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1023" r:id="rId2"/>
    <p:sldId id="474" r:id="rId3"/>
    <p:sldId id="520" r:id="rId4"/>
    <p:sldId id="726" r:id="rId5"/>
    <p:sldId id="1115" r:id="rId6"/>
    <p:sldId id="1116" r:id="rId7"/>
    <p:sldId id="972" r:id="rId8"/>
    <p:sldId id="1072" r:id="rId9"/>
    <p:sldId id="1073" r:id="rId10"/>
    <p:sldId id="1074" r:id="rId11"/>
    <p:sldId id="1075" r:id="rId12"/>
    <p:sldId id="1068" r:id="rId13"/>
    <p:sldId id="1076" r:id="rId14"/>
    <p:sldId id="1077" r:id="rId15"/>
    <p:sldId id="477" r:id="rId16"/>
    <p:sldId id="1078" r:id="rId17"/>
    <p:sldId id="1079" r:id="rId18"/>
    <p:sldId id="1080" r:id="rId19"/>
    <p:sldId id="1081" r:id="rId20"/>
    <p:sldId id="1082" r:id="rId21"/>
    <p:sldId id="1083" r:id="rId22"/>
    <p:sldId id="1084" r:id="rId23"/>
    <p:sldId id="1125" r:id="rId24"/>
    <p:sldId id="1085" r:id="rId25"/>
    <p:sldId id="1086" r:id="rId26"/>
    <p:sldId id="1087" r:id="rId27"/>
    <p:sldId id="1088" r:id="rId28"/>
    <p:sldId id="1089" r:id="rId29"/>
    <p:sldId id="1090" r:id="rId30"/>
    <p:sldId id="1091" r:id="rId31"/>
    <p:sldId id="1092" r:id="rId32"/>
    <p:sldId id="1093" r:id="rId33"/>
    <p:sldId id="1112" r:id="rId34"/>
    <p:sldId id="1094" r:id="rId35"/>
    <p:sldId id="1095" r:id="rId36"/>
    <p:sldId id="478" r:id="rId37"/>
    <p:sldId id="1051" r:id="rId38"/>
    <p:sldId id="1098" r:id="rId39"/>
    <p:sldId id="783" r:id="rId40"/>
    <p:sldId id="1117" r:id="rId41"/>
    <p:sldId id="1118" r:id="rId42"/>
    <p:sldId id="1119" r:id="rId43"/>
    <p:sldId id="1102" r:id="rId44"/>
    <p:sldId id="1120" r:id="rId45"/>
    <p:sldId id="1127" r:id="rId46"/>
    <p:sldId id="1122" r:id="rId47"/>
    <p:sldId id="1106" r:id="rId48"/>
    <p:sldId id="1123" r:id="rId49"/>
    <p:sldId id="1124" r:id="rId50"/>
    <p:sldId id="1109" r:id="rId51"/>
    <p:sldId id="1056" r:id="rId52"/>
    <p:sldId id="1065" r:id="rId53"/>
    <p:sldId id="1057" r:id="rId54"/>
    <p:sldId id="1058" r:id="rId55"/>
    <p:sldId id="484" r:id="rId56"/>
    <p:sldId id="485" r:id="rId57"/>
    <p:sldId id="486" r:id="rId58"/>
    <p:sldId id="487" r:id="rId59"/>
    <p:sldId id="1114" r:id="rId60"/>
    <p:sldId id="1126" r:id="rId61"/>
    <p:sldId id="1113" r:id="rId62"/>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60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FDEA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12" autoAdjust="0"/>
    <p:restoredTop sz="95434" autoAdjust="0"/>
  </p:normalViewPr>
  <p:slideViewPr>
    <p:cSldViewPr snapToGrid="0">
      <p:cViewPr varScale="1">
        <p:scale>
          <a:sx n="115" d="100"/>
          <a:sy n="115" d="100"/>
        </p:scale>
        <p:origin x="1920" y="108"/>
      </p:cViewPr>
      <p:guideLst>
        <p:guide orient="horz" pos="2160"/>
        <p:guide pos="3606"/>
      </p:guideLst>
    </p:cSldViewPr>
  </p:slideViewPr>
  <p:notesTextViewPr>
    <p:cViewPr>
      <p:scale>
        <a:sx n="1" d="1"/>
        <a:sy n="1" d="1"/>
      </p:scale>
      <p:origin x="0" y="0"/>
    </p:cViewPr>
  </p:notesTextViewPr>
  <p:sorterViewPr>
    <p:cViewPr>
      <p:scale>
        <a:sx n="100" d="100"/>
        <a:sy n="100" d="100"/>
      </p:scale>
      <p:origin x="0" y="-912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4E97BA1-3359-4369-96C5-F626421BA0D0}" type="datetimeFigureOut">
              <a:rPr lang="zh-TW" altLang="en-US" smtClean="0"/>
              <a:t>2022/9/5</a:t>
            </a:fld>
            <a:endParaRPr lang="zh-TW" altLang="en-US"/>
          </a:p>
        </p:txBody>
      </p:sp>
      <p:sp>
        <p:nvSpPr>
          <p:cNvPr id="4" name="頁尾版面配置區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0A079D4-512B-44B4-A5D5-964BA855AF2E}" type="slidenum">
              <a:rPr lang="zh-TW" altLang="en-US" smtClean="0"/>
              <a:t>‹#›</a:t>
            </a:fld>
            <a:endParaRPr lang="zh-TW" altLang="en-US"/>
          </a:p>
        </p:txBody>
      </p:sp>
    </p:spTree>
    <p:extLst>
      <p:ext uri="{BB962C8B-B14F-4D97-AF65-F5344CB8AC3E}">
        <p14:creationId xmlns:p14="http://schemas.microsoft.com/office/powerpoint/2010/main" val="3739097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15A585B-2FB2-4EC8-8180-8CF8E07CF35D}" type="datetimeFigureOut">
              <a:rPr lang="zh-TW" altLang="en-US" smtClean="0"/>
              <a:t>2022/9/5</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1004DE8-D2AF-4FF0-B719-593B2E962204}" type="slidenum">
              <a:rPr lang="zh-TW" altLang="en-US" smtClean="0"/>
              <a:t>‹#›</a:t>
            </a:fld>
            <a:endParaRPr lang="zh-TW" altLang="en-US"/>
          </a:p>
        </p:txBody>
      </p:sp>
    </p:spTree>
    <p:extLst>
      <p:ext uri="{BB962C8B-B14F-4D97-AF65-F5344CB8AC3E}">
        <p14:creationId xmlns:p14="http://schemas.microsoft.com/office/powerpoint/2010/main" val="2994515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51004DE8-D2AF-4FF0-B719-593B2E962204}" type="slidenum">
              <a:rPr lang="zh-TW" altLang="en-US" smtClean="0">
                <a:solidFill>
                  <a:prstClr val="black"/>
                </a:solidFill>
              </a:rPr>
              <a:pPr/>
              <a:t>3</a:t>
            </a:fld>
            <a:endParaRPr lang="zh-TW" altLang="en-US" dirty="0">
              <a:solidFill>
                <a:prstClr val="black"/>
              </a:solidFill>
            </a:endParaRPr>
          </a:p>
        </p:txBody>
      </p:sp>
    </p:spTree>
    <p:extLst>
      <p:ext uri="{BB962C8B-B14F-4D97-AF65-F5344CB8AC3E}">
        <p14:creationId xmlns:p14="http://schemas.microsoft.com/office/powerpoint/2010/main" val="3691399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1004DE8-D2AF-4FF0-B719-593B2E962204}" type="slidenum">
              <a:rPr lang="zh-TW" altLang="en-US" smtClean="0"/>
              <a:t>20</a:t>
            </a:fld>
            <a:endParaRPr lang="zh-TW" altLang="en-US"/>
          </a:p>
        </p:txBody>
      </p:sp>
    </p:spTree>
    <p:extLst>
      <p:ext uri="{BB962C8B-B14F-4D97-AF65-F5344CB8AC3E}">
        <p14:creationId xmlns:p14="http://schemas.microsoft.com/office/powerpoint/2010/main" val="4022039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1004DE8-D2AF-4FF0-B719-593B2E962204}" type="slidenum">
              <a:rPr lang="zh-TW" altLang="en-US" smtClean="0"/>
              <a:t>21</a:t>
            </a:fld>
            <a:endParaRPr lang="zh-TW" altLang="en-US"/>
          </a:p>
        </p:txBody>
      </p:sp>
    </p:spTree>
    <p:extLst>
      <p:ext uri="{BB962C8B-B14F-4D97-AF65-F5344CB8AC3E}">
        <p14:creationId xmlns:p14="http://schemas.microsoft.com/office/powerpoint/2010/main" val="1139915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1004DE8-D2AF-4FF0-B719-593B2E962204}" type="slidenum">
              <a:rPr lang="zh-TW" altLang="en-US" smtClean="0"/>
              <a:t>22</a:t>
            </a:fld>
            <a:endParaRPr lang="zh-TW" altLang="en-US"/>
          </a:p>
        </p:txBody>
      </p:sp>
    </p:spTree>
    <p:extLst>
      <p:ext uri="{BB962C8B-B14F-4D97-AF65-F5344CB8AC3E}">
        <p14:creationId xmlns:p14="http://schemas.microsoft.com/office/powerpoint/2010/main" val="1369387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1004DE8-D2AF-4FF0-B719-593B2E962204}" type="slidenum">
              <a:rPr lang="zh-TW" altLang="en-US" smtClean="0"/>
              <a:t>24</a:t>
            </a:fld>
            <a:endParaRPr lang="zh-TW" altLang="en-US"/>
          </a:p>
        </p:txBody>
      </p:sp>
    </p:spTree>
    <p:extLst>
      <p:ext uri="{BB962C8B-B14F-4D97-AF65-F5344CB8AC3E}">
        <p14:creationId xmlns:p14="http://schemas.microsoft.com/office/powerpoint/2010/main" val="2660645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878281">
              <a:defRPr/>
            </a:pP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51004DE8-D2AF-4FF0-B719-593B2E962204}" type="slidenum">
              <a:rPr lang="zh-TW" altLang="en-US" smtClean="0"/>
              <a:t>25</a:t>
            </a:fld>
            <a:endParaRPr lang="zh-TW" altLang="en-US"/>
          </a:p>
        </p:txBody>
      </p:sp>
    </p:spTree>
    <p:extLst>
      <p:ext uri="{BB962C8B-B14F-4D97-AF65-F5344CB8AC3E}">
        <p14:creationId xmlns:p14="http://schemas.microsoft.com/office/powerpoint/2010/main" val="3217830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1004DE8-D2AF-4FF0-B719-593B2E962204}" type="slidenum">
              <a:rPr lang="zh-TW" altLang="en-US" smtClean="0"/>
              <a:t>26</a:t>
            </a:fld>
            <a:endParaRPr lang="zh-TW" altLang="en-US"/>
          </a:p>
        </p:txBody>
      </p:sp>
    </p:spTree>
    <p:extLst>
      <p:ext uri="{BB962C8B-B14F-4D97-AF65-F5344CB8AC3E}">
        <p14:creationId xmlns:p14="http://schemas.microsoft.com/office/powerpoint/2010/main" val="2462624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1004DE8-D2AF-4FF0-B719-593B2E962204}" type="slidenum">
              <a:rPr lang="zh-TW" altLang="en-US" smtClean="0"/>
              <a:t>32</a:t>
            </a:fld>
            <a:endParaRPr lang="zh-TW" altLang="en-US"/>
          </a:p>
        </p:txBody>
      </p:sp>
    </p:spTree>
    <p:extLst>
      <p:ext uri="{BB962C8B-B14F-4D97-AF65-F5344CB8AC3E}">
        <p14:creationId xmlns:p14="http://schemas.microsoft.com/office/powerpoint/2010/main" val="3048984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89FA3B0-AFB6-4095-99B3-9A073F57E2EC}" type="slidenum">
              <a:rPr lang="zh-TW" altLang="en-US" smtClean="0"/>
              <a:t>45</a:t>
            </a:fld>
            <a:endParaRPr lang="zh-TW" altLang="en-US"/>
          </a:p>
        </p:txBody>
      </p:sp>
    </p:spTree>
    <p:extLst>
      <p:ext uri="{BB962C8B-B14F-4D97-AF65-F5344CB8AC3E}">
        <p14:creationId xmlns:p14="http://schemas.microsoft.com/office/powerpoint/2010/main" val="2069537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89FA3B0-AFB6-4095-99B3-9A073F57E2EC}" type="slidenum">
              <a:rPr lang="zh-TW" altLang="en-US" smtClean="0"/>
              <a:t>46</a:t>
            </a:fld>
            <a:endParaRPr lang="zh-TW" altLang="en-US"/>
          </a:p>
        </p:txBody>
      </p:sp>
    </p:spTree>
    <p:extLst>
      <p:ext uri="{BB962C8B-B14F-4D97-AF65-F5344CB8AC3E}">
        <p14:creationId xmlns:p14="http://schemas.microsoft.com/office/powerpoint/2010/main" val="3294673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運用</a:t>
            </a:r>
            <a:r>
              <a:rPr lang="en-US" altLang="zh-TW" dirty="0" err="1"/>
              <a:t>moodys</a:t>
            </a:r>
            <a:r>
              <a:rPr lang="zh-TW" altLang="en-US" dirty="0"/>
              <a:t>環境風險分級盤點債券曝險狀況</a:t>
            </a:r>
            <a:endParaRPr lang="en-US" altLang="zh-TW" dirty="0"/>
          </a:p>
          <a:p>
            <a:r>
              <a:rPr lang="zh-TW" altLang="en-US" dirty="0"/>
              <a:t> </a:t>
            </a:r>
          </a:p>
        </p:txBody>
      </p:sp>
      <p:sp>
        <p:nvSpPr>
          <p:cNvPr id="4" name="投影片編號版面配置區 3"/>
          <p:cNvSpPr>
            <a:spLocks noGrp="1"/>
          </p:cNvSpPr>
          <p:nvPr>
            <p:ph type="sldNum" sz="quarter" idx="10"/>
          </p:nvPr>
        </p:nvSpPr>
        <p:spPr/>
        <p:txBody>
          <a:bodyPr/>
          <a:lstStyle/>
          <a:p>
            <a:fld id="{774C15AF-04FE-484B-A73E-309D48C0093A}" type="slidenum">
              <a:rPr lang="zh-TW" altLang="en-US" smtClean="0"/>
              <a:t>47</a:t>
            </a:fld>
            <a:endParaRPr lang="zh-TW" altLang="en-US"/>
          </a:p>
        </p:txBody>
      </p:sp>
    </p:spTree>
    <p:extLst>
      <p:ext uri="{BB962C8B-B14F-4D97-AF65-F5344CB8AC3E}">
        <p14:creationId xmlns:p14="http://schemas.microsoft.com/office/powerpoint/2010/main" val="1862212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資料來源</a:t>
            </a:r>
            <a:r>
              <a:rPr lang="en-US" altLang="zh-TW" dirty="0" smtClean="0"/>
              <a:t>:</a:t>
            </a:r>
            <a:r>
              <a:rPr lang="zh-TW" altLang="en-US" dirty="0" smtClean="0"/>
              <a:t>知識</a:t>
            </a:r>
            <a:r>
              <a:rPr lang="en-US" altLang="zh-TW" dirty="0" smtClean="0"/>
              <a:t>+&gt;Life&gt;</a:t>
            </a:r>
            <a:r>
              <a:rPr lang="zh-TW" altLang="en-US" dirty="0" smtClean="0"/>
              <a:t>保費速報</a:t>
            </a:r>
            <a:endParaRPr lang="zh-TW" altLang="en-US" dirty="0"/>
          </a:p>
        </p:txBody>
      </p:sp>
      <p:sp>
        <p:nvSpPr>
          <p:cNvPr id="4" name="投影片編號版面配置區 3"/>
          <p:cNvSpPr>
            <a:spLocks noGrp="1"/>
          </p:cNvSpPr>
          <p:nvPr>
            <p:ph type="sldNum" sz="quarter" idx="10"/>
          </p:nvPr>
        </p:nvSpPr>
        <p:spPr/>
        <p:txBody>
          <a:bodyPr/>
          <a:lstStyle/>
          <a:p>
            <a:fld id="{51004DE8-D2AF-4FF0-B719-593B2E962204}" type="slidenum">
              <a:rPr lang="zh-TW" altLang="en-US" smtClean="0">
                <a:solidFill>
                  <a:prstClr val="black"/>
                </a:solidFill>
              </a:rPr>
              <a:pPr/>
              <a:t>4</a:t>
            </a:fld>
            <a:endParaRPr lang="zh-TW" altLang="en-US" dirty="0">
              <a:solidFill>
                <a:prstClr val="black"/>
              </a:solidFill>
            </a:endParaRPr>
          </a:p>
        </p:txBody>
      </p:sp>
    </p:spTree>
    <p:extLst>
      <p:ext uri="{BB962C8B-B14F-4D97-AF65-F5344CB8AC3E}">
        <p14:creationId xmlns:p14="http://schemas.microsoft.com/office/powerpoint/2010/main" val="4005910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7CE82A0B-04F3-4690-8130-0292EDAD20B7}" type="slidenum">
              <a:rPr lang="zh-TW" altLang="en-US" smtClean="0"/>
              <a:pPr>
                <a:defRPr/>
              </a:pPr>
              <a:t>48</a:t>
            </a:fld>
            <a:endParaRPr lang="zh-TW" altLang="en-US"/>
          </a:p>
        </p:txBody>
      </p:sp>
    </p:spTree>
    <p:extLst>
      <p:ext uri="{BB962C8B-B14F-4D97-AF65-F5344CB8AC3E}">
        <p14:creationId xmlns:p14="http://schemas.microsoft.com/office/powerpoint/2010/main" val="1144343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85750" indent="-285750">
              <a:spcBef>
                <a:spcPts val="600"/>
              </a:spcBef>
              <a:buClr>
                <a:schemeClr val="bg2">
                  <a:lumMod val="50000"/>
                </a:schemeClr>
              </a:buClr>
              <a:buFont typeface="Arial" panose="020B0604020202020204" pitchFamily="34" charset="0"/>
              <a:buChar char="•"/>
            </a:pPr>
            <a:r>
              <a:rPr lang="zh-TW" altLang="en-US" dirty="0" smtClean="0"/>
              <a:t>國泰世華銀行自</a:t>
            </a:r>
            <a:r>
              <a:rPr lang="en-US" altLang="zh-TW" dirty="0" smtClean="0"/>
              <a:t>2019</a:t>
            </a:r>
            <a:r>
              <a:rPr lang="zh-TW" altLang="en-US" dirty="0" smtClean="0"/>
              <a:t>年</a:t>
            </a:r>
            <a:r>
              <a:rPr lang="en-US" altLang="zh-TW" dirty="0" smtClean="0"/>
              <a:t>10</a:t>
            </a:r>
            <a:r>
              <a:rPr lang="zh-TW" altLang="en-US" dirty="0" smtClean="0"/>
              <a:t>月起全面停止新承作任何燃煤發電融資授信案</a:t>
            </a:r>
          </a:p>
          <a:p>
            <a:pPr marL="285750" indent="-285750">
              <a:spcBef>
                <a:spcPts val="600"/>
              </a:spcBef>
              <a:buClr>
                <a:schemeClr val="bg2">
                  <a:lumMod val="50000"/>
                </a:schemeClr>
              </a:buClr>
              <a:buFont typeface="Arial" panose="020B0604020202020204" pitchFamily="34" charset="0"/>
              <a:buChar char="•"/>
            </a:pPr>
            <a:r>
              <a:rPr lang="zh-TW" altLang="en-US" dirty="0" smtClean="0"/>
              <a:t>國泰人壽將燃煤發電收益占比超過</a:t>
            </a:r>
            <a:r>
              <a:rPr lang="en-US" altLang="zh-TW" dirty="0" smtClean="0"/>
              <a:t>50%</a:t>
            </a:r>
            <a:r>
              <a:rPr lang="zh-TW" altLang="en-US" dirty="0" smtClean="0"/>
              <a:t>、且無積極轉型再生能源之企業，列入排除名單</a:t>
            </a:r>
          </a:p>
          <a:p>
            <a:pPr marL="285750" indent="-285750">
              <a:spcBef>
                <a:spcPts val="600"/>
              </a:spcBef>
              <a:buClr>
                <a:schemeClr val="bg2">
                  <a:lumMod val="50000"/>
                </a:schemeClr>
              </a:buClr>
              <a:buFont typeface="Arial" panose="020B0604020202020204" pitchFamily="34" charset="0"/>
              <a:buChar char="•"/>
            </a:pPr>
            <a:endParaRPr lang="en-US" altLang="zh-TW" dirty="0" smtClean="0"/>
          </a:p>
          <a:p>
            <a:pPr>
              <a:spcBef>
                <a:spcPts val="600"/>
              </a:spcBef>
              <a:buClr>
                <a:schemeClr val="bg2">
                  <a:lumMod val="50000"/>
                </a:schemeClr>
              </a:buClr>
            </a:pPr>
            <a:r>
              <a:rPr lang="zh-TW" altLang="en-US" dirty="0" smtClean="0"/>
              <a:t>將減碳表現納入金控總經理的</a:t>
            </a:r>
            <a:r>
              <a:rPr lang="en-US" altLang="zh-TW" dirty="0" smtClean="0"/>
              <a:t>KPI</a:t>
            </a:r>
          </a:p>
          <a:p>
            <a:pPr>
              <a:spcBef>
                <a:spcPts val="600"/>
              </a:spcBef>
              <a:buClr>
                <a:schemeClr val="bg2">
                  <a:lumMod val="50000"/>
                </a:schemeClr>
              </a:buClr>
            </a:pPr>
            <a:endParaRPr lang="en-US" altLang="zh-TW" dirty="0" smtClean="0"/>
          </a:p>
          <a:p>
            <a:pPr>
              <a:spcBef>
                <a:spcPts val="600"/>
              </a:spcBef>
              <a:buClr>
                <a:schemeClr val="bg2">
                  <a:lumMod val="50000"/>
                </a:schemeClr>
              </a:buClr>
            </a:pPr>
            <a:r>
              <a:rPr lang="zh-TW" altLang="en-US" dirty="0" smtClean="0"/>
              <a:t>將減碳表現納入各子公司總經理</a:t>
            </a:r>
            <a:r>
              <a:rPr lang="en-US" altLang="zh-TW" dirty="0" smtClean="0"/>
              <a:t>KPI</a:t>
            </a:r>
          </a:p>
          <a:p>
            <a:pPr>
              <a:spcBef>
                <a:spcPts val="600"/>
              </a:spcBef>
              <a:buClr>
                <a:schemeClr val="bg2">
                  <a:lumMod val="50000"/>
                </a:schemeClr>
              </a:buClr>
            </a:pPr>
            <a:r>
              <a:rPr lang="en-US" altLang="zh-TW" dirty="0" smtClean="0"/>
              <a:t>2021 </a:t>
            </a:r>
            <a:r>
              <a:rPr lang="zh-TW" altLang="en-US" dirty="0" smtClean="0"/>
              <a:t>遞交</a:t>
            </a:r>
            <a:r>
              <a:rPr lang="en-US" altLang="zh-TW" dirty="0" smtClean="0"/>
              <a:t>RE100 </a:t>
            </a:r>
            <a:r>
              <a:rPr lang="zh-TW" altLang="en-US" dirty="0" smtClean="0"/>
              <a:t>，簽署</a:t>
            </a:r>
            <a:r>
              <a:rPr lang="en-US" altLang="zh-TW" dirty="0" err="1" smtClean="0"/>
              <a:t>SBTi</a:t>
            </a:r>
            <a:r>
              <a:rPr lang="zh-TW" altLang="en-US" dirty="0" smtClean="0"/>
              <a:t> </a:t>
            </a:r>
            <a:r>
              <a:rPr lang="en-US" altLang="zh-TW" dirty="0" smtClean="0"/>
              <a:t>letter</a:t>
            </a:r>
            <a:r>
              <a:rPr lang="zh-TW" altLang="en-US" dirty="0" smtClean="0"/>
              <a:t>，遞交</a:t>
            </a:r>
            <a:endParaRPr lang="en-US" altLang="zh-TW" dirty="0" smtClean="0"/>
          </a:p>
          <a:p>
            <a:pPr marL="285750" indent="-285750">
              <a:spcBef>
                <a:spcPts val="600"/>
              </a:spcBef>
              <a:buClr>
                <a:schemeClr val="bg2">
                  <a:lumMod val="50000"/>
                </a:schemeClr>
              </a:buClr>
              <a:buFont typeface="Arial" panose="020B0604020202020204" pitchFamily="34" charset="0"/>
              <a:buChar char="•"/>
            </a:pPr>
            <a:endParaRPr lang="en-US" altLang="zh-TW" dirty="0" smtClean="0"/>
          </a:p>
          <a:p>
            <a:pPr>
              <a:spcBef>
                <a:spcPts val="600"/>
              </a:spcBef>
              <a:buClr>
                <a:schemeClr val="bg2">
                  <a:lumMod val="50000"/>
                </a:schemeClr>
              </a:buClr>
            </a:pPr>
            <a:r>
              <a:rPr lang="en-US" altLang="zh-TW" dirty="0" smtClean="0"/>
              <a:t>100% </a:t>
            </a:r>
            <a:r>
              <a:rPr lang="zh-TW" altLang="en-US" dirty="0" smtClean="0"/>
              <a:t>再生能源</a:t>
            </a:r>
            <a:r>
              <a:rPr lang="en-US" altLang="zh-TW" dirty="0" smtClean="0"/>
              <a:t>: </a:t>
            </a:r>
            <a:r>
              <a:rPr lang="zh-TW" altLang="en-US" dirty="0" smtClean="0"/>
              <a:t>國泰金控、國泰人壽、國泰世華銀行、國泰產險總部</a:t>
            </a:r>
          </a:p>
          <a:p>
            <a:pPr marL="285750" indent="-285750">
              <a:spcBef>
                <a:spcPts val="600"/>
              </a:spcBef>
              <a:buClr>
                <a:schemeClr val="bg2">
                  <a:lumMod val="50000"/>
                </a:schemeClr>
              </a:buClr>
              <a:buFont typeface="Arial" panose="020B0604020202020204" pitchFamily="34" charset="0"/>
              <a:buChar char="•"/>
            </a:pPr>
            <a:endParaRPr lang="en-US" altLang="zh-TW" dirty="0" smtClean="0"/>
          </a:p>
          <a:p>
            <a:pPr>
              <a:spcBef>
                <a:spcPts val="600"/>
              </a:spcBef>
              <a:buClr>
                <a:schemeClr val="bg2">
                  <a:lumMod val="50000"/>
                </a:schemeClr>
              </a:buClr>
            </a:pPr>
            <a:r>
              <a:rPr lang="en-US" altLang="zh-TW" dirty="0" smtClean="0"/>
              <a:t>100% </a:t>
            </a:r>
            <a:r>
              <a:rPr lang="zh-TW" altLang="en-US" dirty="0" smtClean="0"/>
              <a:t>再生能源</a:t>
            </a:r>
            <a:r>
              <a:rPr lang="en-US" altLang="zh-TW" dirty="0" smtClean="0"/>
              <a:t>: </a:t>
            </a:r>
            <a:r>
              <a:rPr lang="zh-TW" altLang="en-US" dirty="0" smtClean="0"/>
              <a:t>所有台灣營運據點</a:t>
            </a:r>
            <a:endParaRPr lang="en-US" altLang="zh-TW" dirty="0" smtClean="0"/>
          </a:p>
          <a:p>
            <a:pPr>
              <a:spcBef>
                <a:spcPts val="600"/>
              </a:spcBef>
              <a:buClr>
                <a:schemeClr val="bg2">
                  <a:lumMod val="50000"/>
                </a:schemeClr>
              </a:buClr>
            </a:pPr>
            <a:endParaRPr lang="en-US" altLang="zh-TW" dirty="0" smtClean="0"/>
          </a:p>
          <a:p>
            <a:pPr>
              <a:spcBef>
                <a:spcPts val="600"/>
              </a:spcBef>
              <a:buClr>
                <a:schemeClr val="bg2">
                  <a:lumMod val="50000"/>
                </a:schemeClr>
              </a:buClr>
            </a:pPr>
            <a:endParaRPr lang="en-US" altLang="zh-TW" dirty="0" smtClean="0"/>
          </a:p>
          <a:p>
            <a:pPr>
              <a:spcBef>
                <a:spcPts val="600"/>
              </a:spcBef>
              <a:buClr>
                <a:schemeClr val="bg2">
                  <a:lumMod val="50000"/>
                </a:schemeClr>
              </a:buClr>
            </a:pPr>
            <a:r>
              <a:rPr lang="zh-TW" altLang="en-US" dirty="0" smtClean="0"/>
              <a:t>淨零碳排</a:t>
            </a:r>
            <a:endParaRPr lang="en-US" altLang="zh-TW" dirty="0" smtClean="0"/>
          </a:p>
          <a:p>
            <a:pPr marL="0" indent="0">
              <a:lnSpc>
                <a:spcPct val="100000"/>
              </a:lnSpc>
              <a:buClr>
                <a:schemeClr val="bg2"/>
              </a:buClr>
              <a:buNone/>
            </a:pPr>
            <a:endParaRPr lang="en-US" altLang="zh-TW" sz="1200" dirty="0" smtClean="0"/>
          </a:p>
          <a:p>
            <a:endParaRPr lang="zh-TW" altLang="en-US" dirty="0"/>
          </a:p>
        </p:txBody>
      </p:sp>
      <p:sp>
        <p:nvSpPr>
          <p:cNvPr id="4" name="投影片編號版面配置區 3"/>
          <p:cNvSpPr>
            <a:spLocks noGrp="1"/>
          </p:cNvSpPr>
          <p:nvPr>
            <p:ph type="sldNum" sz="quarter" idx="10"/>
          </p:nvPr>
        </p:nvSpPr>
        <p:spPr/>
        <p:txBody>
          <a:bodyPr/>
          <a:lstStyle/>
          <a:p>
            <a:fld id="{51004DE8-D2AF-4FF0-B719-593B2E962204}" type="slidenum">
              <a:rPr lang="zh-TW" altLang="en-US" smtClean="0"/>
              <a:t>49</a:t>
            </a:fld>
            <a:endParaRPr lang="zh-TW" altLang="en-US"/>
          </a:p>
        </p:txBody>
      </p:sp>
    </p:spTree>
    <p:extLst>
      <p:ext uri="{BB962C8B-B14F-4D97-AF65-F5344CB8AC3E}">
        <p14:creationId xmlns:p14="http://schemas.microsoft.com/office/powerpoint/2010/main" val="3310376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51004DE8-D2AF-4FF0-B719-593B2E962204}" type="slidenum">
              <a:rPr lang="zh-TW" altLang="en-US" smtClean="0"/>
              <a:t>51</a:t>
            </a:fld>
            <a:endParaRPr lang="zh-TW" altLang="en-US"/>
          </a:p>
        </p:txBody>
      </p:sp>
    </p:spTree>
    <p:extLst>
      <p:ext uri="{BB962C8B-B14F-4D97-AF65-F5344CB8AC3E}">
        <p14:creationId xmlns:p14="http://schemas.microsoft.com/office/powerpoint/2010/main" val="1546242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51004DE8-D2AF-4FF0-B719-593B2E962204}" type="slidenum">
              <a:rPr lang="zh-TW" altLang="en-US" smtClean="0"/>
              <a:t>53</a:t>
            </a:fld>
            <a:endParaRPr lang="zh-TW" altLang="en-US"/>
          </a:p>
        </p:txBody>
      </p:sp>
    </p:spTree>
    <p:extLst>
      <p:ext uri="{BB962C8B-B14F-4D97-AF65-F5344CB8AC3E}">
        <p14:creationId xmlns:p14="http://schemas.microsoft.com/office/powerpoint/2010/main" val="734093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定態評價：</a:t>
            </a:r>
            <a:r>
              <a:rPr lang="en-US" altLang="zh-TW" dirty="0"/>
              <a:t>Deterministic Valuation</a:t>
            </a:r>
          </a:p>
          <a:p>
            <a:r>
              <a:rPr lang="zh-TW" altLang="en-US" dirty="0"/>
              <a:t>隨機模擬評價：</a:t>
            </a:r>
            <a:r>
              <a:rPr lang="en-US" altLang="zh-TW" dirty="0"/>
              <a:t>Stochastic Valuation</a:t>
            </a:r>
            <a:endParaRPr lang="zh-TW" altLang="en-US" dirty="0"/>
          </a:p>
        </p:txBody>
      </p:sp>
      <p:sp>
        <p:nvSpPr>
          <p:cNvPr id="4" name="投影片編號版面配置區 3"/>
          <p:cNvSpPr>
            <a:spLocks noGrp="1"/>
          </p:cNvSpPr>
          <p:nvPr>
            <p:ph type="sldNum" sz="quarter" idx="10"/>
          </p:nvPr>
        </p:nvSpPr>
        <p:spPr/>
        <p:txBody>
          <a:bodyPr/>
          <a:lstStyle/>
          <a:p>
            <a:fld id="{51004DE8-D2AF-4FF0-B719-593B2E962204}" type="slidenum">
              <a:rPr lang="zh-TW" altLang="en-US" smtClean="0"/>
              <a:t>55</a:t>
            </a:fld>
            <a:endParaRPr lang="zh-TW" altLang="en-US"/>
          </a:p>
        </p:txBody>
      </p:sp>
    </p:spTree>
    <p:extLst>
      <p:ext uri="{BB962C8B-B14F-4D97-AF65-F5344CB8AC3E}">
        <p14:creationId xmlns:p14="http://schemas.microsoft.com/office/powerpoint/2010/main" val="18114502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51004DE8-D2AF-4FF0-B719-593B2E962204}" type="slidenum">
              <a:rPr lang="zh-TW" altLang="en-US" smtClean="0"/>
              <a:t>58</a:t>
            </a:fld>
            <a:endParaRPr lang="zh-TW" altLang="en-US"/>
          </a:p>
        </p:txBody>
      </p:sp>
    </p:spTree>
    <p:extLst>
      <p:ext uri="{BB962C8B-B14F-4D97-AF65-F5344CB8AC3E}">
        <p14:creationId xmlns:p14="http://schemas.microsoft.com/office/powerpoint/2010/main" val="10607327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51004DE8-D2AF-4FF0-B719-593B2E962204}" type="slidenum">
              <a:rPr lang="zh-TW" altLang="en-US" smtClean="0"/>
              <a:t>59</a:t>
            </a:fld>
            <a:endParaRPr lang="zh-TW" altLang="en-US"/>
          </a:p>
        </p:txBody>
      </p:sp>
    </p:spTree>
    <p:extLst>
      <p:ext uri="{BB962C8B-B14F-4D97-AF65-F5344CB8AC3E}">
        <p14:creationId xmlns:p14="http://schemas.microsoft.com/office/powerpoint/2010/main" val="33052358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878281">
              <a:defRPr/>
            </a:pP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51004DE8-D2AF-4FF0-B719-593B2E962204}" type="slidenum">
              <a:rPr lang="zh-TW" altLang="en-US" smtClean="0"/>
              <a:t>60</a:t>
            </a:fld>
            <a:endParaRPr lang="zh-TW" altLang="en-US"/>
          </a:p>
        </p:txBody>
      </p:sp>
    </p:spTree>
    <p:extLst>
      <p:ext uri="{BB962C8B-B14F-4D97-AF65-F5344CB8AC3E}">
        <p14:creationId xmlns:p14="http://schemas.microsoft.com/office/powerpoint/2010/main" val="3229765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1004DE8-D2AF-4FF0-B719-593B2E962204}" type="slidenum">
              <a:rPr lang="zh-TW" altLang="en-US" smtClean="0"/>
              <a:t>8</a:t>
            </a:fld>
            <a:endParaRPr lang="zh-TW" altLang="en-US"/>
          </a:p>
        </p:txBody>
      </p:sp>
    </p:spTree>
    <p:extLst>
      <p:ext uri="{BB962C8B-B14F-4D97-AF65-F5344CB8AC3E}">
        <p14:creationId xmlns:p14="http://schemas.microsoft.com/office/powerpoint/2010/main" val="3240335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Net income: </a:t>
            </a:r>
            <a:r>
              <a:rPr lang="zh-TW" altLang="en-US" dirty="0" smtClean="0"/>
              <a:t>主因</a:t>
            </a:r>
            <a:r>
              <a:rPr lang="en-US" altLang="zh-TW" dirty="0" smtClean="0"/>
              <a:t>1Q18</a:t>
            </a:r>
            <a:r>
              <a:rPr lang="zh-TW" altLang="en-US" dirty="0" smtClean="0"/>
              <a:t>國壽資本利得獲利</a:t>
            </a:r>
            <a:endParaRPr lang="en-US" altLang="zh-TW" dirty="0" smtClean="0"/>
          </a:p>
          <a:p>
            <a:r>
              <a:rPr lang="en-US" altLang="zh-TW" dirty="0" smtClean="0"/>
              <a:t>1Q17:10.8</a:t>
            </a:r>
            <a:r>
              <a:rPr lang="en-US" altLang="zh-TW" baseline="0" dirty="0" smtClean="0"/>
              <a:t> </a:t>
            </a:r>
            <a:r>
              <a:rPr lang="en-US" altLang="zh-TW" baseline="0" dirty="0" err="1" smtClean="0"/>
              <a:t>bn</a:t>
            </a:r>
            <a:endParaRPr lang="en-US" altLang="zh-TW" dirty="0" smtClean="0"/>
          </a:p>
          <a:p>
            <a:r>
              <a:rPr lang="en-US" altLang="zh-TW" dirty="0" smtClean="0"/>
              <a:t>1Q18:23.3 </a:t>
            </a:r>
            <a:r>
              <a:rPr lang="en-US" altLang="zh-TW" dirty="0" err="1" smtClean="0"/>
              <a:t>bn</a:t>
            </a:r>
            <a:r>
              <a:rPr lang="en-US" altLang="zh-TW" dirty="0" smtClean="0"/>
              <a:t/>
            </a:r>
            <a:br>
              <a:rPr lang="en-US" altLang="zh-TW" dirty="0" smtClean="0"/>
            </a:br>
            <a:r>
              <a:rPr lang="en-US" altLang="zh-TW" dirty="0" smtClean="0"/>
              <a:t>2Q17:15.7 </a:t>
            </a:r>
            <a:r>
              <a:rPr lang="en-US" altLang="zh-TW" dirty="0" err="1" smtClean="0"/>
              <a:t>bn</a:t>
            </a:r>
            <a:endParaRPr lang="en-US" altLang="zh-TW" dirty="0" smtClean="0"/>
          </a:p>
          <a:p>
            <a:r>
              <a:rPr lang="en-US" altLang="zh-TW" dirty="0" smtClean="0"/>
              <a:t>2Q18:12.8 </a:t>
            </a:r>
            <a:r>
              <a:rPr lang="en-US" altLang="zh-TW" dirty="0" err="1" smtClean="0"/>
              <a:t>bn</a:t>
            </a:r>
            <a:endParaRPr lang="zh-TW" altLang="en-US" dirty="0"/>
          </a:p>
        </p:txBody>
      </p:sp>
      <p:sp>
        <p:nvSpPr>
          <p:cNvPr id="4" name="投影片編號版面配置區 3"/>
          <p:cNvSpPr>
            <a:spLocks noGrp="1"/>
          </p:cNvSpPr>
          <p:nvPr>
            <p:ph type="sldNum" sz="quarter" idx="10"/>
          </p:nvPr>
        </p:nvSpPr>
        <p:spPr/>
        <p:txBody>
          <a:bodyPr/>
          <a:lstStyle/>
          <a:p>
            <a:fld id="{51004DE8-D2AF-4FF0-B719-593B2E962204}" type="slidenum">
              <a:rPr lang="zh-TW" altLang="en-US" smtClean="0"/>
              <a:t>9</a:t>
            </a:fld>
            <a:endParaRPr lang="zh-TW" altLang="en-US"/>
          </a:p>
        </p:txBody>
      </p:sp>
    </p:spTree>
    <p:extLst>
      <p:ext uri="{BB962C8B-B14F-4D97-AF65-F5344CB8AC3E}">
        <p14:creationId xmlns:p14="http://schemas.microsoft.com/office/powerpoint/2010/main" val="1666773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10514">
              <a:defRPr/>
            </a:pPr>
            <a:endParaRPr lang="zh-TW" altLang="en-US" dirty="0"/>
          </a:p>
        </p:txBody>
      </p:sp>
      <p:sp>
        <p:nvSpPr>
          <p:cNvPr id="4" name="投影片編號版面配置區 3"/>
          <p:cNvSpPr>
            <a:spLocks noGrp="1"/>
          </p:cNvSpPr>
          <p:nvPr>
            <p:ph type="sldNum" sz="quarter" idx="10"/>
          </p:nvPr>
        </p:nvSpPr>
        <p:spPr/>
        <p:txBody>
          <a:bodyPr/>
          <a:lstStyle/>
          <a:p>
            <a:fld id="{51004DE8-D2AF-4FF0-B719-593B2E962204}" type="slidenum">
              <a:rPr lang="zh-TW" altLang="en-US" smtClean="0"/>
              <a:t>13</a:t>
            </a:fld>
            <a:endParaRPr lang="zh-TW" altLang="en-US"/>
          </a:p>
        </p:txBody>
      </p:sp>
    </p:spTree>
    <p:extLst>
      <p:ext uri="{BB962C8B-B14F-4D97-AF65-F5344CB8AC3E}">
        <p14:creationId xmlns:p14="http://schemas.microsoft.com/office/powerpoint/2010/main" val="3775272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1004DE8-D2AF-4FF0-B719-593B2E962204}" type="slidenum">
              <a:rPr lang="zh-TW" altLang="en-US" smtClean="0"/>
              <a:t>14</a:t>
            </a:fld>
            <a:endParaRPr lang="zh-TW" altLang="en-US"/>
          </a:p>
        </p:txBody>
      </p:sp>
    </p:spTree>
    <p:extLst>
      <p:ext uri="{BB962C8B-B14F-4D97-AF65-F5344CB8AC3E}">
        <p14:creationId xmlns:p14="http://schemas.microsoft.com/office/powerpoint/2010/main" val="1215097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1004DE8-D2AF-4FF0-B719-593B2E962204}" type="slidenum">
              <a:rPr lang="zh-TW" altLang="en-US" smtClean="0"/>
              <a:t>16</a:t>
            </a:fld>
            <a:endParaRPr lang="zh-TW" altLang="en-US"/>
          </a:p>
        </p:txBody>
      </p:sp>
    </p:spTree>
    <p:extLst>
      <p:ext uri="{BB962C8B-B14F-4D97-AF65-F5344CB8AC3E}">
        <p14:creationId xmlns:p14="http://schemas.microsoft.com/office/powerpoint/2010/main" val="3501021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1004DE8-D2AF-4FF0-B719-593B2E962204}" type="slidenum">
              <a:rPr lang="zh-TW" altLang="en-US" smtClean="0"/>
              <a:t>17</a:t>
            </a:fld>
            <a:endParaRPr lang="zh-TW" altLang="en-US"/>
          </a:p>
        </p:txBody>
      </p:sp>
    </p:spTree>
    <p:extLst>
      <p:ext uri="{BB962C8B-B14F-4D97-AF65-F5344CB8AC3E}">
        <p14:creationId xmlns:p14="http://schemas.microsoft.com/office/powerpoint/2010/main" val="3164574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1004DE8-D2AF-4FF0-B719-593B2E962204}" type="slidenum">
              <a:rPr lang="zh-TW" altLang="en-US" smtClean="0"/>
              <a:t>18</a:t>
            </a:fld>
            <a:endParaRPr lang="zh-TW" altLang="en-US"/>
          </a:p>
        </p:txBody>
      </p:sp>
    </p:spTree>
    <p:extLst>
      <p:ext uri="{BB962C8B-B14F-4D97-AF65-F5344CB8AC3E}">
        <p14:creationId xmlns:p14="http://schemas.microsoft.com/office/powerpoint/2010/main" val="36450642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5" name="圖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標題 1"/>
          <p:cNvSpPr>
            <a:spLocks noGrp="1"/>
          </p:cNvSpPr>
          <p:nvPr>
            <p:ph type="ctrTitle" hasCustomPrompt="1"/>
          </p:nvPr>
        </p:nvSpPr>
        <p:spPr>
          <a:xfrm>
            <a:off x="1043608" y="2348880"/>
            <a:ext cx="7056784" cy="1010543"/>
          </a:xfrm>
        </p:spPr>
        <p:txBody>
          <a:bodyPr>
            <a:normAutofit/>
          </a:bodyPr>
          <a:lstStyle>
            <a:lvl1pPr>
              <a:defRPr sz="3600" b="1"/>
            </a:lvl1pPr>
          </a:lstStyle>
          <a:p>
            <a:r>
              <a:rPr lang="en-US" altLang="zh-TW" dirty="0" smtClean="0"/>
              <a:t>Presentation Template</a:t>
            </a:r>
            <a:endParaRPr lang="zh-TW" altLang="en-US" dirty="0"/>
          </a:p>
        </p:txBody>
      </p:sp>
      <p:sp>
        <p:nvSpPr>
          <p:cNvPr id="3" name="副標題 2"/>
          <p:cNvSpPr>
            <a:spLocks noGrp="1"/>
          </p:cNvSpPr>
          <p:nvPr>
            <p:ph type="subTitle" idx="1" hasCustomPrompt="1"/>
          </p:nvPr>
        </p:nvSpPr>
        <p:spPr>
          <a:xfrm>
            <a:off x="1041582" y="3117540"/>
            <a:ext cx="7060837" cy="622920"/>
          </a:xfrm>
        </p:spPr>
        <p:txBody>
          <a:bodyPr>
            <a:noAutofit/>
          </a:bodyPr>
          <a:lstStyle>
            <a:lvl1pPr marL="0" indent="0" algn="l">
              <a:buNone/>
              <a:defRPr sz="20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dirty="0" smtClean="0"/>
              <a:t>Subtitle</a:t>
            </a:r>
            <a:endParaRPr lang="zh-TW" altLang="en-US" dirty="0"/>
          </a:p>
        </p:txBody>
      </p:sp>
      <p:sp>
        <p:nvSpPr>
          <p:cNvPr id="4" name="日期版面配置區 3"/>
          <p:cNvSpPr>
            <a:spLocks noGrp="1"/>
          </p:cNvSpPr>
          <p:nvPr>
            <p:ph type="dt" sz="half" idx="10"/>
          </p:nvPr>
        </p:nvSpPr>
        <p:spPr>
          <a:xfrm>
            <a:off x="1043608" y="4005064"/>
            <a:ext cx="1907232" cy="365125"/>
          </a:xfrm>
          <a:prstGeom prst="rect">
            <a:avLst/>
          </a:prstGeom>
        </p:spPr>
        <p:txBody>
          <a:bodyPr/>
          <a:lstStyle>
            <a:lvl1pPr>
              <a:defRPr sz="1400">
                <a:solidFill>
                  <a:schemeClr val="tx1">
                    <a:lumMod val="50000"/>
                    <a:lumOff val="50000"/>
                  </a:schemeClr>
                </a:solidFill>
              </a:defRPr>
            </a:lvl1pPr>
          </a:lstStyle>
          <a:p>
            <a:fld id="{0BF72AC1-228E-0C48-946B-62B62333F98A}" type="datetime1">
              <a:rPr lang="zh-TW" altLang="en-US" smtClean="0"/>
              <a:pPr/>
              <a:t>2022/9/5</a:t>
            </a:fld>
            <a:endParaRPr lang="zh-TW" altLang="en-US"/>
          </a:p>
        </p:txBody>
      </p:sp>
    </p:spTree>
    <p:extLst>
      <p:ext uri="{BB962C8B-B14F-4D97-AF65-F5344CB8AC3E}">
        <p14:creationId xmlns:p14="http://schemas.microsoft.com/office/powerpoint/2010/main" val="1519309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398305" y="1212127"/>
            <a:ext cx="4101684"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smtClean="0"/>
              <a:t>按一下以編輯母片文字樣式</a:t>
            </a:r>
          </a:p>
        </p:txBody>
      </p:sp>
      <p:sp>
        <p:nvSpPr>
          <p:cNvPr id="4" name="內容版面配置區 3"/>
          <p:cNvSpPr>
            <a:spLocks noGrp="1"/>
          </p:cNvSpPr>
          <p:nvPr>
            <p:ph sz="half" idx="2"/>
          </p:nvPr>
        </p:nvSpPr>
        <p:spPr>
          <a:xfrm>
            <a:off x="398305" y="1851889"/>
            <a:ext cx="4101684" cy="4274274"/>
          </a:xfrm>
        </p:spPr>
        <p:txBody>
          <a:bodyPr>
            <a:normAutofit/>
          </a:bodyPr>
          <a:lstStyle>
            <a:lvl1pPr>
              <a:defRPr sz="1800"/>
            </a:lvl1pPr>
            <a:lvl2pPr>
              <a:defRPr sz="1600"/>
            </a:lvl2pPr>
            <a:lvl3pPr>
              <a:defRPr sz="1400"/>
            </a:lvl3pPr>
            <a:lvl4pPr>
              <a:defRPr sz="1200"/>
            </a:lvl4pPr>
            <a:lvl5pPr>
              <a:defRPr sz="1100"/>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p:txBody>
      </p:sp>
      <p:sp>
        <p:nvSpPr>
          <p:cNvPr id="9" name="投影片編號版面配置區 8"/>
          <p:cNvSpPr>
            <a:spLocks noGrp="1"/>
          </p:cNvSpPr>
          <p:nvPr>
            <p:ph type="sldNum" sz="quarter" idx="12"/>
          </p:nvPr>
        </p:nvSpPr>
        <p:spPr/>
        <p:txBody>
          <a:bodyPr/>
          <a:lstStyle/>
          <a:p>
            <a:fld id="{018B90E8-31B4-41F6-8174-D549C5229FD8}" type="slidenum">
              <a:rPr lang="zh-TW" altLang="en-US" smtClean="0"/>
              <a:t>‹#›</a:t>
            </a:fld>
            <a:endParaRPr lang="zh-TW" altLang="en-US"/>
          </a:p>
        </p:txBody>
      </p:sp>
      <p:sp>
        <p:nvSpPr>
          <p:cNvPr id="15" name="文字版面配置區 4"/>
          <p:cNvSpPr>
            <a:spLocks noGrp="1"/>
          </p:cNvSpPr>
          <p:nvPr>
            <p:ph type="body" sz="quarter" idx="3"/>
          </p:nvPr>
        </p:nvSpPr>
        <p:spPr>
          <a:xfrm>
            <a:off x="4644006" y="1212127"/>
            <a:ext cx="4103442"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smtClean="0"/>
              <a:t>按一下以編輯母片文字樣式</a:t>
            </a:r>
          </a:p>
        </p:txBody>
      </p:sp>
      <p:sp>
        <p:nvSpPr>
          <p:cNvPr id="16" name="內容版面配置區 5"/>
          <p:cNvSpPr>
            <a:spLocks noGrp="1"/>
          </p:cNvSpPr>
          <p:nvPr>
            <p:ph sz="quarter" idx="4"/>
          </p:nvPr>
        </p:nvSpPr>
        <p:spPr>
          <a:xfrm>
            <a:off x="4644006" y="1851889"/>
            <a:ext cx="4103442" cy="1743824"/>
          </a:xfrm>
        </p:spPr>
        <p:txBody>
          <a:bodyPr>
            <a:normAutofit/>
          </a:bodyPr>
          <a:lstStyle>
            <a:lvl1pPr>
              <a:defRPr sz="1800"/>
            </a:lvl1pPr>
            <a:lvl2pPr>
              <a:defRPr sz="1600"/>
            </a:lvl2pPr>
            <a:lvl3pPr>
              <a:defRPr sz="1400"/>
            </a:lvl3pPr>
            <a:lvl4pPr>
              <a:defRPr sz="1200"/>
            </a:lvl4pPr>
            <a:lvl5pPr>
              <a:defRPr sz="1100"/>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p:txBody>
      </p:sp>
      <p:sp>
        <p:nvSpPr>
          <p:cNvPr id="17" name="文字版面配置區 2"/>
          <p:cNvSpPr>
            <a:spLocks noGrp="1"/>
          </p:cNvSpPr>
          <p:nvPr>
            <p:ph type="body" idx="16"/>
          </p:nvPr>
        </p:nvSpPr>
        <p:spPr>
          <a:xfrm>
            <a:off x="4644006" y="3742500"/>
            <a:ext cx="4101684"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smtClean="0"/>
              <a:t>按一下以編輯母片文字樣式</a:t>
            </a:r>
          </a:p>
        </p:txBody>
      </p:sp>
      <p:sp>
        <p:nvSpPr>
          <p:cNvPr id="18" name="內容版面配置區 3"/>
          <p:cNvSpPr>
            <a:spLocks noGrp="1"/>
          </p:cNvSpPr>
          <p:nvPr>
            <p:ph sz="half" idx="17"/>
          </p:nvPr>
        </p:nvSpPr>
        <p:spPr>
          <a:xfrm>
            <a:off x="4644006" y="4382262"/>
            <a:ext cx="4101684" cy="1743824"/>
          </a:xfrm>
        </p:spPr>
        <p:txBody>
          <a:bodyPr>
            <a:normAutofit/>
          </a:bodyPr>
          <a:lstStyle>
            <a:lvl1pPr>
              <a:defRPr sz="1800"/>
            </a:lvl1pPr>
            <a:lvl2pPr>
              <a:defRPr sz="1600"/>
            </a:lvl2pPr>
            <a:lvl3pPr>
              <a:defRPr sz="1400"/>
            </a:lvl3pPr>
            <a:lvl4pPr>
              <a:defRPr sz="1200"/>
            </a:lvl4pPr>
            <a:lvl5pPr>
              <a:defRPr sz="1100"/>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p:txBody>
      </p:sp>
      <p:pic>
        <p:nvPicPr>
          <p:cNvPr id="13" name="圖片 1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395536" y="789912"/>
            <a:ext cx="9000000" cy="46800"/>
          </a:xfrm>
          <a:prstGeom prst="rect">
            <a:avLst/>
          </a:prstGeom>
        </p:spPr>
      </p:pic>
      <p:sp>
        <p:nvSpPr>
          <p:cNvPr id="12" name="頁尾版面配置區 4"/>
          <p:cNvSpPr>
            <a:spLocks noGrp="1"/>
          </p:cNvSpPr>
          <p:nvPr>
            <p:ph type="ftr" sz="quarter" idx="18"/>
          </p:nvPr>
        </p:nvSpPr>
        <p:spPr>
          <a:xfrm>
            <a:off x="1717675" y="6449914"/>
            <a:ext cx="3852961" cy="288031"/>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US" altLang="zh-TW" dirty="0" smtClean="0"/>
              <a:t>Presentation Sample</a:t>
            </a:r>
            <a:endParaRPr lang="zh-TW" altLang="en-US" dirty="0"/>
          </a:p>
        </p:txBody>
      </p:sp>
    </p:spTree>
    <p:extLst>
      <p:ext uri="{BB962C8B-B14F-4D97-AF65-F5344CB8AC3E}">
        <p14:creationId xmlns:p14="http://schemas.microsoft.com/office/powerpoint/2010/main" val="15461897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dirty="0" smtClean="0"/>
              <a:t>按一下以編輯母片標題樣式</a:t>
            </a:r>
            <a:endParaRPr lang="zh-TW" altLang="en-US" dirty="0"/>
          </a:p>
        </p:txBody>
      </p:sp>
      <p:sp>
        <p:nvSpPr>
          <p:cNvPr id="5" name="文字版面配置區 4"/>
          <p:cNvSpPr>
            <a:spLocks noGrp="1"/>
          </p:cNvSpPr>
          <p:nvPr>
            <p:ph type="body" sz="quarter" idx="3"/>
          </p:nvPr>
        </p:nvSpPr>
        <p:spPr>
          <a:xfrm>
            <a:off x="4644006" y="1212127"/>
            <a:ext cx="4103442"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smtClean="0"/>
              <a:t>按一下以編輯母片文字樣式</a:t>
            </a:r>
          </a:p>
        </p:txBody>
      </p:sp>
      <p:sp>
        <p:nvSpPr>
          <p:cNvPr id="6" name="內容版面配置區 5"/>
          <p:cNvSpPr>
            <a:spLocks noGrp="1"/>
          </p:cNvSpPr>
          <p:nvPr>
            <p:ph sz="quarter" idx="4"/>
          </p:nvPr>
        </p:nvSpPr>
        <p:spPr>
          <a:xfrm>
            <a:off x="4644006" y="1851889"/>
            <a:ext cx="4103442" cy="4274274"/>
          </a:xfrm>
        </p:spPr>
        <p:txBody>
          <a:bodyPr>
            <a:normAutofit/>
          </a:bodyPr>
          <a:lstStyle>
            <a:lvl1pPr>
              <a:defRPr sz="1800"/>
            </a:lvl1pPr>
            <a:lvl2pPr>
              <a:defRPr sz="1600"/>
            </a:lvl2pPr>
            <a:lvl3pPr>
              <a:defRPr sz="1400"/>
            </a:lvl3pPr>
            <a:lvl4pPr>
              <a:defRPr sz="1200"/>
            </a:lvl4pPr>
            <a:lvl5pPr>
              <a:defRPr sz="1100"/>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p:txBody>
      </p:sp>
      <p:sp>
        <p:nvSpPr>
          <p:cNvPr id="9" name="投影片編號版面配置區 8"/>
          <p:cNvSpPr>
            <a:spLocks noGrp="1"/>
          </p:cNvSpPr>
          <p:nvPr>
            <p:ph type="sldNum" sz="quarter" idx="12"/>
          </p:nvPr>
        </p:nvSpPr>
        <p:spPr/>
        <p:txBody>
          <a:bodyPr/>
          <a:lstStyle/>
          <a:p>
            <a:fld id="{018B90E8-31B4-41F6-8174-D549C5229FD8}" type="slidenum">
              <a:rPr lang="zh-TW" altLang="en-US" smtClean="0"/>
              <a:t>‹#›</a:t>
            </a:fld>
            <a:endParaRPr lang="zh-TW" altLang="en-US"/>
          </a:p>
        </p:txBody>
      </p:sp>
      <p:sp>
        <p:nvSpPr>
          <p:cNvPr id="10" name="文字版面配置區 4"/>
          <p:cNvSpPr>
            <a:spLocks noGrp="1"/>
          </p:cNvSpPr>
          <p:nvPr>
            <p:ph type="body" sz="quarter" idx="14"/>
          </p:nvPr>
        </p:nvSpPr>
        <p:spPr>
          <a:xfrm>
            <a:off x="395536" y="1212127"/>
            <a:ext cx="4103442"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smtClean="0"/>
              <a:t>按一下以編輯母片文字樣式</a:t>
            </a:r>
          </a:p>
        </p:txBody>
      </p:sp>
      <p:sp>
        <p:nvSpPr>
          <p:cNvPr id="11" name="內容版面配置區 5"/>
          <p:cNvSpPr>
            <a:spLocks noGrp="1"/>
          </p:cNvSpPr>
          <p:nvPr>
            <p:ph sz="quarter" idx="15"/>
          </p:nvPr>
        </p:nvSpPr>
        <p:spPr>
          <a:xfrm>
            <a:off x="395536" y="1851889"/>
            <a:ext cx="4103442" cy="1743824"/>
          </a:xfrm>
        </p:spPr>
        <p:txBody>
          <a:bodyPr>
            <a:normAutofit/>
          </a:bodyPr>
          <a:lstStyle>
            <a:lvl1pPr>
              <a:defRPr sz="1800"/>
            </a:lvl1pPr>
            <a:lvl2pPr>
              <a:defRPr sz="1600"/>
            </a:lvl2pPr>
            <a:lvl3pPr>
              <a:defRPr sz="1400"/>
            </a:lvl3pPr>
            <a:lvl4pPr>
              <a:defRPr sz="1200"/>
            </a:lvl4pPr>
            <a:lvl5pPr>
              <a:defRPr sz="1100"/>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p:txBody>
      </p:sp>
      <p:sp>
        <p:nvSpPr>
          <p:cNvPr id="12" name="文字版面配置區 2"/>
          <p:cNvSpPr>
            <a:spLocks noGrp="1"/>
          </p:cNvSpPr>
          <p:nvPr>
            <p:ph type="body" idx="16"/>
          </p:nvPr>
        </p:nvSpPr>
        <p:spPr>
          <a:xfrm>
            <a:off x="395536" y="3742500"/>
            <a:ext cx="4101684"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smtClean="0"/>
              <a:t>按一下以編輯母片文字樣式</a:t>
            </a:r>
          </a:p>
        </p:txBody>
      </p:sp>
      <p:sp>
        <p:nvSpPr>
          <p:cNvPr id="13" name="內容版面配置區 3"/>
          <p:cNvSpPr>
            <a:spLocks noGrp="1"/>
          </p:cNvSpPr>
          <p:nvPr>
            <p:ph sz="half" idx="17"/>
          </p:nvPr>
        </p:nvSpPr>
        <p:spPr>
          <a:xfrm>
            <a:off x="395536" y="4382262"/>
            <a:ext cx="4101684" cy="1743824"/>
          </a:xfrm>
        </p:spPr>
        <p:txBody>
          <a:bodyPr>
            <a:normAutofit/>
          </a:bodyPr>
          <a:lstStyle>
            <a:lvl1pPr>
              <a:defRPr sz="1800"/>
            </a:lvl1pPr>
            <a:lvl2pPr>
              <a:defRPr sz="1600"/>
            </a:lvl2pPr>
            <a:lvl3pPr>
              <a:defRPr sz="1400"/>
            </a:lvl3pPr>
            <a:lvl4pPr>
              <a:defRPr sz="1200"/>
            </a:lvl4pPr>
            <a:lvl5pPr>
              <a:defRPr sz="1100"/>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p:txBody>
      </p:sp>
      <p:pic>
        <p:nvPicPr>
          <p:cNvPr id="17" name="圖片 16"/>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395536" y="789912"/>
            <a:ext cx="9000000" cy="46800"/>
          </a:xfrm>
          <a:prstGeom prst="rect">
            <a:avLst/>
          </a:prstGeom>
        </p:spPr>
      </p:pic>
      <p:sp>
        <p:nvSpPr>
          <p:cNvPr id="15" name="頁尾版面配置區 4"/>
          <p:cNvSpPr>
            <a:spLocks noGrp="1"/>
          </p:cNvSpPr>
          <p:nvPr>
            <p:ph type="ftr" sz="quarter" idx="18"/>
          </p:nvPr>
        </p:nvSpPr>
        <p:spPr>
          <a:xfrm>
            <a:off x="1717675" y="6449914"/>
            <a:ext cx="3852961" cy="288031"/>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US" altLang="zh-TW" dirty="0" smtClean="0"/>
              <a:t>Presentation Sample</a:t>
            </a:r>
            <a:endParaRPr lang="zh-TW" altLang="en-US" dirty="0"/>
          </a:p>
        </p:txBody>
      </p:sp>
    </p:spTree>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398305" y="1212127"/>
            <a:ext cx="4101684"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smtClean="0"/>
              <a:t>按一下以編輯母片文字樣式</a:t>
            </a:r>
          </a:p>
        </p:txBody>
      </p:sp>
      <p:sp>
        <p:nvSpPr>
          <p:cNvPr id="4" name="內容版面配置區 3"/>
          <p:cNvSpPr>
            <a:spLocks noGrp="1"/>
          </p:cNvSpPr>
          <p:nvPr>
            <p:ph sz="half" idx="2"/>
          </p:nvPr>
        </p:nvSpPr>
        <p:spPr>
          <a:xfrm>
            <a:off x="398305" y="1851889"/>
            <a:ext cx="4101684" cy="1743824"/>
          </a:xfrm>
        </p:spPr>
        <p:txBody>
          <a:bodyPr>
            <a:normAutofit/>
          </a:bodyPr>
          <a:lstStyle>
            <a:lvl1pPr>
              <a:defRPr sz="1800"/>
            </a:lvl1pPr>
            <a:lvl2pPr>
              <a:defRPr sz="1600"/>
            </a:lvl2pPr>
            <a:lvl3pPr>
              <a:defRPr sz="1400"/>
            </a:lvl3pPr>
            <a:lvl4pPr>
              <a:defRPr sz="1200"/>
            </a:lvl4pPr>
            <a:lvl5pPr>
              <a:defRPr sz="1100"/>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p:txBody>
      </p:sp>
      <p:sp>
        <p:nvSpPr>
          <p:cNvPr id="5" name="文字版面配置區 4"/>
          <p:cNvSpPr>
            <a:spLocks noGrp="1"/>
          </p:cNvSpPr>
          <p:nvPr>
            <p:ph type="body" sz="quarter" idx="3"/>
          </p:nvPr>
        </p:nvSpPr>
        <p:spPr>
          <a:xfrm>
            <a:off x="4644006" y="1212127"/>
            <a:ext cx="4103442"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smtClean="0"/>
              <a:t>按一下以編輯母片文字樣式</a:t>
            </a:r>
          </a:p>
        </p:txBody>
      </p:sp>
      <p:sp>
        <p:nvSpPr>
          <p:cNvPr id="6" name="內容版面配置區 5"/>
          <p:cNvSpPr>
            <a:spLocks noGrp="1"/>
          </p:cNvSpPr>
          <p:nvPr>
            <p:ph sz="quarter" idx="4"/>
          </p:nvPr>
        </p:nvSpPr>
        <p:spPr>
          <a:xfrm>
            <a:off x="4644006" y="1851889"/>
            <a:ext cx="4103442" cy="1743824"/>
          </a:xfrm>
        </p:spPr>
        <p:txBody>
          <a:bodyPr>
            <a:normAutofit/>
          </a:bodyPr>
          <a:lstStyle>
            <a:lvl1pPr>
              <a:defRPr sz="1800"/>
            </a:lvl1pPr>
            <a:lvl2pPr>
              <a:defRPr sz="1600"/>
            </a:lvl2pPr>
            <a:lvl3pPr>
              <a:defRPr sz="1400"/>
            </a:lvl3pPr>
            <a:lvl4pPr>
              <a:defRPr sz="1200"/>
            </a:lvl4pPr>
            <a:lvl5pPr>
              <a:defRPr sz="1100"/>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p:txBody>
      </p:sp>
      <p:sp>
        <p:nvSpPr>
          <p:cNvPr id="9" name="投影片編號版面配置區 8"/>
          <p:cNvSpPr>
            <a:spLocks noGrp="1"/>
          </p:cNvSpPr>
          <p:nvPr>
            <p:ph type="sldNum" sz="quarter" idx="12"/>
          </p:nvPr>
        </p:nvSpPr>
        <p:spPr/>
        <p:txBody>
          <a:bodyPr/>
          <a:lstStyle/>
          <a:p>
            <a:fld id="{018B90E8-31B4-41F6-8174-D549C5229FD8}" type="slidenum">
              <a:rPr lang="zh-TW" altLang="en-US" smtClean="0"/>
              <a:t>‹#›</a:t>
            </a:fld>
            <a:endParaRPr lang="zh-TW" altLang="en-US"/>
          </a:p>
        </p:txBody>
      </p:sp>
      <p:sp>
        <p:nvSpPr>
          <p:cNvPr id="14" name="文字版面配置區 2"/>
          <p:cNvSpPr>
            <a:spLocks noGrp="1"/>
          </p:cNvSpPr>
          <p:nvPr>
            <p:ph type="body" idx="14"/>
          </p:nvPr>
        </p:nvSpPr>
        <p:spPr>
          <a:xfrm>
            <a:off x="395536" y="3742500"/>
            <a:ext cx="4101684"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smtClean="0"/>
              <a:t>按一下以編輯母片文字樣式</a:t>
            </a:r>
          </a:p>
        </p:txBody>
      </p:sp>
      <p:sp>
        <p:nvSpPr>
          <p:cNvPr id="15" name="內容版面配置區 3"/>
          <p:cNvSpPr>
            <a:spLocks noGrp="1"/>
          </p:cNvSpPr>
          <p:nvPr>
            <p:ph sz="half" idx="15"/>
          </p:nvPr>
        </p:nvSpPr>
        <p:spPr>
          <a:xfrm>
            <a:off x="395536" y="4382262"/>
            <a:ext cx="4101684" cy="1743824"/>
          </a:xfrm>
        </p:spPr>
        <p:txBody>
          <a:bodyPr>
            <a:normAutofit/>
          </a:bodyPr>
          <a:lstStyle>
            <a:lvl1pPr>
              <a:defRPr sz="1800"/>
            </a:lvl1pPr>
            <a:lvl2pPr>
              <a:defRPr sz="1600"/>
            </a:lvl2pPr>
            <a:lvl3pPr>
              <a:defRPr sz="1400"/>
            </a:lvl3pPr>
            <a:lvl4pPr>
              <a:defRPr sz="1200"/>
            </a:lvl4pPr>
            <a:lvl5pPr>
              <a:defRPr sz="1100"/>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p:txBody>
      </p:sp>
      <p:sp>
        <p:nvSpPr>
          <p:cNvPr id="16" name="文字版面配置區 2"/>
          <p:cNvSpPr>
            <a:spLocks noGrp="1"/>
          </p:cNvSpPr>
          <p:nvPr>
            <p:ph type="body" idx="16"/>
          </p:nvPr>
        </p:nvSpPr>
        <p:spPr>
          <a:xfrm>
            <a:off x="4644006" y="3742500"/>
            <a:ext cx="4101684"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smtClean="0"/>
              <a:t>按一下以編輯母片文字樣式</a:t>
            </a:r>
          </a:p>
        </p:txBody>
      </p:sp>
      <p:sp>
        <p:nvSpPr>
          <p:cNvPr id="17" name="內容版面配置區 3"/>
          <p:cNvSpPr>
            <a:spLocks noGrp="1"/>
          </p:cNvSpPr>
          <p:nvPr>
            <p:ph sz="half" idx="17"/>
          </p:nvPr>
        </p:nvSpPr>
        <p:spPr>
          <a:xfrm>
            <a:off x="4644006" y="4382262"/>
            <a:ext cx="4101684" cy="1743824"/>
          </a:xfrm>
        </p:spPr>
        <p:txBody>
          <a:bodyPr>
            <a:normAutofit/>
          </a:bodyPr>
          <a:lstStyle>
            <a:lvl1pPr>
              <a:defRPr sz="1800"/>
            </a:lvl1pPr>
            <a:lvl2pPr>
              <a:defRPr sz="1600"/>
            </a:lvl2pPr>
            <a:lvl3pPr>
              <a:defRPr sz="1400"/>
            </a:lvl3pPr>
            <a:lvl4pPr>
              <a:defRPr sz="1200"/>
            </a:lvl4pPr>
            <a:lvl5pPr>
              <a:defRPr sz="1100"/>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p:txBody>
      </p:sp>
      <p:pic>
        <p:nvPicPr>
          <p:cNvPr id="19" name="圖片 18"/>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395536" y="789912"/>
            <a:ext cx="9000000" cy="46800"/>
          </a:xfrm>
          <a:prstGeom prst="rect">
            <a:avLst/>
          </a:prstGeom>
        </p:spPr>
      </p:pic>
      <p:sp>
        <p:nvSpPr>
          <p:cNvPr id="18" name="頁尾版面配置區 4"/>
          <p:cNvSpPr>
            <a:spLocks noGrp="1"/>
          </p:cNvSpPr>
          <p:nvPr>
            <p:ph type="ftr" sz="quarter" idx="18"/>
          </p:nvPr>
        </p:nvSpPr>
        <p:spPr>
          <a:xfrm>
            <a:off x="1717675" y="6449914"/>
            <a:ext cx="3852961" cy="288031"/>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US" altLang="zh-TW" dirty="0" smtClean="0"/>
              <a:t>Presentation Sample</a:t>
            </a:r>
            <a:endParaRPr lang="zh-TW" altLang="en-US" dirty="0"/>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861"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按一下以編輯母片標題樣式</a:t>
            </a:r>
            <a:endParaRPr lang="zh-TW" altLang="en-US" dirty="0"/>
          </a:p>
        </p:txBody>
      </p:sp>
      <p:sp>
        <p:nvSpPr>
          <p:cNvPr id="5" name="投影片編號版面配置區 4"/>
          <p:cNvSpPr>
            <a:spLocks noGrp="1"/>
          </p:cNvSpPr>
          <p:nvPr>
            <p:ph type="sldNum" sz="quarter" idx="12"/>
          </p:nvPr>
        </p:nvSpPr>
        <p:spPr/>
        <p:txBody>
          <a:bodyPr/>
          <a:lstStyle/>
          <a:p>
            <a:fld id="{018B90E8-31B4-41F6-8174-D549C5229FD8}" type="slidenum">
              <a:rPr lang="zh-TW" altLang="en-US" smtClean="0"/>
              <a:t>‹#›</a:t>
            </a:fld>
            <a:endParaRPr lang="zh-TW" altLang="en-US"/>
          </a:p>
        </p:txBody>
      </p:sp>
      <p:pic>
        <p:nvPicPr>
          <p:cNvPr id="8" name="圖片 7"/>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395536" y="789912"/>
            <a:ext cx="9000000" cy="46800"/>
          </a:xfrm>
          <a:prstGeom prst="rect">
            <a:avLst/>
          </a:prstGeom>
        </p:spPr>
      </p:pic>
      <p:sp>
        <p:nvSpPr>
          <p:cNvPr id="6" name="頁尾版面配置區 4"/>
          <p:cNvSpPr>
            <a:spLocks noGrp="1"/>
          </p:cNvSpPr>
          <p:nvPr>
            <p:ph type="ftr" sz="quarter" idx="3"/>
          </p:nvPr>
        </p:nvSpPr>
        <p:spPr>
          <a:xfrm>
            <a:off x="1717675" y="6449914"/>
            <a:ext cx="3852961" cy="288031"/>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US" altLang="zh-TW" dirty="0" smtClean="0"/>
              <a:t>Presentation Sample</a:t>
            </a:r>
            <a:endParaRPr lang="zh-TW" altLang="en-US" dirty="0"/>
          </a:p>
        </p:txBody>
      </p:sp>
    </p:spTree>
    <p:extLst>
      <p:ext uri="{BB962C8B-B14F-4D97-AF65-F5344CB8AC3E}">
        <p14:creationId xmlns:p14="http://schemas.microsoft.com/office/powerpoint/2010/main" val="3997318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含標題的內容">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851920" y="1196752"/>
            <a:ext cx="4885382" cy="4929411"/>
          </a:xfrm>
        </p:spPr>
        <p:txBody>
          <a:bodyPr>
            <a:normAutofit/>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文字版面配置區 3"/>
          <p:cNvSpPr>
            <a:spLocks noGrp="1"/>
          </p:cNvSpPr>
          <p:nvPr>
            <p:ph type="body" sz="half" idx="2"/>
          </p:nvPr>
        </p:nvSpPr>
        <p:spPr>
          <a:xfrm>
            <a:off x="395536" y="1196752"/>
            <a:ext cx="3312368" cy="4929411"/>
          </a:xfrm>
        </p:spPr>
        <p:txBody>
          <a:bodyPr>
            <a:normAutofit/>
          </a:bodyPr>
          <a:lstStyle>
            <a:lvl1pPr marL="285750" indent="-285750">
              <a:buFont typeface="Wingdings" charset="2"/>
              <a:buChar char="n"/>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dirty="0" smtClean="0"/>
              <a:t>按一下以編輯母片文字樣式</a:t>
            </a:r>
          </a:p>
        </p:txBody>
      </p:sp>
      <p:sp>
        <p:nvSpPr>
          <p:cNvPr id="7" name="投影片編號版面配置區 6"/>
          <p:cNvSpPr>
            <a:spLocks noGrp="1"/>
          </p:cNvSpPr>
          <p:nvPr>
            <p:ph type="sldNum" sz="quarter" idx="12"/>
          </p:nvPr>
        </p:nvSpPr>
        <p:spPr/>
        <p:txBody>
          <a:bodyPr/>
          <a:lstStyle/>
          <a:p>
            <a:fld id="{018B90E8-31B4-41F6-8174-D549C5229FD8}" type="slidenum">
              <a:rPr lang="zh-TW" altLang="en-US" smtClean="0"/>
              <a:t>‹#›</a:t>
            </a:fld>
            <a:endParaRPr lang="zh-TW" altLang="en-US"/>
          </a:p>
        </p:txBody>
      </p:sp>
      <p:sp>
        <p:nvSpPr>
          <p:cNvPr id="8" name="標題 1"/>
          <p:cNvSpPr>
            <a:spLocks noGrp="1"/>
          </p:cNvSpPr>
          <p:nvPr>
            <p:ph type="title"/>
          </p:nvPr>
        </p:nvSpPr>
        <p:spPr>
          <a:xfrm>
            <a:off x="395536" y="274638"/>
            <a:ext cx="8352928" cy="562074"/>
          </a:xfrm>
        </p:spPr>
        <p:txBody>
          <a:bodyPr/>
          <a:lstStyle/>
          <a:p>
            <a:r>
              <a:rPr lang="zh-TW" altLang="en-US" dirty="0" smtClean="0"/>
              <a:t>按一下以編輯母片標題樣式</a:t>
            </a:r>
            <a:endParaRPr lang="zh-TW" altLang="en-US" dirty="0"/>
          </a:p>
        </p:txBody>
      </p:sp>
      <p:pic>
        <p:nvPicPr>
          <p:cNvPr id="11" name="圖片 10"/>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395536" y="789912"/>
            <a:ext cx="9000000" cy="46800"/>
          </a:xfrm>
          <a:prstGeom prst="rect">
            <a:avLst/>
          </a:prstGeom>
        </p:spPr>
      </p:pic>
      <p:sp>
        <p:nvSpPr>
          <p:cNvPr id="9" name="頁尾版面配置區 4"/>
          <p:cNvSpPr>
            <a:spLocks noGrp="1"/>
          </p:cNvSpPr>
          <p:nvPr>
            <p:ph type="ftr" sz="quarter" idx="3"/>
          </p:nvPr>
        </p:nvSpPr>
        <p:spPr>
          <a:xfrm>
            <a:off x="1717675" y="6449914"/>
            <a:ext cx="3852961" cy="288031"/>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US" altLang="zh-TW" dirty="0" smtClean="0"/>
              <a:t>Presentation Sample</a:t>
            </a:r>
            <a:endParaRPr lang="zh-TW" altLang="en-US" dirty="0"/>
          </a:p>
        </p:txBody>
      </p:sp>
    </p:spTree>
    <p:extLst>
      <p:ext uri="{BB962C8B-B14F-4D97-AF65-F5344CB8AC3E}">
        <p14:creationId xmlns:p14="http://schemas.microsoft.com/office/powerpoint/2010/main" val="379431151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含標題的圖片">
    <p:spTree>
      <p:nvGrpSpPr>
        <p:cNvPr id="1" name=""/>
        <p:cNvGrpSpPr/>
        <p:nvPr/>
      </p:nvGrpSpPr>
      <p:grpSpPr>
        <a:xfrm>
          <a:off x="0" y="0"/>
          <a:ext cx="0" cy="0"/>
          <a:chOff x="0" y="0"/>
          <a:chExt cx="0" cy="0"/>
        </a:xfrm>
      </p:grpSpPr>
      <p:sp>
        <p:nvSpPr>
          <p:cNvPr id="3" name="圖片版面配置區 2"/>
          <p:cNvSpPr>
            <a:spLocks noGrp="1"/>
          </p:cNvSpPr>
          <p:nvPr>
            <p:ph type="pic" idx="1"/>
          </p:nvPr>
        </p:nvSpPr>
        <p:spPr>
          <a:xfrm>
            <a:off x="395536" y="1196752"/>
            <a:ext cx="8352928"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dirty="0"/>
          </a:p>
        </p:txBody>
      </p:sp>
      <p:sp>
        <p:nvSpPr>
          <p:cNvPr id="4" name="文字版面配置區 3"/>
          <p:cNvSpPr>
            <a:spLocks noGrp="1"/>
          </p:cNvSpPr>
          <p:nvPr>
            <p:ph type="body" sz="half" idx="2"/>
          </p:nvPr>
        </p:nvSpPr>
        <p:spPr>
          <a:xfrm>
            <a:off x="395536" y="5085184"/>
            <a:ext cx="8352928" cy="80486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dirty="0" smtClean="0"/>
              <a:t>按一下以編輯母片文字樣式</a:t>
            </a:r>
          </a:p>
        </p:txBody>
      </p:sp>
      <p:sp>
        <p:nvSpPr>
          <p:cNvPr id="7" name="投影片編號版面配置區 6"/>
          <p:cNvSpPr>
            <a:spLocks noGrp="1"/>
          </p:cNvSpPr>
          <p:nvPr>
            <p:ph type="sldNum" sz="quarter" idx="12"/>
          </p:nvPr>
        </p:nvSpPr>
        <p:spPr/>
        <p:txBody>
          <a:bodyPr/>
          <a:lstStyle/>
          <a:p>
            <a:fld id="{018B90E8-31B4-41F6-8174-D549C5229FD8}" type="slidenum">
              <a:rPr lang="zh-TW" altLang="en-US" smtClean="0"/>
              <a:t>‹#›</a:t>
            </a:fld>
            <a:endParaRPr lang="zh-TW" altLang="en-US"/>
          </a:p>
        </p:txBody>
      </p:sp>
      <p:sp>
        <p:nvSpPr>
          <p:cNvPr id="8" name="標題 1"/>
          <p:cNvSpPr>
            <a:spLocks noGrp="1"/>
          </p:cNvSpPr>
          <p:nvPr>
            <p:ph type="title"/>
          </p:nvPr>
        </p:nvSpPr>
        <p:spPr>
          <a:xfrm>
            <a:off x="395536" y="274638"/>
            <a:ext cx="8352928" cy="562074"/>
          </a:xfrm>
        </p:spPr>
        <p:txBody>
          <a:bodyPr/>
          <a:lstStyle/>
          <a:p>
            <a:r>
              <a:rPr lang="zh-TW" altLang="en-US" dirty="0" smtClean="0"/>
              <a:t>按一下以編輯母片標題樣式</a:t>
            </a:r>
            <a:endParaRPr lang="zh-TW" altLang="en-US" dirty="0"/>
          </a:p>
        </p:txBody>
      </p:sp>
      <p:pic>
        <p:nvPicPr>
          <p:cNvPr id="11" name="圖片 10"/>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395536" y="789912"/>
            <a:ext cx="9000000" cy="46800"/>
          </a:xfrm>
          <a:prstGeom prst="rect">
            <a:avLst/>
          </a:prstGeom>
        </p:spPr>
      </p:pic>
      <p:sp>
        <p:nvSpPr>
          <p:cNvPr id="9" name="頁尾版面配置區 4"/>
          <p:cNvSpPr>
            <a:spLocks noGrp="1"/>
          </p:cNvSpPr>
          <p:nvPr>
            <p:ph type="ftr" sz="quarter" idx="3"/>
          </p:nvPr>
        </p:nvSpPr>
        <p:spPr>
          <a:xfrm>
            <a:off x="1717675" y="6449914"/>
            <a:ext cx="3852961" cy="288031"/>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US" altLang="zh-TW" dirty="0" smtClean="0"/>
              <a:t>Presentation Sample</a:t>
            </a:r>
            <a:endParaRPr lang="zh-TW" altLang="en-US" dirty="0"/>
          </a:p>
        </p:txBody>
      </p:sp>
    </p:spTree>
    <p:extLst>
      <p:ext uri="{BB962C8B-B14F-4D97-AF65-F5344CB8AC3E}">
        <p14:creationId xmlns:p14="http://schemas.microsoft.com/office/powerpoint/2010/main" val="33032226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結尾標語頁">
    <p:spTree>
      <p:nvGrpSpPr>
        <p:cNvPr id="1" name=""/>
        <p:cNvGrpSpPr/>
        <p:nvPr/>
      </p:nvGrpSpPr>
      <p:grpSpPr>
        <a:xfrm>
          <a:off x="0" y="0"/>
          <a:ext cx="0" cy="0"/>
          <a:chOff x="0" y="0"/>
          <a:chExt cx="0" cy="0"/>
        </a:xfrm>
      </p:grpSpPr>
      <p:pic>
        <p:nvPicPr>
          <p:cNvPr id="9" name="圖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標題 2"/>
          <p:cNvSpPr>
            <a:spLocks noGrp="1"/>
          </p:cNvSpPr>
          <p:nvPr>
            <p:ph type="ctrTitle"/>
          </p:nvPr>
        </p:nvSpPr>
        <p:spPr>
          <a:xfrm>
            <a:off x="1043608" y="2274116"/>
            <a:ext cx="7056784" cy="1010543"/>
          </a:xfrm>
        </p:spPr>
        <p:txBody>
          <a:bodyPr>
            <a:normAutofit/>
          </a:bodyPr>
          <a:lstStyle>
            <a:lvl1pPr>
              <a:defRPr sz="3600" b="1"/>
            </a:lvl1pPr>
          </a:lstStyle>
          <a:p>
            <a:r>
              <a:rPr lang="en-US" altLang="zh-TW" dirty="0" smtClean="0"/>
              <a:t>Thank you for listening</a:t>
            </a:r>
            <a:endParaRPr lang="zh-TW" altLang="en-US" dirty="0"/>
          </a:p>
        </p:txBody>
      </p:sp>
    </p:spTree>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結尾頁">
    <p:spTree>
      <p:nvGrpSpPr>
        <p:cNvPr id="1" name=""/>
        <p:cNvGrpSpPr/>
        <p:nvPr/>
      </p:nvGrpSpPr>
      <p:grpSpPr>
        <a:xfrm>
          <a:off x="0" y="0"/>
          <a:ext cx="0" cy="0"/>
          <a:chOff x="0" y="0"/>
          <a:chExt cx="0" cy="0"/>
        </a:xfrm>
      </p:grpSpPr>
      <p:pic>
        <p:nvPicPr>
          <p:cNvPr id="2" name="圖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0750951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標題only">
    <p:spTree>
      <p:nvGrpSpPr>
        <p:cNvPr id="1" name=""/>
        <p:cNvGrpSpPr/>
        <p:nvPr/>
      </p:nvGrpSpPr>
      <p:grpSpPr>
        <a:xfrm>
          <a:off x="0" y="0"/>
          <a:ext cx="0" cy="0"/>
          <a:chOff x="0" y="0"/>
          <a:chExt cx="0" cy="0"/>
        </a:xfrm>
      </p:grpSpPr>
      <p:sp>
        <p:nvSpPr>
          <p:cNvPr id="2" name="標題 1"/>
          <p:cNvSpPr>
            <a:spLocks noGrp="1"/>
          </p:cNvSpPr>
          <p:nvPr>
            <p:ph type="title"/>
          </p:nvPr>
        </p:nvSpPr>
        <p:spPr>
          <a:xfrm>
            <a:off x="395536" y="115200"/>
            <a:ext cx="8352928" cy="562074"/>
          </a:xfrm>
        </p:spPr>
        <p:txBody>
          <a:bodyPr>
            <a:noAutofit/>
          </a:bodyPr>
          <a:lstStyle/>
          <a:p>
            <a:r>
              <a:rPr lang="zh-TW" altLang="en-US" dirty="0"/>
              <a:t>按一下以編輯母片標題樣式</a:t>
            </a:r>
          </a:p>
        </p:txBody>
      </p:sp>
      <p:pic>
        <p:nvPicPr>
          <p:cNvPr id="5" name="圖片 4"/>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95536" y="705504"/>
            <a:ext cx="8748000" cy="46800"/>
          </a:xfrm>
          <a:prstGeom prst="rect">
            <a:avLst/>
          </a:prstGeom>
        </p:spPr>
      </p:pic>
      <p:sp>
        <p:nvSpPr>
          <p:cNvPr id="6" name="投影片編號版面配置區 5"/>
          <p:cNvSpPr>
            <a:spLocks noGrp="1"/>
          </p:cNvSpPr>
          <p:nvPr>
            <p:ph type="sldNum" sz="quarter" idx="11"/>
          </p:nvPr>
        </p:nvSpPr>
        <p:spPr/>
        <p:txBody>
          <a:bodyPr/>
          <a:lstStyle/>
          <a:p>
            <a:fld id="{018B90E8-31B4-41F6-8174-D549C5229FD8}" type="slidenum">
              <a:rPr lang="zh-TW" altLang="en-US" smtClean="0"/>
              <a:pPr/>
              <a:t>‹#›</a:t>
            </a:fld>
            <a:endParaRPr lang="zh-TW" altLang="en-US" dirty="0"/>
          </a:p>
        </p:txBody>
      </p:sp>
      <p:sp>
        <p:nvSpPr>
          <p:cNvPr id="7" name="頁尾版面配置區 4"/>
          <p:cNvSpPr>
            <a:spLocks noGrp="1"/>
          </p:cNvSpPr>
          <p:nvPr>
            <p:ph type="ftr" sz="quarter" idx="3"/>
          </p:nvPr>
        </p:nvSpPr>
        <p:spPr>
          <a:xfrm>
            <a:off x="1717675" y="6449914"/>
            <a:ext cx="5014565" cy="288031"/>
          </a:xfrm>
          <a:prstGeom prst="rect">
            <a:avLst/>
          </a:prstGeom>
        </p:spPr>
        <p:txBody>
          <a:bodyPr vert="horz" lIns="91440" tIns="45720" rIns="91440" bIns="45720" rtlCol="0" anchor="ctr"/>
          <a:lstStyle>
            <a:lvl1pPr algn="l">
              <a:defRPr sz="1000">
                <a:solidFill>
                  <a:schemeClr val="tx1">
                    <a:lumMod val="65000"/>
                    <a:lumOff val="35000"/>
                  </a:schemeClr>
                </a:solidFill>
                <a:latin typeface="+mn-lt"/>
                <a:ea typeface="+mn-ea"/>
              </a:defRPr>
            </a:lvl1pPr>
          </a:lstStyle>
          <a:p>
            <a:r>
              <a:rPr lang="en-US" altLang="zh-TW"/>
              <a:t>Any unauthorized copying, distribution or other use of this presentation is prohibited. </a:t>
            </a:r>
            <a:endParaRPr lang="zh-TW" altLang="en-US" dirty="0"/>
          </a:p>
        </p:txBody>
      </p:sp>
    </p:spTree>
    <p:extLst>
      <p:ext uri="{BB962C8B-B14F-4D97-AF65-F5344CB8AC3E}">
        <p14:creationId xmlns:p14="http://schemas.microsoft.com/office/powerpoint/2010/main" val="4010009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全版文字">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792000"/>
            <a:ext cx="8352928" cy="5508000"/>
          </a:xfrm>
        </p:spPr>
        <p:txBody>
          <a:bodyPr>
            <a:noAutofit/>
          </a:bodyPr>
          <a:lstStyle>
            <a:lvl1pPr marL="342900" indent="-342900">
              <a:lnSpc>
                <a:spcPct val="100000"/>
              </a:lnSpc>
              <a:spcBef>
                <a:spcPts val="600"/>
              </a:spcBef>
              <a:buFont typeface="Wingdings" panose="05000000000000000000" pitchFamily="2" charset="2"/>
              <a:buChar char="p"/>
              <a:defRPr sz="2000"/>
            </a:lvl1pPr>
            <a:lvl2pPr marL="742950" indent="-285750">
              <a:lnSpc>
                <a:spcPct val="100000"/>
              </a:lnSpc>
              <a:spcBef>
                <a:spcPts val="600"/>
              </a:spcBef>
              <a:buFont typeface="Wingdings" charset="2"/>
              <a:buChar char="l"/>
              <a:defRPr sz="1800"/>
            </a:lvl2pPr>
            <a:lvl3pPr marL="1143000" indent="-228600">
              <a:lnSpc>
                <a:spcPct val="100000"/>
              </a:lnSpc>
              <a:spcBef>
                <a:spcPts val="600"/>
              </a:spcBef>
              <a:buFont typeface="Wingdings" charset="2"/>
              <a:buChar char="u"/>
              <a:defRPr sz="1600"/>
            </a:lvl3pPr>
            <a:lvl4pPr marL="1600200" indent="-228600">
              <a:lnSpc>
                <a:spcPct val="100000"/>
              </a:lnSpc>
              <a:spcBef>
                <a:spcPts val="600"/>
              </a:spcBef>
              <a:buFont typeface="Wingdings" charset="2"/>
              <a:buChar char="u"/>
              <a:defRPr sz="1400"/>
            </a:lvl4pPr>
            <a:lvl5pPr marL="2057400" indent="-228600">
              <a:lnSpc>
                <a:spcPct val="100000"/>
              </a:lnSpc>
              <a:spcBef>
                <a:spcPts val="600"/>
              </a:spcBef>
              <a:buFont typeface="Wingdings" charset="2"/>
              <a:buChar char="u"/>
              <a:defRPr sz="1200"/>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pic>
        <p:nvPicPr>
          <p:cNvPr id="5" name="圖片 4"/>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395536" y="705504"/>
            <a:ext cx="8748000" cy="46800"/>
          </a:xfrm>
          <a:prstGeom prst="rect">
            <a:avLst/>
          </a:prstGeom>
        </p:spPr>
      </p:pic>
      <p:sp>
        <p:nvSpPr>
          <p:cNvPr id="9" name="投影片編號版面配置區 8"/>
          <p:cNvSpPr>
            <a:spLocks noGrp="1"/>
          </p:cNvSpPr>
          <p:nvPr>
            <p:ph type="sldNum" sz="quarter" idx="11"/>
          </p:nvPr>
        </p:nvSpPr>
        <p:spPr/>
        <p:txBody>
          <a:bodyPr/>
          <a:lstStyle/>
          <a:p>
            <a:fld id="{018B90E8-31B4-41F6-8174-D549C5229FD8}" type="slidenum">
              <a:rPr lang="zh-TW" altLang="en-US" smtClean="0"/>
              <a:pPr/>
              <a:t>‹#›</a:t>
            </a:fld>
            <a:endParaRPr lang="zh-TW" altLang="en-US" dirty="0"/>
          </a:p>
        </p:txBody>
      </p:sp>
      <p:sp>
        <p:nvSpPr>
          <p:cNvPr id="6" name="標題 5"/>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33094948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章節標題">
    <p:spTree>
      <p:nvGrpSpPr>
        <p:cNvPr id="1" name=""/>
        <p:cNvGrpSpPr/>
        <p:nvPr/>
      </p:nvGrpSpPr>
      <p:grpSpPr>
        <a:xfrm>
          <a:off x="0" y="0"/>
          <a:ext cx="0" cy="0"/>
          <a:chOff x="0" y="0"/>
          <a:chExt cx="0" cy="0"/>
        </a:xfrm>
      </p:grpSpPr>
      <p:pic>
        <p:nvPicPr>
          <p:cNvPr id="2" name="圖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標題 1"/>
          <p:cNvSpPr>
            <a:spLocks noGrp="1"/>
          </p:cNvSpPr>
          <p:nvPr>
            <p:ph type="ctrTitle" hasCustomPrompt="1"/>
          </p:nvPr>
        </p:nvSpPr>
        <p:spPr>
          <a:xfrm>
            <a:off x="1043608" y="2274116"/>
            <a:ext cx="7056784" cy="1010543"/>
          </a:xfrm>
        </p:spPr>
        <p:txBody>
          <a:bodyPr>
            <a:normAutofit/>
          </a:bodyPr>
          <a:lstStyle>
            <a:lvl1pPr>
              <a:defRPr sz="3600" b="1">
                <a:solidFill>
                  <a:schemeClr val="tx1"/>
                </a:solidFill>
              </a:defRPr>
            </a:lvl1pPr>
          </a:lstStyle>
          <a:p>
            <a:r>
              <a:rPr lang="en-US" altLang="zh-TW" dirty="0" smtClean="0"/>
              <a:t>CHAPTER TITLE</a:t>
            </a:r>
            <a:endParaRPr lang="zh-TW" altLang="en-US" dirty="0"/>
          </a:p>
        </p:txBody>
      </p:sp>
      <p:sp>
        <p:nvSpPr>
          <p:cNvPr id="8" name="內容版面配置區 2"/>
          <p:cNvSpPr>
            <a:spLocks noGrp="1"/>
          </p:cNvSpPr>
          <p:nvPr>
            <p:ph idx="13"/>
          </p:nvPr>
        </p:nvSpPr>
        <p:spPr>
          <a:xfrm>
            <a:off x="1043608" y="3284659"/>
            <a:ext cx="5270728" cy="1946102"/>
          </a:xfrm>
        </p:spPr>
        <p:txBody>
          <a:bodyPr>
            <a:normAutofit/>
          </a:bodyPr>
          <a:lstStyle>
            <a:lvl1pPr marL="0" indent="0">
              <a:lnSpc>
                <a:spcPct val="100000"/>
              </a:lnSpc>
              <a:buFontTx/>
              <a:buNone/>
              <a:defRPr sz="2000"/>
            </a:lvl1pPr>
            <a:lvl2pPr marL="457200" indent="0">
              <a:lnSpc>
                <a:spcPct val="100000"/>
              </a:lnSpc>
              <a:buFontTx/>
              <a:buNone/>
              <a:defRPr sz="1800"/>
            </a:lvl2pPr>
            <a:lvl3pPr marL="914400" indent="0">
              <a:lnSpc>
                <a:spcPct val="100000"/>
              </a:lnSpc>
              <a:buFontTx/>
              <a:buNone/>
              <a:defRPr sz="1600"/>
            </a:lvl3pPr>
            <a:lvl4pPr marL="1371600" indent="0">
              <a:buFontTx/>
              <a:buNone/>
              <a:defRPr sz="1400"/>
            </a:lvl4pPr>
            <a:lvl5pPr marL="1828800" indent="0">
              <a:buFontTx/>
              <a:buNone/>
              <a:defRPr sz="1200"/>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p:txBody>
      </p:sp>
    </p:spTree>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8" name="內容版面配置區 2"/>
          <p:cNvSpPr>
            <a:spLocks noGrp="1"/>
          </p:cNvSpPr>
          <p:nvPr>
            <p:ph sz="half" idx="1"/>
          </p:nvPr>
        </p:nvSpPr>
        <p:spPr>
          <a:xfrm>
            <a:off x="395538" y="1220757"/>
            <a:ext cx="8350219" cy="4704523"/>
          </a:xfrm>
          <a:prstGeom prst="rect">
            <a:avLst/>
          </a:prstGeom>
        </p:spPr>
        <p:txBody>
          <a:bodyPr>
            <a:normAutofit/>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pic>
        <p:nvPicPr>
          <p:cNvPr id="7" name="圖片 6"/>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395536" y="840000"/>
            <a:ext cx="9000000" cy="62400"/>
          </a:xfrm>
          <a:prstGeom prst="rect">
            <a:avLst/>
          </a:prstGeom>
        </p:spPr>
      </p:pic>
      <p:sp>
        <p:nvSpPr>
          <p:cNvPr id="12" name="投影片編號版面配置區 5"/>
          <p:cNvSpPr>
            <a:spLocks noGrp="1"/>
          </p:cNvSpPr>
          <p:nvPr>
            <p:ph type="sldNum" sz="quarter" idx="12"/>
          </p:nvPr>
        </p:nvSpPr>
        <p:spPr>
          <a:xfrm>
            <a:off x="8745755" y="6309321"/>
            <a:ext cx="398244" cy="365125"/>
          </a:xfrm>
          <a:prstGeom prst="rect">
            <a:avLst/>
          </a:prstGeom>
        </p:spPr>
        <p:txBody>
          <a:bodyPr/>
          <a:lstStyle>
            <a:lvl1pPr algn="l">
              <a:defRPr/>
            </a:lvl1pPr>
          </a:lstStyle>
          <a:p>
            <a:fld id="{83EA3B03-E641-49D7-A70D-205977A2CBA8}" type="slidenum">
              <a:rPr lang="zh-TW" altLang="en-US" smtClean="0"/>
              <a:pPr/>
              <a:t>‹#›</a:t>
            </a:fld>
            <a:endParaRPr lang="zh-TW" altLang="en-US"/>
          </a:p>
        </p:txBody>
      </p:sp>
      <p:sp>
        <p:nvSpPr>
          <p:cNvPr id="13" name="投影片編號版面配置區 5"/>
          <p:cNvSpPr txBox="1">
            <a:spLocks/>
          </p:cNvSpPr>
          <p:nvPr userDrawn="1"/>
        </p:nvSpPr>
        <p:spPr>
          <a:xfrm>
            <a:off x="8744784" y="6287298"/>
            <a:ext cx="395536" cy="384043"/>
          </a:xfrm>
          <a:prstGeom prst="rect">
            <a:avLst/>
          </a:prstGeom>
        </p:spPr>
        <p:txBody>
          <a:bodyPr vert="horz" lIns="91440" tIns="45720" rIns="91440" bIns="45720" rtlCol="0" anchor="ctr"/>
          <a:lstStyle>
            <a:defPPr>
              <a:defRPr lang="zh-TW"/>
            </a:defPPr>
            <a:lvl1pPr marL="0" algn="l" defTabSz="914400" rtl="0" eaLnBrk="1" latinLnBrk="0" hangingPunct="1">
              <a:defRPr sz="1200" kern="1200">
                <a:solidFill>
                  <a:schemeClr val="tx1">
                    <a:lumMod val="65000"/>
                    <a:lumOff val="35000"/>
                  </a:schemeClr>
                </a:solidFill>
                <a:latin typeface="Calibri" charset="0"/>
                <a:ea typeface="Calibri" charset="0"/>
                <a:cs typeface="Calibr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AF07C5-463E-4746-8662-F9EAE6427DB3}" type="slidenum">
              <a:rPr lang="zh-TW" altLang="en-US" sz="1200" smtClean="0"/>
              <a:pPr/>
              <a:t>‹#›</a:t>
            </a:fld>
            <a:endParaRPr lang="zh-TW" altLang="en-US" sz="1200" dirty="0"/>
          </a:p>
        </p:txBody>
      </p:sp>
      <p:sp>
        <p:nvSpPr>
          <p:cNvPr id="14" name="頁尾版面配置區 4"/>
          <p:cNvSpPr>
            <a:spLocks noGrp="1"/>
          </p:cNvSpPr>
          <p:nvPr>
            <p:ph type="ftr" sz="quarter" idx="3"/>
          </p:nvPr>
        </p:nvSpPr>
        <p:spPr>
          <a:xfrm>
            <a:off x="1754214" y="6287302"/>
            <a:ext cx="3816424" cy="384041"/>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US" altLang="zh-TW"/>
              <a:t>Presentation Sample</a:t>
            </a:r>
            <a:endParaRPr lang="zh-TW" altLang="en-US" dirty="0"/>
          </a:p>
        </p:txBody>
      </p:sp>
    </p:spTree>
    <p:extLst>
      <p:ext uri="{BB962C8B-B14F-4D97-AF65-F5344CB8AC3E}">
        <p14:creationId xmlns:p14="http://schemas.microsoft.com/office/powerpoint/2010/main" val="3681490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395536" y="274638"/>
            <a:ext cx="8352928" cy="562074"/>
          </a:xfr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95536" y="1196752"/>
            <a:ext cx="8352928" cy="4929411"/>
          </a:xfrm>
        </p:spPr>
        <p:txBody>
          <a:bodyPr>
            <a:normAutofit/>
          </a:bodyPr>
          <a:lstStyle>
            <a:lvl1pPr marL="342900" indent="-342900">
              <a:buFont typeface="Wingdings" charset="2"/>
              <a:buChar char="n"/>
              <a:defRPr sz="2000"/>
            </a:lvl1pPr>
            <a:lvl2pPr marL="742950" indent="-285750">
              <a:buFont typeface="Wingdings" charset="2"/>
              <a:buChar char="l"/>
              <a:defRPr sz="1800"/>
            </a:lvl2pPr>
            <a:lvl3pPr marL="1143000" indent="-228600">
              <a:buFont typeface="Wingdings" charset="2"/>
              <a:buChar char="u"/>
              <a:defRPr sz="1600"/>
            </a:lvl3pPr>
            <a:lvl4pPr marL="1600200" indent="-228600">
              <a:buFont typeface="Wingdings" charset="2"/>
              <a:buChar char="u"/>
              <a:defRPr sz="1400"/>
            </a:lvl4pPr>
            <a:lvl5pPr marL="2057400" indent="-228600">
              <a:buFont typeface="Wingdings" charset="2"/>
              <a:buChar char="u"/>
              <a:defRPr sz="1200"/>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6" name="投影片編號版面配置區 5"/>
          <p:cNvSpPr>
            <a:spLocks noGrp="1"/>
          </p:cNvSpPr>
          <p:nvPr>
            <p:ph type="sldNum" sz="quarter" idx="12"/>
          </p:nvPr>
        </p:nvSpPr>
        <p:spPr/>
        <p:txBody>
          <a:bodyPr/>
          <a:lstStyle>
            <a:lvl1pPr>
              <a:defRPr sz="1200"/>
            </a:lvl1pPr>
          </a:lstStyle>
          <a:p>
            <a:fld id="{018B90E8-31B4-41F6-8174-D549C5229FD8}" type="slidenum">
              <a:rPr lang="zh-TW" altLang="en-US" smtClean="0"/>
              <a:pPr/>
              <a:t>‹#›</a:t>
            </a:fld>
            <a:endParaRPr lang="zh-TW" altLang="en-US"/>
          </a:p>
        </p:txBody>
      </p:sp>
      <p:pic>
        <p:nvPicPr>
          <p:cNvPr id="5" name="圖片 4"/>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395536" y="789912"/>
            <a:ext cx="9000000" cy="46800"/>
          </a:xfrm>
          <a:prstGeom prst="rect">
            <a:avLst/>
          </a:prstGeom>
        </p:spPr>
      </p:pic>
      <p:sp>
        <p:nvSpPr>
          <p:cNvPr id="7" name="頁尾版面配置區 4"/>
          <p:cNvSpPr>
            <a:spLocks noGrp="1"/>
          </p:cNvSpPr>
          <p:nvPr>
            <p:ph type="ftr" sz="quarter" idx="3"/>
          </p:nvPr>
        </p:nvSpPr>
        <p:spPr>
          <a:xfrm>
            <a:off x="1717675" y="6449914"/>
            <a:ext cx="3852961" cy="288031"/>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US" altLang="zh-TW" dirty="0" smtClean="0"/>
              <a:t>Presentation Sample</a:t>
            </a:r>
            <a:endParaRPr lang="zh-TW" altLang="en-US" dirty="0"/>
          </a:p>
        </p:txBody>
      </p:sp>
    </p:spTree>
    <p:extLst>
      <p:ext uri="{BB962C8B-B14F-4D97-AF65-F5344CB8AC3E}">
        <p14:creationId xmlns:p14="http://schemas.microsoft.com/office/powerpoint/2010/main" val="24373132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395536" y="274638"/>
            <a:ext cx="8352928" cy="562074"/>
          </a:xfrm>
        </p:spPr>
        <p:txBody>
          <a:body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395536" y="1196753"/>
            <a:ext cx="8352928" cy="2304256"/>
          </a:xfrm>
        </p:spPr>
        <p:txBody>
          <a:bodyPr>
            <a:normAutofit/>
          </a:bodyPr>
          <a:lstStyle>
            <a:lvl1pPr>
              <a:defRPr sz="2000"/>
            </a:lvl1pPr>
            <a:lvl2pPr>
              <a:defRPr sz="1800"/>
            </a:lvl2pPr>
            <a:lvl3pPr>
              <a:defRPr sz="1600"/>
            </a:lvl3pPr>
            <a:lvl4pPr>
              <a:defRPr sz="1400"/>
            </a:lvl4pPr>
            <a:lvl5pPr>
              <a:defRPr sz="1200"/>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6" name="投影片編號版面配置區 5"/>
          <p:cNvSpPr>
            <a:spLocks noGrp="1"/>
          </p:cNvSpPr>
          <p:nvPr>
            <p:ph type="sldNum" sz="quarter" idx="12"/>
          </p:nvPr>
        </p:nvSpPr>
        <p:spPr/>
        <p:txBody>
          <a:bodyPr/>
          <a:lstStyle/>
          <a:p>
            <a:fld id="{018B90E8-31B4-41F6-8174-D549C5229FD8}" type="slidenum">
              <a:rPr lang="zh-TW" altLang="en-US" smtClean="0"/>
              <a:t>‹#›</a:t>
            </a:fld>
            <a:endParaRPr lang="zh-TW" altLang="en-US"/>
          </a:p>
        </p:txBody>
      </p:sp>
      <p:sp>
        <p:nvSpPr>
          <p:cNvPr id="7" name="內容版面配置區 2"/>
          <p:cNvSpPr>
            <a:spLocks noGrp="1"/>
          </p:cNvSpPr>
          <p:nvPr>
            <p:ph idx="13"/>
          </p:nvPr>
        </p:nvSpPr>
        <p:spPr>
          <a:xfrm>
            <a:off x="395536" y="3645024"/>
            <a:ext cx="4104456" cy="2304256"/>
          </a:xfrm>
        </p:spPr>
        <p:txBody>
          <a:bodyPr>
            <a:normAutofit/>
          </a:bodyPr>
          <a:lstStyle>
            <a:lvl1pPr>
              <a:defRPr sz="2000"/>
            </a:lvl1pPr>
            <a:lvl2pPr>
              <a:defRPr sz="1800"/>
            </a:lvl2pPr>
            <a:lvl3pPr>
              <a:defRPr sz="1600"/>
            </a:lvl3pPr>
            <a:lvl4pPr>
              <a:defRPr sz="1400"/>
            </a:lvl4pPr>
            <a:lvl5pPr>
              <a:defRPr sz="1200"/>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8" name="內容版面配置區 2"/>
          <p:cNvSpPr>
            <a:spLocks noGrp="1"/>
          </p:cNvSpPr>
          <p:nvPr>
            <p:ph idx="14"/>
          </p:nvPr>
        </p:nvSpPr>
        <p:spPr>
          <a:xfrm>
            <a:off x="4644007" y="3645024"/>
            <a:ext cx="4104457" cy="2304256"/>
          </a:xfrm>
        </p:spPr>
        <p:txBody>
          <a:bodyPr>
            <a:normAutofit/>
          </a:bodyPr>
          <a:lstStyle>
            <a:lvl1pPr>
              <a:defRPr sz="2000"/>
            </a:lvl1pPr>
            <a:lvl2pPr>
              <a:defRPr sz="1800"/>
            </a:lvl2pPr>
            <a:lvl3pPr>
              <a:defRPr sz="1600"/>
            </a:lvl3pPr>
            <a:lvl4pPr>
              <a:defRPr sz="1400"/>
            </a:lvl4pPr>
            <a:lvl5pPr>
              <a:defRPr sz="1200"/>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pic>
        <p:nvPicPr>
          <p:cNvPr id="10" name="圖片 9"/>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395536" y="789912"/>
            <a:ext cx="9000000" cy="46800"/>
          </a:xfrm>
          <a:prstGeom prst="rect">
            <a:avLst/>
          </a:prstGeom>
        </p:spPr>
      </p:pic>
      <p:sp>
        <p:nvSpPr>
          <p:cNvPr id="9" name="頁尾版面配置區 4"/>
          <p:cNvSpPr>
            <a:spLocks noGrp="1"/>
          </p:cNvSpPr>
          <p:nvPr>
            <p:ph type="ftr" sz="quarter" idx="3"/>
          </p:nvPr>
        </p:nvSpPr>
        <p:spPr>
          <a:xfrm>
            <a:off x="1717675" y="6449914"/>
            <a:ext cx="3852961" cy="288031"/>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US" altLang="zh-TW" dirty="0" smtClean="0"/>
              <a:t>Presentation Sample</a:t>
            </a:r>
            <a:endParaRPr lang="zh-TW" altLang="en-US" dirty="0"/>
          </a:p>
        </p:txBody>
      </p:sp>
    </p:spTree>
    <p:extLst>
      <p:ext uri="{BB962C8B-B14F-4D97-AF65-F5344CB8AC3E}">
        <p14:creationId xmlns:p14="http://schemas.microsoft.com/office/powerpoint/2010/main" val="407517919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395536" y="274638"/>
            <a:ext cx="8352928" cy="562074"/>
          </a:xfrm>
        </p:spPr>
        <p:txBody>
          <a:body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395536" y="3645024"/>
            <a:ext cx="8352928" cy="2304256"/>
          </a:xfrm>
        </p:spPr>
        <p:txBody>
          <a:bodyPr>
            <a:normAutofit/>
          </a:bodyPr>
          <a:lstStyle>
            <a:lvl1pPr>
              <a:defRPr sz="2000"/>
            </a:lvl1pPr>
            <a:lvl2pPr>
              <a:defRPr sz="1800"/>
            </a:lvl2pPr>
            <a:lvl3pPr>
              <a:defRPr sz="1600"/>
            </a:lvl3pPr>
            <a:lvl4pPr>
              <a:defRPr sz="1400"/>
            </a:lvl4pPr>
            <a:lvl5pPr>
              <a:defRPr sz="1200"/>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6" name="投影片編號版面配置區 5"/>
          <p:cNvSpPr>
            <a:spLocks noGrp="1"/>
          </p:cNvSpPr>
          <p:nvPr>
            <p:ph type="sldNum" sz="quarter" idx="12"/>
          </p:nvPr>
        </p:nvSpPr>
        <p:spPr/>
        <p:txBody>
          <a:bodyPr/>
          <a:lstStyle/>
          <a:p>
            <a:fld id="{018B90E8-31B4-41F6-8174-D549C5229FD8}" type="slidenum">
              <a:rPr lang="zh-TW" altLang="en-US" smtClean="0"/>
              <a:t>‹#›</a:t>
            </a:fld>
            <a:endParaRPr lang="zh-TW" altLang="en-US"/>
          </a:p>
        </p:txBody>
      </p:sp>
      <p:sp>
        <p:nvSpPr>
          <p:cNvPr id="7" name="內容版面配置區 2"/>
          <p:cNvSpPr>
            <a:spLocks noGrp="1"/>
          </p:cNvSpPr>
          <p:nvPr>
            <p:ph idx="13"/>
          </p:nvPr>
        </p:nvSpPr>
        <p:spPr>
          <a:xfrm>
            <a:off x="395536" y="1196753"/>
            <a:ext cx="4104456" cy="2304256"/>
          </a:xfrm>
        </p:spPr>
        <p:txBody>
          <a:bodyPr>
            <a:normAutofit/>
          </a:bodyPr>
          <a:lstStyle>
            <a:lvl1pPr>
              <a:defRPr sz="2000"/>
            </a:lvl1pPr>
            <a:lvl2pPr>
              <a:defRPr sz="1800"/>
            </a:lvl2pPr>
            <a:lvl3pPr>
              <a:defRPr sz="1600"/>
            </a:lvl3pPr>
            <a:lvl4pPr>
              <a:defRPr sz="1400"/>
            </a:lvl4pPr>
            <a:lvl5pPr>
              <a:defRPr sz="1200"/>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8" name="內容版面配置區 2"/>
          <p:cNvSpPr>
            <a:spLocks noGrp="1"/>
          </p:cNvSpPr>
          <p:nvPr>
            <p:ph idx="14"/>
          </p:nvPr>
        </p:nvSpPr>
        <p:spPr>
          <a:xfrm>
            <a:off x="4644007" y="1196753"/>
            <a:ext cx="4104457" cy="2304256"/>
          </a:xfrm>
        </p:spPr>
        <p:txBody>
          <a:bodyPr>
            <a:normAutofit/>
          </a:bodyPr>
          <a:lstStyle>
            <a:lvl1pPr>
              <a:defRPr sz="2000"/>
            </a:lvl1pPr>
            <a:lvl2pPr>
              <a:defRPr sz="1800"/>
            </a:lvl2pPr>
            <a:lvl3pPr>
              <a:defRPr sz="1600"/>
            </a:lvl3pPr>
            <a:lvl4pPr>
              <a:defRPr sz="1400"/>
            </a:lvl4pPr>
            <a:lvl5pPr>
              <a:defRPr sz="1200"/>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pic>
        <p:nvPicPr>
          <p:cNvPr id="11" name="圖片 10"/>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395536" y="789912"/>
            <a:ext cx="9000000" cy="46800"/>
          </a:xfrm>
          <a:prstGeom prst="rect">
            <a:avLst/>
          </a:prstGeom>
        </p:spPr>
      </p:pic>
      <p:sp>
        <p:nvSpPr>
          <p:cNvPr id="9" name="頁尾版面配置區 4"/>
          <p:cNvSpPr>
            <a:spLocks noGrp="1"/>
          </p:cNvSpPr>
          <p:nvPr>
            <p:ph type="ftr" sz="quarter" idx="3"/>
          </p:nvPr>
        </p:nvSpPr>
        <p:spPr>
          <a:xfrm>
            <a:off x="1717675" y="6449914"/>
            <a:ext cx="3852961" cy="288031"/>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US" altLang="zh-TW" dirty="0" smtClean="0"/>
              <a:t>Presentation Sample</a:t>
            </a:r>
            <a:endParaRPr lang="zh-TW" altLang="en-US" dirty="0"/>
          </a:p>
        </p:txBody>
      </p:sp>
    </p:spTree>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按一下以編輯母片標題樣式</a:t>
            </a:r>
            <a:endParaRPr lang="zh-TW" altLang="en-US" dirty="0"/>
          </a:p>
        </p:txBody>
      </p:sp>
      <p:sp>
        <p:nvSpPr>
          <p:cNvPr id="3" name="內容版面配置區 2"/>
          <p:cNvSpPr>
            <a:spLocks noGrp="1"/>
          </p:cNvSpPr>
          <p:nvPr>
            <p:ph sz="half" idx="1"/>
          </p:nvPr>
        </p:nvSpPr>
        <p:spPr>
          <a:xfrm>
            <a:off x="395536" y="1196752"/>
            <a:ext cx="4392488" cy="4929411"/>
          </a:xfrm>
        </p:spPr>
        <p:txBody>
          <a:bodyPr>
            <a:normAutofit/>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7" name="投影片編號版面配置區 6"/>
          <p:cNvSpPr>
            <a:spLocks noGrp="1"/>
          </p:cNvSpPr>
          <p:nvPr>
            <p:ph type="sldNum" sz="quarter" idx="12"/>
          </p:nvPr>
        </p:nvSpPr>
        <p:spPr/>
        <p:txBody>
          <a:bodyPr/>
          <a:lstStyle/>
          <a:p>
            <a:fld id="{018B90E8-31B4-41F6-8174-D549C5229FD8}" type="slidenum">
              <a:rPr lang="zh-TW" altLang="en-US" smtClean="0"/>
              <a:t>‹#›</a:t>
            </a:fld>
            <a:endParaRPr lang="zh-TW" altLang="en-US"/>
          </a:p>
        </p:txBody>
      </p:sp>
      <p:sp>
        <p:nvSpPr>
          <p:cNvPr id="9" name="內容版面配置區 2"/>
          <p:cNvSpPr>
            <a:spLocks noGrp="1"/>
          </p:cNvSpPr>
          <p:nvPr>
            <p:ph sz="half" idx="13"/>
          </p:nvPr>
        </p:nvSpPr>
        <p:spPr>
          <a:xfrm>
            <a:off x="4932039" y="1196753"/>
            <a:ext cx="3816425" cy="2392696"/>
          </a:xfrm>
        </p:spPr>
        <p:txBody>
          <a:bodyPr>
            <a:normAutofit/>
          </a:bodyPr>
          <a:lstStyle>
            <a:lvl1pPr>
              <a:defRPr sz="2000"/>
            </a:lvl1pPr>
            <a:lvl2pPr>
              <a:defRPr sz="1800"/>
            </a:lvl2pPr>
            <a:lvl3pPr>
              <a:defRPr sz="1600"/>
            </a:lvl3pPr>
            <a:lvl4pPr>
              <a:defRPr sz="1200"/>
            </a:lvl4pPr>
            <a:lvl5pPr>
              <a:defRPr sz="1100"/>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p:txBody>
      </p:sp>
      <p:sp>
        <p:nvSpPr>
          <p:cNvPr id="13" name="內容版面配置區 2"/>
          <p:cNvSpPr>
            <a:spLocks noGrp="1"/>
          </p:cNvSpPr>
          <p:nvPr>
            <p:ph sz="half" idx="14"/>
          </p:nvPr>
        </p:nvSpPr>
        <p:spPr>
          <a:xfrm>
            <a:off x="4932039" y="3733465"/>
            <a:ext cx="3816425" cy="2392698"/>
          </a:xfrm>
        </p:spPr>
        <p:txBody>
          <a:bodyPr>
            <a:normAutofit/>
          </a:bodyPr>
          <a:lstStyle>
            <a:lvl1pPr>
              <a:defRPr sz="2000"/>
            </a:lvl1pPr>
            <a:lvl2pPr>
              <a:defRPr sz="1800"/>
            </a:lvl2pPr>
            <a:lvl3pPr>
              <a:defRPr sz="1600"/>
            </a:lvl3pPr>
            <a:lvl4pPr>
              <a:defRPr sz="1200"/>
            </a:lvl4pPr>
            <a:lvl5pPr>
              <a:defRPr sz="1100"/>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p:txBody>
      </p:sp>
      <p:pic>
        <p:nvPicPr>
          <p:cNvPr id="10" name="圖片 9"/>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395536" y="789912"/>
            <a:ext cx="9000000" cy="46800"/>
          </a:xfrm>
          <a:prstGeom prst="rect">
            <a:avLst/>
          </a:prstGeom>
        </p:spPr>
      </p:pic>
      <p:sp>
        <p:nvSpPr>
          <p:cNvPr id="12" name="頁尾版面配置區 4"/>
          <p:cNvSpPr>
            <a:spLocks noGrp="1"/>
          </p:cNvSpPr>
          <p:nvPr>
            <p:ph type="ftr" sz="quarter" idx="3"/>
          </p:nvPr>
        </p:nvSpPr>
        <p:spPr>
          <a:xfrm>
            <a:off x="1717675" y="6449914"/>
            <a:ext cx="3852961" cy="288031"/>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US" altLang="zh-TW" dirty="0" smtClean="0"/>
              <a:t>Presentation Sample</a:t>
            </a:r>
            <a:endParaRPr lang="zh-TW" altLang="en-US" dirty="0"/>
          </a:p>
        </p:txBody>
      </p:sp>
    </p:spTree>
    <p:extLst>
      <p:ext uri="{BB962C8B-B14F-4D97-AF65-F5344CB8AC3E}">
        <p14:creationId xmlns:p14="http://schemas.microsoft.com/office/powerpoint/2010/main" val="24264465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按一下以編輯母片標題樣式</a:t>
            </a:r>
            <a:endParaRPr lang="zh-TW" altLang="en-US" dirty="0"/>
          </a:p>
        </p:txBody>
      </p:sp>
      <p:sp>
        <p:nvSpPr>
          <p:cNvPr id="3" name="內容版面配置區 2"/>
          <p:cNvSpPr>
            <a:spLocks noGrp="1"/>
          </p:cNvSpPr>
          <p:nvPr>
            <p:ph sz="half" idx="1"/>
          </p:nvPr>
        </p:nvSpPr>
        <p:spPr>
          <a:xfrm>
            <a:off x="4355976" y="1196752"/>
            <a:ext cx="4392488" cy="4929411"/>
          </a:xfrm>
        </p:spPr>
        <p:txBody>
          <a:bodyPr>
            <a:normAutofit/>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7" name="投影片編號版面配置區 6"/>
          <p:cNvSpPr>
            <a:spLocks noGrp="1"/>
          </p:cNvSpPr>
          <p:nvPr>
            <p:ph type="sldNum" sz="quarter" idx="12"/>
          </p:nvPr>
        </p:nvSpPr>
        <p:spPr/>
        <p:txBody>
          <a:bodyPr/>
          <a:lstStyle/>
          <a:p>
            <a:fld id="{018B90E8-31B4-41F6-8174-D549C5229FD8}" type="slidenum">
              <a:rPr lang="zh-TW" altLang="en-US" smtClean="0"/>
              <a:t>‹#›</a:t>
            </a:fld>
            <a:endParaRPr lang="zh-TW" altLang="en-US"/>
          </a:p>
        </p:txBody>
      </p:sp>
      <p:sp>
        <p:nvSpPr>
          <p:cNvPr id="9" name="內容版面配置區 2"/>
          <p:cNvSpPr>
            <a:spLocks noGrp="1"/>
          </p:cNvSpPr>
          <p:nvPr>
            <p:ph sz="half" idx="13"/>
          </p:nvPr>
        </p:nvSpPr>
        <p:spPr>
          <a:xfrm>
            <a:off x="395535" y="1196753"/>
            <a:ext cx="3816425" cy="2392696"/>
          </a:xfrm>
        </p:spPr>
        <p:txBody>
          <a:bodyPr>
            <a:normAutofit/>
          </a:bodyPr>
          <a:lstStyle>
            <a:lvl1pPr>
              <a:defRPr sz="2000"/>
            </a:lvl1pPr>
            <a:lvl2pPr>
              <a:defRPr sz="1800"/>
            </a:lvl2pPr>
            <a:lvl3pPr>
              <a:defRPr sz="1600"/>
            </a:lvl3pPr>
            <a:lvl4pPr>
              <a:defRPr sz="1200"/>
            </a:lvl4pPr>
            <a:lvl5pPr>
              <a:defRPr sz="1100"/>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p:txBody>
      </p:sp>
      <p:sp>
        <p:nvSpPr>
          <p:cNvPr id="13" name="內容版面配置區 2"/>
          <p:cNvSpPr>
            <a:spLocks noGrp="1"/>
          </p:cNvSpPr>
          <p:nvPr>
            <p:ph sz="half" idx="14"/>
          </p:nvPr>
        </p:nvSpPr>
        <p:spPr>
          <a:xfrm>
            <a:off x="395535" y="3733465"/>
            <a:ext cx="3816425" cy="2392698"/>
          </a:xfrm>
        </p:spPr>
        <p:txBody>
          <a:bodyPr>
            <a:normAutofit/>
          </a:bodyPr>
          <a:lstStyle>
            <a:lvl1pPr>
              <a:defRPr sz="2000"/>
            </a:lvl1pPr>
            <a:lvl2pPr>
              <a:defRPr sz="1800"/>
            </a:lvl2pPr>
            <a:lvl3pPr>
              <a:defRPr sz="1600"/>
            </a:lvl3pPr>
            <a:lvl4pPr>
              <a:defRPr sz="1200"/>
            </a:lvl4pPr>
            <a:lvl5pPr>
              <a:defRPr sz="1100"/>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p:txBody>
      </p:sp>
      <p:pic>
        <p:nvPicPr>
          <p:cNvPr id="11" name="圖片 10"/>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395536" y="789912"/>
            <a:ext cx="9000000" cy="46800"/>
          </a:xfrm>
          <a:prstGeom prst="rect">
            <a:avLst/>
          </a:prstGeom>
        </p:spPr>
      </p:pic>
      <p:sp>
        <p:nvSpPr>
          <p:cNvPr id="12" name="頁尾版面配置區 4"/>
          <p:cNvSpPr>
            <a:spLocks noGrp="1"/>
          </p:cNvSpPr>
          <p:nvPr>
            <p:ph type="ftr" sz="quarter" idx="3"/>
          </p:nvPr>
        </p:nvSpPr>
        <p:spPr>
          <a:xfrm>
            <a:off x="1717675" y="6449914"/>
            <a:ext cx="3852961" cy="288031"/>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US" altLang="zh-TW" dirty="0" smtClean="0"/>
              <a:t>Presentation Sample</a:t>
            </a:r>
            <a:endParaRPr lang="zh-TW" altLang="en-US" dirty="0"/>
          </a:p>
        </p:txBody>
      </p:sp>
    </p:spTree>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dirty="0" smtClean="0"/>
              <a:t>按一下以編輯母片標題樣式</a:t>
            </a:r>
            <a:endParaRPr lang="zh-TW" altLang="en-US" dirty="0"/>
          </a:p>
        </p:txBody>
      </p:sp>
      <p:sp>
        <p:nvSpPr>
          <p:cNvPr id="9" name="投影片編號版面配置區 8"/>
          <p:cNvSpPr>
            <a:spLocks noGrp="1"/>
          </p:cNvSpPr>
          <p:nvPr>
            <p:ph type="sldNum" sz="quarter" idx="12"/>
          </p:nvPr>
        </p:nvSpPr>
        <p:spPr/>
        <p:txBody>
          <a:bodyPr/>
          <a:lstStyle/>
          <a:p>
            <a:fld id="{018B90E8-31B4-41F6-8174-D549C5229FD8}" type="slidenum">
              <a:rPr lang="zh-TW" altLang="en-US" smtClean="0"/>
              <a:t>‹#›</a:t>
            </a:fld>
            <a:endParaRPr lang="zh-TW" altLang="en-US"/>
          </a:p>
        </p:txBody>
      </p:sp>
      <p:sp>
        <p:nvSpPr>
          <p:cNvPr id="10" name="內容版面配置區 3"/>
          <p:cNvSpPr>
            <a:spLocks noGrp="1"/>
          </p:cNvSpPr>
          <p:nvPr>
            <p:ph sz="half" idx="13"/>
          </p:nvPr>
        </p:nvSpPr>
        <p:spPr>
          <a:xfrm>
            <a:off x="395536" y="1212127"/>
            <a:ext cx="4101684" cy="2383625"/>
          </a:xfrm>
        </p:spPr>
        <p:txBody>
          <a:bodyPr>
            <a:normAutofit/>
          </a:bodyPr>
          <a:lstStyle>
            <a:lvl1pPr>
              <a:defRPr sz="1800"/>
            </a:lvl1pPr>
            <a:lvl2pPr>
              <a:defRPr sz="1600"/>
            </a:lvl2pPr>
            <a:lvl3pPr>
              <a:defRPr sz="1400"/>
            </a:lvl3pPr>
            <a:lvl4pPr>
              <a:defRPr sz="1200"/>
            </a:lvl4pPr>
            <a:lvl5pPr>
              <a:defRPr sz="1100"/>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p:txBody>
      </p:sp>
      <p:sp>
        <p:nvSpPr>
          <p:cNvPr id="11" name="內容版面配置區 3"/>
          <p:cNvSpPr>
            <a:spLocks noGrp="1"/>
          </p:cNvSpPr>
          <p:nvPr>
            <p:ph sz="half" idx="14"/>
          </p:nvPr>
        </p:nvSpPr>
        <p:spPr>
          <a:xfrm>
            <a:off x="4644006" y="1212127"/>
            <a:ext cx="4101684" cy="2383625"/>
          </a:xfrm>
        </p:spPr>
        <p:txBody>
          <a:bodyPr>
            <a:normAutofit/>
          </a:bodyPr>
          <a:lstStyle>
            <a:lvl1pPr>
              <a:defRPr sz="1800"/>
            </a:lvl1pPr>
            <a:lvl2pPr>
              <a:defRPr sz="1600"/>
            </a:lvl2pPr>
            <a:lvl3pPr>
              <a:defRPr sz="1400"/>
            </a:lvl3pPr>
            <a:lvl4pPr>
              <a:defRPr sz="1200"/>
            </a:lvl4pPr>
            <a:lvl5pPr>
              <a:defRPr sz="1100"/>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p:txBody>
      </p:sp>
      <p:sp>
        <p:nvSpPr>
          <p:cNvPr id="12" name="內容版面配置區 3"/>
          <p:cNvSpPr>
            <a:spLocks noGrp="1"/>
          </p:cNvSpPr>
          <p:nvPr>
            <p:ph sz="half" idx="15"/>
          </p:nvPr>
        </p:nvSpPr>
        <p:spPr>
          <a:xfrm>
            <a:off x="395536" y="3742539"/>
            <a:ext cx="4101684" cy="2383623"/>
          </a:xfrm>
        </p:spPr>
        <p:txBody>
          <a:bodyPr>
            <a:normAutofit/>
          </a:bodyPr>
          <a:lstStyle>
            <a:lvl1pPr>
              <a:defRPr sz="1800"/>
            </a:lvl1pPr>
            <a:lvl2pPr>
              <a:defRPr sz="1600"/>
            </a:lvl2pPr>
            <a:lvl3pPr>
              <a:defRPr sz="1400"/>
            </a:lvl3pPr>
            <a:lvl4pPr>
              <a:defRPr sz="1200"/>
            </a:lvl4pPr>
            <a:lvl5pPr>
              <a:defRPr sz="1100"/>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p:txBody>
      </p:sp>
      <p:sp>
        <p:nvSpPr>
          <p:cNvPr id="13" name="內容版面配置區 3"/>
          <p:cNvSpPr>
            <a:spLocks noGrp="1"/>
          </p:cNvSpPr>
          <p:nvPr>
            <p:ph sz="half" idx="16"/>
          </p:nvPr>
        </p:nvSpPr>
        <p:spPr>
          <a:xfrm>
            <a:off x="4644006" y="3742539"/>
            <a:ext cx="4101684" cy="2383623"/>
          </a:xfrm>
        </p:spPr>
        <p:txBody>
          <a:bodyPr>
            <a:normAutofit/>
          </a:bodyPr>
          <a:lstStyle>
            <a:lvl1pPr>
              <a:defRPr sz="1800"/>
            </a:lvl1pPr>
            <a:lvl2pPr>
              <a:defRPr sz="1600"/>
            </a:lvl2pPr>
            <a:lvl3pPr>
              <a:defRPr sz="1400"/>
            </a:lvl3pPr>
            <a:lvl4pPr>
              <a:defRPr sz="1200"/>
            </a:lvl4pPr>
            <a:lvl5pPr>
              <a:defRPr sz="1100"/>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p:txBody>
      </p:sp>
      <p:pic>
        <p:nvPicPr>
          <p:cNvPr id="16" name="圖片 15"/>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395536" y="789912"/>
            <a:ext cx="9000000" cy="46800"/>
          </a:xfrm>
          <a:prstGeom prst="rect">
            <a:avLst/>
          </a:prstGeom>
        </p:spPr>
      </p:pic>
      <p:sp>
        <p:nvSpPr>
          <p:cNvPr id="14" name="頁尾版面配置區 4"/>
          <p:cNvSpPr>
            <a:spLocks noGrp="1"/>
          </p:cNvSpPr>
          <p:nvPr>
            <p:ph type="ftr" sz="quarter" idx="3"/>
          </p:nvPr>
        </p:nvSpPr>
        <p:spPr>
          <a:xfrm>
            <a:off x="1717675" y="6449914"/>
            <a:ext cx="3852961" cy="288031"/>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US" altLang="zh-TW" dirty="0" smtClean="0"/>
              <a:t>Presentation Sample</a:t>
            </a:r>
            <a:endParaRPr lang="zh-TW" altLang="en-US" dirty="0"/>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96"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_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398305" y="1212127"/>
            <a:ext cx="4101684"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smtClean="0"/>
              <a:t>按一下以編輯母片文字樣式</a:t>
            </a:r>
          </a:p>
        </p:txBody>
      </p:sp>
      <p:sp>
        <p:nvSpPr>
          <p:cNvPr id="4" name="內容版面配置區 3"/>
          <p:cNvSpPr>
            <a:spLocks noGrp="1"/>
          </p:cNvSpPr>
          <p:nvPr>
            <p:ph sz="half" idx="2"/>
          </p:nvPr>
        </p:nvSpPr>
        <p:spPr>
          <a:xfrm>
            <a:off x="398305" y="1851889"/>
            <a:ext cx="4101684" cy="4274274"/>
          </a:xfrm>
        </p:spPr>
        <p:txBody>
          <a:bodyPr>
            <a:normAutofit/>
          </a:bodyPr>
          <a:lstStyle>
            <a:lvl1pPr>
              <a:defRPr sz="1800"/>
            </a:lvl1pPr>
            <a:lvl2pPr>
              <a:defRPr sz="1600"/>
            </a:lvl2pPr>
            <a:lvl3pPr>
              <a:defRPr sz="1400"/>
            </a:lvl3pPr>
            <a:lvl4pPr>
              <a:defRPr sz="1200"/>
            </a:lvl4pPr>
            <a:lvl5pPr>
              <a:defRPr sz="1100"/>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p:txBody>
      </p:sp>
      <p:sp>
        <p:nvSpPr>
          <p:cNvPr id="5" name="文字版面配置區 4"/>
          <p:cNvSpPr>
            <a:spLocks noGrp="1"/>
          </p:cNvSpPr>
          <p:nvPr>
            <p:ph type="body" sz="quarter" idx="3"/>
          </p:nvPr>
        </p:nvSpPr>
        <p:spPr>
          <a:xfrm>
            <a:off x="4644006" y="1212127"/>
            <a:ext cx="4103442"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smtClean="0"/>
              <a:t>按一下以編輯母片文字樣式</a:t>
            </a:r>
          </a:p>
        </p:txBody>
      </p:sp>
      <p:sp>
        <p:nvSpPr>
          <p:cNvPr id="6" name="內容版面配置區 5"/>
          <p:cNvSpPr>
            <a:spLocks noGrp="1"/>
          </p:cNvSpPr>
          <p:nvPr>
            <p:ph sz="quarter" idx="4"/>
          </p:nvPr>
        </p:nvSpPr>
        <p:spPr>
          <a:xfrm>
            <a:off x="4644006" y="1851889"/>
            <a:ext cx="4103442" cy="4274274"/>
          </a:xfrm>
        </p:spPr>
        <p:txBody>
          <a:bodyPr>
            <a:normAutofit/>
          </a:bodyPr>
          <a:lstStyle>
            <a:lvl1pPr>
              <a:defRPr sz="1800"/>
            </a:lvl1pPr>
            <a:lvl2pPr>
              <a:defRPr sz="1600"/>
            </a:lvl2pPr>
            <a:lvl3pPr>
              <a:defRPr sz="1400"/>
            </a:lvl3pPr>
            <a:lvl4pPr>
              <a:defRPr sz="1200"/>
            </a:lvl4pPr>
            <a:lvl5pPr>
              <a:defRPr sz="1100"/>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p:txBody>
      </p:sp>
      <p:sp>
        <p:nvSpPr>
          <p:cNvPr id="9" name="投影片編號版面配置區 8"/>
          <p:cNvSpPr>
            <a:spLocks noGrp="1"/>
          </p:cNvSpPr>
          <p:nvPr>
            <p:ph type="sldNum" sz="quarter" idx="12"/>
          </p:nvPr>
        </p:nvSpPr>
        <p:spPr/>
        <p:txBody>
          <a:bodyPr/>
          <a:lstStyle/>
          <a:p>
            <a:fld id="{018B90E8-31B4-41F6-8174-D549C5229FD8}" type="slidenum">
              <a:rPr lang="zh-TW" altLang="en-US" smtClean="0"/>
              <a:t>‹#›</a:t>
            </a:fld>
            <a:endParaRPr lang="zh-TW" altLang="en-US"/>
          </a:p>
        </p:txBody>
      </p:sp>
      <p:pic>
        <p:nvPicPr>
          <p:cNvPr id="12" name="圖片 11"/>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395536" y="789912"/>
            <a:ext cx="9000000" cy="46800"/>
          </a:xfrm>
          <a:prstGeom prst="rect">
            <a:avLst/>
          </a:prstGeom>
        </p:spPr>
      </p:pic>
      <p:sp>
        <p:nvSpPr>
          <p:cNvPr id="10" name="頁尾版面配置區 4"/>
          <p:cNvSpPr>
            <a:spLocks noGrp="1"/>
          </p:cNvSpPr>
          <p:nvPr>
            <p:ph type="ftr" sz="quarter" idx="13"/>
          </p:nvPr>
        </p:nvSpPr>
        <p:spPr>
          <a:xfrm>
            <a:off x="1717675" y="6449914"/>
            <a:ext cx="3852961" cy="288031"/>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US" altLang="zh-TW" dirty="0" smtClean="0"/>
              <a:t>Presentation Sample</a:t>
            </a:r>
            <a:endParaRPr lang="zh-TW" altLang="en-US" dirty="0"/>
          </a:p>
        </p:txBody>
      </p:sp>
    </p:spTree>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圖片 8"/>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14528" y="6521272"/>
            <a:ext cx="8729472" cy="228360"/>
          </a:xfrm>
          <a:prstGeom prst="rect">
            <a:avLst/>
          </a:prstGeom>
        </p:spPr>
      </p:pic>
      <p:sp>
        <p:nvSpPr>
          <p:cNvPr id="2" name="標題版面配置區 1"/>
          <p:cNvSpPr>
            <a:spLocks noGrp="1"/>
          </p:cNvSpPr>
          <p:nvPr>
            <p:ph type="title"/>
          </p:nvPr>
        </p:nvSpPr>
        <p:spPr>
          <a:xfrm>
            <a:off x="395536" y="274638"/>
            <a:ext cx="8352928" cy="562074"/>
          </a:xfrm>
          <a:prstGeom prst="rect">
            <a:avLst/>
          </a:prstGeom>
        </p:spPr>
        <p:txBody>
          <a:bodyPr vert="horz" lIns="91440" tIns="45720" rIns="91440" bIns="45720" rtlCol="0" anchor="ctr">
            <a:normAutofit/>
          </a:body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395536" y="1196752"/>
            <a:ext cx="8352928" cy="4929411"/>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6" name="投影片編號版面配置區 5"/>
          <p:cNvSpPr>
            <a:spLocks noGrp="1"/>
          </p:cNvSpPr>
          <p:nvPr>
            <p:ph type="sldNum" sz="quarter" idx="4"/>
          </p:nvPr>
        </p:nvSpPr>
        <p:spPr>
          <a:xfrm>
            <a:off x="8748464" y="6449913"/>
            <a:ext cx="395536" cy="288032"/>
          </a:xfrm>
          <a:prstGeom prst="rect">
            <a:avLst/>
          </a:prstGeom>
        </p:spPr>
        <p:txBody>
          <a:bodyPr vert="horz" lIns="91440" tIns="45720" rIns="91440" bIns="45720" rtlCol="0" anchor="ctr"/>
          <a:lstStyle>
            <a:lvl1pPr algn="l">
              <a:defRPr sz="1200">
                <a:solidFill>
                  <a:schemeClr val="tx1">
                    <a:lumMod val="65000"/>
                    <a:lumOff val="35000"/>
                  </a:schemeClr>
                </a:solidFill>
                <a:latin typeface="Calibri" charset="0"/>
                <a:ea typeface="Calibri" charset="0"/>
                <a:cs typeface="Calibri" charset="0"/>
              </a:defRPr>
            </a:lvl1pPr>
          </a:lstStyle>
          <a:p>
            <a:fld id="{ADAF07C5-463E-4746-8662-F9EAE6427DB3}" type="slidenum">
              <a:rPr lang="zh-TW" altLang="en-US" smtClean="0"/>
              <a:pPr/>
              <a:t>‹#›</a:t>
            </a:fld>
            <a:endParaRPr lang="zh-TW" altLang="en-US" dirty="0"/>
          </a:p>
        </p:txBody>
      </p:sp>
      <p:sp>
        <p:nvSpPr>
          <p:cNvPr id="11" name="頁尾版面配置區 4"/>
          <p:cNvSpPr>
            <a:spLocks noGrp="1"/>
          </p:cNvSpPr>
          <p:nvPr>
            <p:ph type="ftr" sz="quarter" idx="3"/>
          </p:nvPr>
        </p:nvSpPr>
        <p:spPr>
          <a:xfrm>
            <a:off x="1717675" y="6449914"/>
            <a:ext cx="3852961" cy="288031"/>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US" altLang="zh-TW" dirty="0" smtClean="0"/>
              <a:t>Presentation Sample</a:t>
            </a:r>
            <a:endParaRPr lang="zh-TW" altLang="en-US" dirty="0"/>
          </a:p>
        </p:txBody>
      </p:sp>
    </p:spTree>
    <p:extLst>
      <p:ext uri="{BB962C8B-B14F-4D97-AF65-F5344CB8AC3E}">
        <p14:creationId xmlns:p14="http://schemas.microsoft.com/office/powerpoint/2010/main" val="453443055"/>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50" r:id="rId3"/>
    <p:sldLayoutId id="2147483664" r:id="rId4"/>
    <p:sldLayoutId id="2147483668" r:id="rId5"/>
    <p:sldLayoutId id="2147483652" r:id="rId6"/>
    <p:sldLayoutId id="2147483667" r:id="rId7"/>
    <p:sldLayoutId id="2147483669" r:id="rId8"/>
    <p:sldLayoutId id="2147483672" r:id="rId9"/>
    <p:sldLayoutId id="2147483653" r:id="rId10"/>
    <p:sldLayoutId id="2147483673" r:id="rId11"/>
    <p:sldLayoutId id="2147483670" r:id="rId12"/>
    <p:sldLayoutId id="2147483654" r:id="rId13"/>
    <p:sldLayoutId id="2147483656" r:id="rId14"/>
    <p:sldLayoutId id="2147483657" r:id="rId15"/>
    <p:sldLayoutId id="2147483666" r:id="rId16"/>
    <p:sldLayoutId id="2147483662" r:id="rId17"/>
    <p:sldLayoutId id="2147483675" r:id="rId18"/>
    <p:sldLayoutId id="2147483676" r:id="rId19"/>
    <p:sldLayoutId id="2147483677" r:id="rId20"/>
  </p:sldLayoutIdLst>
  <p:timing>
    <p:tnLst>
      <p:par>
        <p:cTn id="1" dur="indefinite" restart="never" nodeType="tmRoot"/>
      </p:par>
    </p:tnLst>
  </p:timing>
  <p:hf hdr="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0" hangingPunct="1">
        <a:lnSpc>
          <a:spcPct val="150000"/>
        </a:lnSpc>
        <a:spcBef>
          <a:spcPct val="20000"/>
        </a:spcBef>
        <a:buClr>
          <a:schemeClr val="tx1"/>
        </a:buClr>
        <a:buFont typeface="Wingdings" charset="2"/>
        <a:buChar char="n"/>
        <a:defRPr sz="20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Clr>
          <a:schemeClr val="tx1"/>
        </a:buClr>
        <a:buFont typeface="Wingdings" charset="2"/>
        <a:buChar char="l"/>
        <a:defRPr sz="1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Clr>
          <a:schemeClr val="tx1"/>
        </a:buClr>
        <a:buSzPct val="80000"/>
        <a:buFont typeface="Wingdings" charset="2"/>
        <a:buChar char="u"/>
        <a:defRPr sz="16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Clr>
          <a:schemeClr val="tx1"/>
        </a:buClr>
        <a:buSzPct val="80000"/>
        <a:buFont typeface="Wingdings" charset="2"/>
        <a:buChar char="u"/>
        <a:defRPr sz="14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Clr>
          <a:schemeClr val="tx1"/>
        </a:buClr>
        <a:buSzPct val="80000"/>
        <a:buFont typeface="Wingdings" charset="2"/>
        <a:buChar char="u"/>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9.wmf"/></Relationships>
</file>

<file path=ppt/slides/_rels/slide1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slides/_rels/slide19.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slides/_rels/slide21.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42.wmf"/></Relationships>
</file>

<file path=ppt/slides/_rels/slide22.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44.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46.wmf"/></Relationships>
</file>

<file path=ppt/slides/_rels/slide25.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48.wmf"/></Relationships>
</file>

<file path=ppt/slides/_rels/slide26.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50.wmf"/></Relationships>
</file>

<file path=ppt/slides/_rels/slide27.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slideLayout" Target="../slideLayouts/slideLayout13.xml"/><Relationship Id="rId4" Type="http://schemas.openxmlformats.org/officeDocument/2006/relationships/image" Target="../media/image53.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slideLayout" Target="../slideLayouts/slideLayout13.xml"/><Relationship Id="rId4" Type="http://schemas.openxmlformats.org/officeDocument/2006/relationships/image" Target="../media/image58.wmf"/></Relationships>
</file>

<file path=ppt/slides/_rels/slide31.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62.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slideLayout" Target="../slideLayouts/slideLayout13.xml"/><Relationship Id="rId5" Type="http://schemas.openxmlformats.org/officeDocument/2006/relationships/image" Target="../media/image72.wmf"/><Relationship Id="rId4" Type="http://schemas.openxmlformats.org/officeDocument/2006/relationships/image" Target="../media/image71.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wmf"/></Relationships>
</file>

<file path=ppt/slides/_rels/slide40.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jpeg"/><Relationship Id="rId7" Type="http://schemas.openxmlformats.org/officeDocument/2006/relationships/image" Target="../media/image78.jpeg"/><Relationship Id="rId12" Type="http://schemas.openxmlformats.org/officeDocument/2006/relationships/image" Target="../media/image82.png"/><Relationship Id="rId2" Type="http://schemas.openxmlformats.org/officeDocument/2006/relationships/image" Target="../media/image73.png"/><Relationship Id="rId1" Type="http://schemas.openxmlformats.org/officeDocument/2006/relationships/slideLayout" Target="../slideLayouts/slideLayout18.xml"/><Relationship Id="rId6" Type="http://schemas.openxmlformats.org/officeDocument/2006/relationships/image" Target="../media/image77.png"/><Relationship Id="rId11" Type="http://schemas.openxmlformats.org/officeDocument/2006/relationships/image" Target="../media/image81.png"/><Relationship Id="rId5" Type="http://schemas.openxmlformats.org/officeDocument/2006/relationships/image" Target="../media/image76.png"/><Relationship Id="rId10" Type="http://schemas.openxmlformats.org/officeDocument/2006/relationships/image" Target="../media/image80.png"/><Relationship Id="rId4" Type="http://schemas.openxmlformats.org/officeDocument/2006/relationships/image" Target="../media/image75.gif"/><Relationship Id="rId9" Type="http://schemas.openxmlformats.org/officeDocument/2006/relationships/image" Target="../media/image12.png"/></Relationships>
</file>

<file path=ppt/slides/_rels/slide41.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13.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4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3.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image" Target="../media/image93.tmp"/><Relationship Id="rId2" Type="http://schemas.openxmlformats.org/officeDocument/2006/relationships/notesSlide" Target="../notesSlides/notesSlide17.xml"/><Relationship Id="rId1" Type="http://schemas.openxmlformats.org/officeDocument/2006/relationships/slideLayout" Target="../slideLayouts/slideLayout19.xml"/><Relationship Id="rId6" Type="http://schemas.openxmlformats.org/officeDocument/2006/relationships/image" Target="../media/image92.png"/><Relationship Id="rId5" Type="http://schemas.openxmlformats.org/officeDocument/2006/relationships/image" Target="../media/image91.jpeg"/><Relationship Id="rId4" Type="http://schemas.openxmlformats.org/officeDocument/2006/relationships/image" Target="../media/image90.png"/></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9.xml"/><Relationship Id="rId5" Type="http://schemas.openxmlformats.org/officeDocument/2006/relationships/image" Target="../media/image95.png"/><Relationship Id="rId4" Type="http://schemas.openxmlformats.org/officeDocument/2006/relationships/image" Target="../media/image94.png"/></Relationships>
</file>

<file path=ppt/slides/_rels/slide4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48.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09.png"/><Relationship Id="rId3" Type="http://schemas.openxmlformats.org/officeDocument/2006/relationships/image" Target="../media/image100.png"/><Relationship Id="rId7" Type="http://schemas.openxmlformats.org/officeDocument/2006/relationships/image" Target="../media/image104.png"/><Relationship Id="rId12" Type="http://schemas.microsoft.com/office/2007/relationships/hdphoto" Target="../media/hdphoto1.wdp"/><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image" Target="../media/image103.png"/><Relationship Id="rId11" Type="http://schemas.openxmlformats.org/officeDocument/2006/relationships/image" Target="../media/image108.png"/><Relationship Id="rId5" Type="http://schemas.openxmlformats.org/officeDocument/2006/relationships/image" Target="../media/image102.png"/><Relationship Id="rId10" Type="http://schemas.openxmlformats.org/officeDocument/2006/relationships/image" Target="../media/image107.wmf"/><Relationship Id="rId4" Type="http://schemas.openxmlformats.org/officeDocument/2006/relationships/image" Target="../media/image101.png"/><Relationship Id="rId9" Type="http://schemas.openxmlformats.org/officeDocument/2006/relationships/image" Target="../media/image106.png"/><Relationship Id="rId14" Type="http://schemas.microsoft.com/office/2007/relationships/hdphoto" Target="../media/hdphoto2.wdp"/></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11.png"/></Relationships>
</file>

<file path=ppt/slides/_rels/slide54.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microsoft.com/office/2007/relationships/hdphoto" Target="../media/hdphoto3.wdp"/><Relationship Id="rId5" Type="http://schemas.openxmlformats.org/officeDocument/2006/relationships/image" Target="../media/image117.png"/><Relationship Id="rId4" Type="http://schemas.openxmlformats.org/officeDocument/2006/relationships/image" Target="../media/image116.png"/></Relationships>
</file>

<file path=ppt/slides/_rels/slide59.xml.rels><?xml version="1.0" encoding="UTF-8" standalone="yes"?>
<Relationships xmlns="http://schemas.openxmlformats.org/package/2006/relationships"><Relationship Id="rId3" Type="http://schemas.openxmlformats.org/officeDocument/2006/relationships/image" Target="../media/image118.wmf"/><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119.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121.wmf"/></Relationships>
</file>

<file path=ppt/slides/_rels/slide61.xml.rels><?xml version="1.0" encoding="UTF-8" standalone="yes"?>
<Relationships xmlns="http://schemas.openxmlformats.org/package/2006/relationships"><Relationship Id="rId3" Type="http://schemas.openxmlformats.org/officeDocument/2006/relationships/image" Target="../media/image123.wmf"/><Relationship Id="rId2" Type="http://schemas.openxmlformats.org/officeDocument/2006/relationships/image" Target="../media/image122.wmf"/><Relationship Id="rId1" Type="http://schemas.openxmlformats.org/officeDocument/2006/relationships/slideLayout" Target="../slideLayouts/slideLayout13.xml"/><Relationship Id="rId4" Type="http://schemas.openxmlformats.org/officeDocument/2006/relationships/image" Target="../media/image124.wmf"/></Relationships>
</file>

<file path=ppt/slides/_rels/slide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9.xml"/><Relationship Id="rId4" Type="http://schemas.openxmlformats.org/officeDocument/2006/relationships/image" Target="../media/image17.wmf"/></Relationships>
</file>

<file path=ppt/slides/_rels/slide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slides/_rels/slide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1043608" y="3745502"/>
            <a:ext cx="7060837" cy="622920"/>
          </a:xfrm>
        </p:spPr>
        <p:txBody>
          <a:bodyPr>
            <a:noAutofit/>
          </a:bodyPr>
          <a:lstStyle/>
          <a:p>
            <a:r>
              <a:rPr lang="en-US" altLang="zh-TW" sz="2800" b="1" dirty="0" smtClean="0">
                <a:latin typeface="+mj-lt"/>
              </a:rPr>
              <a:t>2022</a:t>
            </a:r>
            <a:r>
              <a:rPr lang="zh-TW" altLang="en-US" sz="2800" b="1" dirty="0" smtClean="0">
                <a:latin typeface="+mj-lt"/>
              </a:rPr>
              <a:t>年</a:t>
            </a:r>
            <a:r>
              <a:rPr lang="en-US" altLang="zh-TW" sz="2800" b="1" dirty="0">
                <a:latin typeface="+mj-lt"/>
              </a:rPr>
              <a:t>8</a:t>
            </a:r>
            <a:r>
              <a:rPr lang="zh-TW" altLang="en-US" sz="2800" b="1" dirty="0" smtClean="0">
                <a:latin typeface="+mj-lt"/>
              </a:rPr>
              <a:t>月</a:t>
            </a:r>
            <a:endParaRPr lang="zh-TW" altLang="en-US" sz="2800" b="1" dirty="0">
              <a:latin typeface="+mj-lt"/>
            </a:endParaRPr>
          </a:p>
        </p:txBody>
      </p:sp>
      <p:sp>
        <p:nvSpPr>
          <p:cNvPr id="5" name="標題 4"/>
          <p:cNvSpPr>
            <a:spLocks noGrp="1"/>
          </p:cNvSpPr>
          <p:nvPr>
            <p:ph type="ctrTitle"/>
          </p:nvPr>
        </p:nvSpPr>
        <p:spPr>
          <a:xfrm>
            <a:off x="1043608" y="2348880"/>
            <a:ext cx="7056784" cy="1010543"/>
          </a:xfrm>
        </p:spPr>
        <p:txBody>
          <a:bodyPr>
            <a:normAutofit/>
          </a:bodyPr>
          <a:lstStyle/>
          <a:p>
            <a:r>
              <a:rPr lang="en-US" altLang="zh-TW" sz="4200" dirty="0" smtClean="0"/>
              <a:t>2022</a:t>
            </a:r>
            <a:r>
              <a:rPr lang="zh-TW" altLang="en-US" sz="4200" dirty="0" smtClean="0"/>
              <a:t>年上半</a:t>
            </a:r>
            <a:r>
              <a:rPr lang="zh-TW" altLang="en-US" sz="4200" dirty="0"/>
              <a:t>年</a:t>
            </a:r>
            <a:r>
              <a:rPr lang="zh-TW" altLang="en-US" sz="4200" dirty="0" smtClean="0"/>
              <a:t>法人說明會</a:t>
            </a:r>
            <a:endParaRPr lang="zh-TW" altLang="en-US" sz="4200" dirty="0"/>
          </a:p>
        </p:txBody>
      </p:sp>
    </p:spTree>
    <p:extLst>
      <p:ext uri="{BB962C8B-B14F-4D97-AF65-F5344CB8AC3E}">
        <p14:creationId xmlns:p14="http://schemas.microsoft.com/office/powerpoint/2010/main" val="830557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493234" y="2629521"/>
            <a:ext cx="3996000" cy="3201829"/>
          </a:xfrm>
          <a:prstGeom prst="rect">
            <a:avLst/>
          </a:prstGeom>
        </p:spPr>
      </p:pic>
      <p:sp>
        <p:nvSpPr>
          <p:cNvPr id="3" name="投影片編號版面配置區 2"/>
          <p:cNvSpPr>
            <a:spLocks noGrp="1"/>
          </p:cNvSpPr>
          <p:nvPr>
            <p:ph type="sldNum" sz="quarter" idx="12"/>
          </p:nvPr>
        </p:nvSpPr>
        <p:spPr/>
        <p:txBody>
          <a:bodyPr/>
          <a:lstStyle/>
          <a:p>
            <a:fld id="{018B90E8-31B4-41F6-8174-D549C5229FD8}" type="slidenum">
              <a:rPr lang="zh-TW" altLang="en-US" smtClean="0">
                <a:latin typeface="+mn-lt"/>
              </a:rPr>
              <a:t>10</a:t>
            </a:fld>
            <a:endParaRPr lang="zh-TW" altLang="en-US">
              <a:latin typeface="+mn-lt"/>
            </a:endParaRPr>
          </a:p>
        </p:txBody>
      </p:sp>
      <p:sp>
        <p:nvSpPr>
          <p:cNvPr id="6" name="Text Box 120"/>
          <p:cNvSpPr txBox="1">
            <a:spLocks noChangeArrowheads="1"/>
          </p:cNvSpPr>
          <p:nvPr/>
        </p:nvSpPr>
        <p:spPr bwMode="gray">
          <a:xfrm>
            <a:off x="626418" y="1742911"/>
            <a:ext cx="3706812" cy="400110"/>
          </a:xfrm>
          <a:prstGeom prst="rect">
            <a:avLst/>
          </a:prstGeom>
          <a:solidFill>
            <a:schemeClr val="accent1">
              <a:lumMod val="60000"/>
              <a:lumOff val="40000"/>
            </a:schemeClr>
          </a:solidFill>
          <a:ln>
            <a:noFill/>
          </a:ln>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gn="ctr" eaLnBrk="1" hangingPunct="1">
              <a:spcBef>
                <a:spcPct val="50000"/>
              </a:spcBef>
              <a:buNone/>
            </a:pPr>
            <a:r>
              <a:rPr lang="zh-TW" altLang="en-US" sz="2000" b="1" dirty="0">
                <a:solidFill>
                  <a:schemeClr val="bg1"/>
                </a:solidFill>
                <a:latin typeface="Arial" panose="020B0604020202020204" pitchFamily="34" charset="0"/>
                <a:ea typeface="微軟正黑體" panose="020B0604030504040204" pitchFamily="34" charset="-120"/>
                <a:cs typeface="Arial" panose="020B0604020202020204" pitchFamily="34" charset="0"/>
              </a:rPr>
              <a:t>帳面淨值</a:t>
            </a:r>
            <a:endParaRPr lang="en-US" altLang="zh-TW" sz="20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 name="Rectangle 42"/>
          <p:cNvSpPr>
            <a:spLocks noChangeArrowheads="1"/>
          </p:cNvSpPr>
          <p:nvPr/>
        </p:nvSpPr>
        <p:spPr bwMode="gray">
          <a:xfrm>
            <a:off x="399172" y="80527"/>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rIns="90000" anchor="ct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r>
              <a:rPr lang="zh-TW" altLang="en-US" sz="2800" b="1" dirty="0">
                <a:latin typeface="Arial" panose="020B0604020202020204" pitchFamily="34" charset="0"/>
                <a:ea typeface="微軟正黑體" panose="020B0604030504040204" pitchFamily="34" charset="-120"/>
                <a:cs typeface="Arial" panose="020B0604020202020204" pitchFamily="34" charset="0"/>
              </a:rPr>
              <a:t>國泰金控 </a:t>
            </a:r>
            <a:r>
              <a:rPr lang="en-US" altLang="zh-TW" sz="2800" b="1" dirty="0">
                <a:latin typeface="Arial" panose="020B0604020202020204" pitchFamily="34" charset="0"/>
                <a:ea typeface="微軟正黑體" panose="020B0604030504040204" pitchFamily="34" charset="-120"/>
                <a:cs typeface="Arial" panose="020B0604020202020204" pitchFamily="34" charset="0"/>
              </a:rPr>
              <a:t>– </a:t>
            </a:r>
            <a:r>
              <a:rPr lang="zh-TW" altLang="en-US" sz="2800" b="1" dirty="0">
                <a:latin typeface="Arial" panose="020B0604020202020204" pitchFamily="34" charset="0"/>
                <a:ea typeface="微軟正黑體" panose="020B0604030504040204" pitchFamily="34" charset="-120"/>
                <a:cs typeface="Arial" panose="020B0604020202020204" pitchFamily="34" charset="0"/>
              </a:rPr>
              <a:t>帳面淨值與每股淨值</a:t>
            </a:r>
          </a:p>
        </p:txBody>
      </p:sp>
      <p:sp>
        <p:nvSpPr>
          <p:cNvPr id="9" name="Text Box 120"/>
          <p:cNvSpPr txBox="1">
            <a:spLocks noChangeArrowheads="1"/>
          </p:cNvSpPr>
          <p:nvPr/>
        </p:nvSpPr>
        <p:spPr bwMode="gray">
          <a:xfrm>
            <a:off x="4803916" y="1742911"/>
            <a:ext cx="3706812" cy="400110"/>
          </a:xfrm>
          <a:prstGeom prst="rect">
            <a:avLst/>
          </a:prstGeom>
          <a:solidFill>
            <a:schemeClr val="accent1">
              <a:lumMod val="60000"/>
              <a:lumOff val="40000"/>
            </a:schemeClr>
          </a:solidFill>
          <a:ln>
            <a:noFill/>
          </a:ln>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gn="ctr" eaLnBrk="1" hangingPunct="1">
              <a:spcBef>
                <a:spcPct val="50000"/>
              </a:spcBef>
              <a:buNone/>
            </a:pPr>
            <a:r>
              <a:rPr lang="zh-TW" altLang="en-US" sz="2000" b="1" dirty="0" smtClean="0">
                <a:solidFill>
                  <a:schemeClr val="bg1"/>
                </a:solidFill>
                <a:latin typeface="Arial" panose="020B0604020202020204" pitchFamily="34" charset="0"/>
                <a:ea typeface="微軟正黑體" panose="020B0604030504040204" pitchFamily="34" charset="-120"/>
                <a:cs typeface="Arial" panose="020B0604020202020204" pitchFamily="34" charset="0"/>
              </a:rPr>
              <a:t>普通</a:t>
            </a:r>
            <a:r>
              <a:rPr lang="zh-TW" altLang="en-US" sz="2000" b="1" dirty="0">
                <a:solidFill>
                  <a:schemeClr val="bg1"/>
                </a:solidFill>
                <a:latin typeface="Arial" panose="020B0604020202020204" pitchFamily="34" charset="0"/>
                <a:ea typeface="微軟正黑體" panose="020B0604030504040204" pitchFamily="34" charset="-120"/>
                <a:cs typeface="Arial" panose="020B0604020202020204" pitchFamily="34" charset="0"/>
              </a:rPr>
              <a:t>股</a:t>
            </a:r>
            <a:r>
              <a:rPr lang="zh-TW" altLang="en-US" sz="2000" b="1" dirty="0" smtClean="0">
                <a:solidFill>
                  <a:schemeClr val="bg1"/>
                </a:solidFill>
                <a:latin typeface="Arial" panose="020B0604020202020204" pitchFamily="34" charset="0"/>
                <a:ea typeface="微軟正黑體" panose="020B0604030504040204" pitchFamily="34" charset="-120"/>
                <a:cs typeface="Arial" panose="020B0604020202020204" pitchFamily="34" charset="0"/>
              </a:rPr>
              <a:t>每</a:t>
            </a:r>
            <a:r>
              <a:rPr lang="zh-TW" altLang="en-US" sz="2000" b="1" dirty="0">
                <a:solidFill>
                  <a:schemeClr val="bg1"/>
                </a:solidFill>
                <a:latin typeface="Arial" panose="020B0604020202020204" pitchFamily="34" charset="0"/>
                <a:ea typeface="微軟正黑體" panose="020B0604030504040204" pitchFamily="34" charset="-120"/>
                <a:cs typeface="Arial" panose="020B0604020202020204" pitchFamily="34" charset="0"/>
              </a:rPr>
              <a:t>股淨值</a:t>
            </a:r>
            <a:endParaRPr lang="en-US" altLang="zh-TW" sz="20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0" name="Text Box 63"/>
          <p:cNvSpPr txBox="1">
            <a:spLocks noChangeArrowheads="1"/>
          </p:cNvSpPr>
          <p:nvPr/>
        </p:nvSpPr>
        <p:spPr bwMode="gray">
          <a:xfrm>
            <a:off x="3594340" y="2164458"/>
            <a:ext cx="76014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300" i="0" dirty="0">
                <a:latin typeface="+mn-lt"/>
              </a:rPr>
              <a:t>(NT$BN)</a:t>
            </a:r>
          </a:p>
        </p:txBody>
      </p:sp>
      <p:sp>
        <p:nvSpPr>
          <p:cNvPr id="11" name="Text Box 63"/>
          <p:cNvSpPr txBox="1">
            <a:spLocks noChangeArrowheads="1"/>
          </p:cNvSpPr>
          <p:nvPr/>
        </p:nvSpPr>
        <p:spPr bwMode="gray">
          <a:xfrm>
            <a:off x="7957264" y="2137761"/>
            <a:ext cx="56137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300" i="0" dirty="0">
                <a:latin typeface="+mn-lt"/>
              </a:rPr>
              <a:t>(</a:t>
            </a:r>
            <a:r>
              <a:rPr lang="en-US" altLang="zh-TW" sz="1300" i="0" dirty="0" smtClean="0">
                <a:latin typeface="+mn-lt"/>
              </a:rPr>
              <a:t>NT$)</a:t>
            </a:r>
            <a:endParaRPr lang="en-US" altLang="zh-TW" sz="1300" i="0" dirty="0">
              <a:latin typeface="+mn-lt"/>
            </a:endParaRPr>
          </a:p>
        </p:txBody>
      </p:sp>
      <p:sp>
        <p:nvSpPr>
          <p:cNvPr id="12" name="Text Box 10"/>
          <p:cNvSpPr txBox="1">
            <a:spLocks noChangeArrowheads="1"/>
          </p:cNvSpPr>
          <p:nvPr/>
        </p:nvSpPr>
        <p:spPr bwMode="gray">
          <a:xfrm>
            <a:off x="771781" y="6148573"/>
            <a:ext cx="7952076" cy="169277"/>
          </a:xfrm>
          <a:prstGeom prst="rect">
            <a:avLst/>
          </a:prstGeom>
          <a:noFill/>
          <a:ln w="22225">
            <a:noFill/>
            <a:miter lim="800000"/>
            <a:headEnd/>
            <a:tailEnd/>
          </a:ln>
        </p:spPr>
        <p:txBody>
          <a:bodyPr wrap="square" lIns="0" tIns="0" rIns="0" bIns="0">
            <a:spAutoFit/>
          </a:bodyPr>
          <a:lstStyle/>
          <a:p>
            <a:r>
              <a:rPr lang="zh-TW" altLang="en-US" sz="1100" dirty="0">
                <a:latin typeface="+mj-lt"/>
                <a:cs typeface="Arial" panose="020B0604020202020204" pitchFamily="34" charset="0"/>
              </a:rPr>
              <a:t>註：帳面淨值包含非控制權益及特別股權益；每股淨值係指歸屬於普通股之每股淨值。</a:t>
            </a:r>
            <a:endParaRPr kumimoji="0" lang="en-US" altLang="zh-TW" sz="1100" dirty="0" smtClean="0">
              <a:latin typeface="+mj-lt"/>
              <a:cs typeface="Arial" panose="020B0604020202020204" pitchFamily="34" charset="0"/>
            </a:endParaRPr>
          </a:p>
        </p:txBody>
      </p:sp>
      <p:sp>
        <p:nvSpPr>
          <p:cNvPr id="15" name="Text Box 3"/>
          <p:cNvSpPr txBox="1">
            <a:spLocks noChangeArrowheads="1"/>
          </p:cNvSpPr>
          <p:nvPr/>
        </p:nvSpPr>
        <p:spPr bwMode="blackWhite">
          <a:xfrm>
            <a:off x="399172" y="986977"/>
            <a:ext cx="86080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marL="285750" indent="-285750" eaLnBrk="1" hangingPunct="1">
              <a:spcBef>
                <a:spcPts val="600"/>
              </a:spcBef>
              <a:buClr>
                <a:schemeClr val="bg2"/>
              </a:buClr>
              <a:buFont typeface="Wingdings" panose="05000000000000000000" pitchFamily="2" charset="2"/>
              <a:buChar char="p"/>
            </a:pPr>
            <a:r>
              <a:rPr lang="zh-TW" altLang="en-US" sz="1400" dirty="0">
                <a:latin typeface="+mj-lt"/>
                <a:ea typeface="+mj-ea"/>
                <a:sym typeface="Wingdings" pitchFamily="2" charset="2"/>
              </a:rPr>
              <a:t>今年以來市場債券</a:t>
            </a:r>
            <a:r>
              <a:rPr lang="zh-TW" altLang="en-US" sz="1400" dirty="0" smtClean="0">
                <a:latin typeface="+mj-lt"/>
                <a:ea typeface="+mj-ea"/>
                <a:sym typeface="Wingdings" pitchFamily="2" charset="2"/>
              </a:rPr>
              <a:t>利率大幅</a:t>
            </a:r>
            <a:r>
              <a:rPr lang="zh-TW" altLang="en-US" sz="1400" dirty="0">
                <a:latin typeface="+mj-lt"/>
                <a:ea typeface="+mj-ea"/>
                <a:sym typeface="Wingdings" pitchFamily="2" charset="2"/>
              </a:rPr>
              <a:t>彈</a:t>
            </a:r>
            <a:r>
              <a:rPr lang="zh-TW" altLang="en-US" sz="1400" dirty="0" smtClean="0">
                <a:latin typeface="+mj-lt"/>
                <a:ea typeface="+mj-ea"/>
                <a:sym typeface="Wingdings" pitchFamily="2" charset="2"/>
              </a:rPr>
              <a:t>升</a:t>
            </a:r>
            <a:r>
              <a:rPr lang="zh-TW" altLang="en-US" sz="1400" dirty="0">
                <a:latin typeface="+mj-lt"/>
                <a:ea typeface="+mj-ea"/>
                <a:sym typeface="Wingdings" pitchFamily="2" charset="2"/>
              </a:rPr>
              <a:t>及股市下修</a:t>
            </a:r>
            <a:r>
              <a:rPr lang="zh-TW" altLang="en-US" sz="1400" dirty="0" smtClean="0">
                <a:latin typeface="+mj-lt"/>
                <a:ea typeface="+mj-ea"/>
                <a:sym typeface="Wingdings" pitchFamily="2" charset="2"/>
              </a:rPr>
              <a:t>影響淨值</a:t>
            </a:r>
            <a:endParaRPr lang="zh-TW" altLang="en-US" sz="1400" dirty="0">
              <a:latin typeface="+mj-lt"/>
              <a:ea typeface="+mj-ea"/>
              <a:sym typeface="Wingdings" pitchFamily="2" charset="2"/>
            </a:endParaRPr>
          </a:p>
        </p:txBody>
      </p:sp>
      <p:pic>
        <p:nvPicPr>
          <p:cNvPr id="13" name="圖片 12"/>
          <p:cNvPicPr>
            <a:picLocks noChangeAspect="1"/>
          </p:cNvPicPr>
          <p:nvPr/>
        </p:nvPicPr>
        <p:blipFill>
          <a:blip r:embed="rId3"/>
          <a:stretch>
            <a:fillRect/>
          </a:stretch>
        </p:blipFill>
        <p:spPr>
          <a:xfrm>
            <a:off x="4747819" y="2624581"/>
            <a:ext cx="4000645" cy="3190434"/>
          </a:xfrm>
          <a:prstGeom prst="rect">
            <a:avLst/>
          </a:prstGeom>
        </p:spPr>
      </p:pic>
    </p:spTree>
    <p:extLst>
      <p:ext uri="{BB962C8B-B14F-4D97-AF65-F5344CB8AC3E}">
        <p14:creationId xmlns:p14="http://schemas.microsoft.com/office/powerpoint/2010/main" val="40969160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018B90E8-31B4-41F6-8174-D549C5229FD8}" type="slidenum">
              <a:rPr lang="zh-TW" altLang="en-US" smtClean="0">
                <a:latin typeface="+mn-lt"/>
              </a:rPr>
              <a:t>11</a:t>
            </a:fld>
            <a:endParaRPr lang="zh-TW" altLang="en-US">
              <a:latin typeface="+mn-lt"/>
            </a:endParaRPr>
          </a:p>
        </p:txBody>
      </p:sp>
      <p:sp>
        <p:nvSpPr>
          <p:cNvPr id="53" name="Line 5"/>
          <p:cNvSpPr>
            <a:spLocks noChangeShapeType="1"/>
          </p:cNvSpPr>
          <p:nvPr/>
        </p:nvSpPr>
        <p:spPr bwMode="blackWhite">
          <a:xfrm>
            <a:off x="376238" y="3122613"/>
            <a:ext cx="7874000" cy="0"/>
          </a:xfrm>
          <a:prstGeom prst="line">
            <a:avLst/>
          </a:prstGeom>
          <a:noFill/>
          <a:ln w="12700">
            <a:solidFill>
              <a:srgbClr val="0099CC"/>
            </a:solidFill>
            <a:round/>
            <a:headEnd/>
            <a:tailEnd/>
          </a:ln>
          <a:extLst>
            <a:ext uri="{909E8E84-426E-40DD-AFC4-6F175D3DCCD1}">
              <a14:hiddenFill xmlns:a14="http://schemas.microsoft.com/office/drawing/2010/main">
                <a:noFill/>
              </a14:hiddenFill>
            </a:ext>
          </a:extLst>
        </p:spPr>
        <p:txBody>
          <a:bodyPr anchor="ctr"/>
          <a:lstStyle/>
          <a:p>
            <a:endParaRPr lang="zh-TW" altLang="en-US" sz="1500">
              <a:solidFill>
                <a:prstClr val="black"/>
              </a:solidFill>
              <a:latin typeface="+mj-lt"/>
            </a:endParaRPr>
          </a:p>
        </p:txBody>
      </p:sp>
      <p:sp>
        <p:nvSpPr>
          <p:cNvPr id="54" name="Line 6"/>
          <p:cNvSpPr>
            <a:spLocks noChangeShapeType="1"/>
          </p:cNvSpPr>
          <p:nvPr/>
        </p:nvSpPr>
        <p:spPr bwMode="blackWhite">
          <a:xfrm>
            <a:off x="336550" y="1966913"/>
            <a:ext cx="7874000" cy="0"/>
          </a:xfrm>
          <a:prstGeom prst="line">
            <a:avLst/>
          </a:prstGeom>
          <a:noFill/>
          <a:ln w="12700">
            <a:solidFill>
              <a:srgbClr val="0099CC"/>
            </a:solidFill>
            <a:round/>
            <a:headEnd/>
            <a:tailEnd/>
          </a:ln>
          <a:extLst>
            <a:ext uri="{909E8E84-426E-40DD-AFC4-6F175D3DCCD1}">
              <a14:hiddenFill xmlns:a14="http://schemas.microsoft.com/office/drawing/2010/main">
                <a:noFill/>
              </a14:hiddenFill>
            </a:ext>
          </a:extLst>
        </p:spPr>
        <p:txBody>
          <a:bodyPr anchor="ctr"/>
          <a:lstStyle/>
          <a:p>
            <a:endParaRPr lang="zh-TW" altLang="en-US" sz="1500">
              <a:solidFill>
                <a:prstClr val="black"/>
              </a:solidFill>
              <a:latin typeface="+mj-lt"/>
            </a:endParaRPr>
          </a:p>
        </p:txBody>
      </p:sp>
      <p:sp>
        <p:nvSpPr>
          <p:cNvPr id="55" name="AutoShape 7"/>
          <p:cNvSpPr>
            <a:spLocks noChangeArrowheads="1"/>
          </p:cNvSpPr>
          <p:nvPr/>
        </p:nvSpPr>
        <p:spPr bwMode="gray">
          <a:xfrm>
            <a:off x="368300" y="893763"/>
            <a:ext cx="1976438" cy="962025"/>
          </a:xfrm>
          <a:prstGeom prst="homePlate">
            <a:avLst>
              <a:gd name="adj" fmla="val 16274"/>
            </a:avLst>
          </a:prstGeom>
          <a:solidFill>
            <a:schemeClr val="accent1">
              <a:lumMod val="60000"/>
              <a:lumOff val="40000"/>
            </a:schemeClr>
          </a:solidFill>
          <a:ln w="9525" algn="ctr">
            <a:noFill/>
            <a:miter lim="800000"/>
            <a:headEnd/>
            <a:tailEnd/>
          </a:ln>
          <a:effectLst/>
        </p:spPr>
        <p:txBody>
          <a:bodyPr wrap="none" lIns="0" tIns="0" rIns="0" bIns="0" anchor="ctr"/>
          <a:lstStyle>
            <a:lvl1pPr eaLnBrk="0" hangingPunct="0">
              <a:defRPr kumimoji="1" i="1">
                <a:solidFill>
                  <a:schemeClr val="bg1"/>
                </a:solidFill>
                <a:latin typeface="Arial" pitchFamily="34" charset="0"/>
                <a:ea typeface="新細明體" pitchFamily="18" charset="-120"/>
              </a:defRPr>
            </a:lvl1pPr>
            <a:lvl2pPr marL="742950" indent="-285750" eaLnBrk="0" hangingPunct="0">
              <a:defRPr kumimoji="1" i="1">
                <a:solidFill>
                  <a:schemeClr val="bg1"/>
                </a:solidFill>
                <a:latin typeface="Arial" pitchFamily="34" charset="0"/>
                <a:ea typeface="新細明體" pitchFamily="18" charset="-120"/>
              </a:defRPr>
            </a:lvl2pPr>
            <a:lvl3pPr marL="1143000" indent="-228600" eaLnBrk="0" hangingPunct="0">
              <a:defRPr kumimoji="1" i="1">
                <a:solidFill>
                  <a:schemeClr val="bg1"/>
                </a:solidFill>
                <a:latin typeface="Arial" pitchFamily="34" charset="0"/>
                <a:ea typeface="新細明體" pitchFamily="18" charset="-120"/>
              </a:defRPr>
            </a:lvl3pPr>
            <a:lvl4pPr marL="1600200" indent="-228600" eaLnBrk="0" hangingPunct="0">
              <a:defRPr kumimoji="1" i="1">
                <a:solidFill>
                  <a:schemeClr val="bg1"/>
                </a:solidFill>
                <a:latin typeface="Arial" pitchFamily="34" charset="0"/>
                <a:ea typeface="新細明體" pitchFamily="18" charset="-120"/>
              </a:defRPr>
            </a:lvl4pPr>
            <a:lvl5pPr marL="2057400" indent="-228600" eaLnBrk="0" hangingPunct="0">
              <a:defRPr kumimoji="1" i="1">
                <a:solidFill>
                  <a:schemeClr val="bg1"/>
                </a:solidFill>
                <a:latin typeface="Arial" pitchFamily="34" charset="0"/>
                <a:ea typeface="新細明體" pitchFamily="18" charset="-120"/>
              </a:defRPr>
            </a:lvl5pPr>
            <a:lvl6pPr marL="2514600" indent="-228600" eaLnBrk="0" fontAlgn="base" hangingPunct="0">
              <a:spcBef>
                <a:spcPct val="0"/>
              </a:spcBef>
              <a:spcAft>
                <a:spcPct val="0"/>
              </a:spcAft>
              <a:defRPr kumimoji="1" i="1">
                <a:solidFill>
                  <a:schemeClr val="bg1"/>
                </a:solidFill>
                <a:latin typeface="Arial" pitchFamily="34" charset="0"/>
                <a:ea typeface="新細明體" pitchFamily="18" charset="-120"/>
              </a:defRPr>
            </a:lvl6pPr>
            <a:lvl7pPr marL="2971800" indent="-228600" eaLnBrk="0" fontAlgn="base" hangingPunct="0">
              <a:spcBef>
                <a:spcPct val="0"/>
              </a:spcBef>
              <a:spcAft>
                <a:spcPct val="0"/>
              </a:spcAft>
              <a:defRPr kumimoji="1" i="1">
                <a:solidFill>
                  <a:schemeClr val="bg1"/>
                </a:solidFill>
                <a:latin typeface="Arial" pitchFamily="34" charset="0"/>
                <a:ea typeface="新細明體" pitchFamily="18" charset="-120"/>
              </a:defRPr>
            </a:lvl7pPr>
            <a:lvl8pPr marL="3429000" indent="-228600" eaLnBrk="0" fontAlgn="base" hangingPunct="0">
              <a:spcBef>
                <a:spcPct val="0"/>
              </a:spcBef>
              <a:spcAft>
                <a:spcPct val="0"/>
              </a:spcAft>
              <a:defRPr kumimoji="1" i="1">
                <a:solidFill>
                  <a:schemeClr val="bg1"/>
                </a:solidFill>
                <a:latin typeface="Arial" pitchFamily="34" charset="0"/>
                <a:ea typeface="新細明體" pitchFamily="18" charset="-120"/>
              </a:defRPr>
            </a:lvl8pPr>
            <a:lvl9pPr marL="3886200" indent="-228600" eaLnBrk="0" fontAlgn="base" hangingPunct="0">
              <a:spcBef>
                <a:spcPct val="0"/>
              </a:spcBef>
              <a:spcAft>
                <a:spcPct val="0"/>
              </a:spcAft>
              <a:defRPr kumimoji="1" i="1">
                <a:solidFill>
                  <a:schemeClr val="bg1"/>
                </a:solidFill>
                <a:latin typeface="Arial" pitchFamily="34" charset="0"/>
                <a:ea typeface="新細明體" pitchFamily="18" charset="-120"/>
              </a:defRPr>
            </a:lvl9pPr>
          </a:lstStyle>
          <a:p>
            <a:pPr algn="ctr" eaLnBrk="1" hangingPunct="1">
              <a:defRPr/>
            </a:pPr>
            <a:endParaRPr lang="en-US" altLang="zh-TW" b="1" i="0" dirty="0" smtClean="0">
              <a:solidFill>
                <a:prstClr val="white"/>
              </a:solidFill>
              <a:effectLst>
                <a:outerShdw blurRad="38100" dist="38100" dir="2700000" algn="tl">
                  <a:srgbClr val="000000"/>
                </a:outerShdw>
              </a:effectLst>
              <a:latin typeface="+mj-lt"/>
              <a:ea typeface="DFKai-SB" pitchFamily="65" charset="-120"/>
            </a:endParaRPr>
          </a:p>
          <a:p>
            <a:pPr algn="ctr" eaLnBrk="1" hangingPunct="1">
              <a:defRPr/>
            </a:pPr>
            <a:r>
              <a:rPr lang="zh-TW" altLang="en-US" b="1" i="0" dirty="0" smtClean="0">
                <a:effectLst>
                  <a:outerShdw blurRad="38100" dist="38100" dir="2700000" algn="tl">
                    <a:srgbClr val="000000"/>
                  </a:outerShdw>
                </a:effectLst>
                <a:latin typeface="+mj-lt"/>
                <a:ea typeface="微軟正黑體" panose="020B0604030504040204" pitchFamily="34" charset="-120"/>
                <a:cs typeface="Arial" panose="020B0604020202020204" pitchFamily="34" charset="0"/>
              </a:rPr>
              <a:t>國泰</a:t>
            </a:r>
            <a:r>
              <a:rPr lang="zh-TW" altLang="en-US" b="1" i="0" dirty="0">
                <a:effectLst>
                  <a:outerShdw blurRad="38100" dist="38100" dir="2700000" algn="tl">
                    <a:srgbClr val="000000"/>
                  </a:outerShdw>
                </a:effectLst>
                <a:latin typeface="+mj-lt"/>
                <a:ea typeface="微軟正黑體" panose="020B0604030504040204" pitchFamily="34" charset="-120"/>
                <a:cs typeface="Arial" panose="020B0604020202020204" pitchFamily="34" charset="0"/>
              </a:rPr>
              <a:t>世華銀行</a:t>
            </a:r>
          </a:p>
          <a:p>
            <a:pPr algn="ctr" eaLnBrk="1" hangingPunct="1">
              <a:defRPr/>
            </a:pPr>
            <a:endParaRPr lang="en-US" altLang="zh-TW" b="1" i="0" dirty="0">
              <a:effectLst>
                <a:outerShdw blurRad="38100" dist="38100" dir="2700000" algn="tl">
                  <a:srgbClr val="000000"/>
                </a:outerShdw>
              </a:effectLst>
              <a:latin typeface="+mj-lt"/>
              <a:ea typeface="微軟正黑體" panose="020B0604030504040204" pitchFamily="34" charset="-120"/>
              <a:cs typeface="Arial" panose="020B0604020202020204" pitchFamily="34" charset="0"/>
            </a:endParaRPr>
          </a:p>
        </p:txBody>
      </p:sp>
      <p:sp>
        <p:nvSpPr>
          <p:cNvPr id="57" name="AutoShape 9"/>
          <p:cNvSpPr>
            <a:spLocks noChangeArrowheads="1"/>
          </p:cNvSpPr>
          <p:nvPr/>
        </p:nvSpPr>
        <p:spPr bwMode="gray">
          <a:xfrm>
            <a:off x="384175" y="4335463"/>
            <a:ext cx="1976438" cy="962025"/>
          </a:xfrm>
          <a:prstGeom prst="homePlate">
            <a:avLst>
              <a:gd name="adj" fmla="val 16274"/>
            </a:avLst>
          </a:prstGeom>
          <a:solidFill>
            <a:schemeClr val="accent1">
              <a:lumMod val="60000"/>
              <a:lumOff val="40000"/>
            </a:schemeClr>
          </a:solidFill>
          <a:ln w="9525" algn="ctr">
            <a:noFill/>
            <a:miter lim="800000"/>
            <a:headEnd/>
            <a:tailEnd/>
          </a:ln>
          <a:effectLst/>
        </p:spPr>
        <p:txBody>
          <a:bodyPr wrap="none" lIns="0" tIns="0" rIns="0" bIns="0" anchor="ctr"/>
          <a:lstStyle>
            <a:lvl1pPr eaLnBrk="0" hangingPunct="0">
              <a:defRPr kumimoji="1" i="1">
                <a:solidFill>
                  <a:schemeClr val="bg1"/>
                </a:solidFill>
                <a:latin typeface="Arial" pitchFamily="34" charset="0"/>
                <a:ea typeface="新細明體" pitchFamily="18" charset="-120"/>
              </a:defRPr>
            </a:lvl1pPr>
            <a:lvl2pPr marL="742950" indent="-285750" eaLnBrk="0" hangingPunct="0">
              <a:defRPr kumimoji="1" i="1">
                <a:solidFill>
                  <a:schemeClr val="bg1"/>
                </a:solidFill>
                <a:latin typeface="Arial" pitchFamily="34" charset="0"/>
                <a:ea typeface="新細明體" pitchFamily="18" charset="-120"/>
              </a:defRPr>
            </a:lvl2pPr>
            <a:lvl3pPr marL="1143000" indent="-228600" eaLnBrk="0" hangingPunct="0">
              <a:defRPr kumimoji="1" i="1">
                <a:solidFill>
                  <a:schemeClr val="bg1"/>
                </a:solidFill>
                <a:latin typeface="Arial" pitchFamily="34" charset="0"/>
                <a:ea typeface="新細明體" pitchFamily="18" charset="-120"/>
              </a:defRPr>
            </a:lvl3pPr>
            <a:lvl4pPr marL="1600200" indent="-228600" eaLnBrk="0" hangingPunct="0">
              <a:defRPr kumimoji="1" i="1">
                <a:solidFill>
                  <a:schemeClr val="bg1"/>
                </a:solidFill>
                <a:latin typeface="Arial" pitchFamily="34" charset="0"/>
                <a:ea typeface="新細明體" pitchFamily="18" charset="-120"/>
              </a:defRPr>
            </a:lvl4pPr>
            <a:lvl5pPr marL="2057400" indent="-228600" eaLnBrk="0" hangingPunct="0">
              <a:defRPr kumimoji="1" i="1">
                <a:solidFill>
                  <a:schemeClr val="bg1"/>
                </a:solidFill>
                <a:latin typeface="Arial" pitchFamily="34" charset="0"/>
                <a:ea typeface="新細明體" pitchFamily="18" charset="-120"/>
              </a:defRPr>
            </a:lvl5pPr>
            <a:lvl6pPr marL="2514600" indent="-228600" eaLnBrk="0" fontAlgn="base" hangingPunct="0">
              <a:spcBef>
                <a:spcPct val="0"/>
              </a:spcBef>
              <a:spcAft>
                <a:spcPct val="0"/>
              </a:spcAft>
              <a:defRPr kumimoji="1" i="1">
                <a:solidFill>
                  <a:schemeClr val="bg1"/>
                </a:solidFill>
                <a:latin typeface="Arial" pitchFamily="34" charset="0"/>
                <a:ea typeface="新細明體" pitchFamily="18" charset="-120"/>
              </a:defRPr>
            </a:lvl6pPr>
            <a:lvl7pPr marL="2971800" indent="-228600" eaLnBrk="0" fontAlgn="base" hangingPunct="0">
              <a:spcBef>
                <a:spcPct val="0"/>
              </a:spcBef>
              <a:spcAft>
                <a:spcPct val="0"/>
              </a:spcAft>
              <a:defRPr kumimoji="1" i="1">
                <a:solidFill>
                  <a:schemeClr val="bg1"/>
                </a:solidFill>
                <a:latin typeface="Arial" pitchFamily="34" charset="0"/>
                <a:ea typeface="新細明體" pitchFamily="18" charset="-120"/>
              </a:defRPr>
            </a:lvl7pPr>
            <a:lvl8pPr marL="3429000" indent="-228600" eaLnBrk="0" fontAlgn="base" hangingPunct="0">
              <a:spcBef>
                <a:spcPct val="0"/>
              </a:spcBef>
              <a:spcAft>
                <a:spcPct val="0"/>
              </a:spcAft>
              <a:defRPr kumimoji="1" i="1">
                <a:solidFill>
                  <a:schemeClr val="bg1"/>
                </a:solidFill>
                <a:latin typeface="Arial" pitchFamily="34" charset="0"/>
                <a:ea typeface="新細明體" pitchFamily="18" charset="-120"/>
              </a:defRPr>
            </a:lvl8pPr>
            <a:lvl9pPr marL="3886200" indent="-228600" eaLnBrk="0" fontAlgn="base" hangingPunct="0">
              <a:spcBef>
                <a:spcPct val="0"/>
              </a:spcBef>
              <a:spcAft>
                <a:spcPct val="0"/>
              </a:spcAft>
              <a:defRPr kumimoji="1" i="1">
                <a:solidFill>
                  <a:schemeClr val="bg1"/>
                </a:solidFill>
                <a:latin typeface="Arial" pitchFamily="34" charset="0"/>
                <a:ea typeface="新細明體" pitchFamily="18" charset="-120"/>
              </a:defRPr>
            </a:lvl9pPr>
          </a:lstStyle>
          <a:p>
            <a:pPr algn="ctr" eaLnBrk="1" hangingPunct="1">
              <a:defRPr/>
            </a:pPr>
            <a:endParaRPr lang="en-US" altLang="zh-TW" b="1" i="0" dirty="0" smtClean="0">
              <a:solidFill>
                <a:prstClr val="white"/>
              </a:solidFill>
              <a:effectLst>
                <a:outerShdw blurRad="38100" dist="38100" dir="2700000" algn="tl">
                  <a:srgbClr val="000000"/>
                </a:outerShdw>
              </a:effectLst>
              <a:latin typeface="+mj-lt"/>
              <a:ea typeface="DFKai-SB" pitchFamily="65" charset="-120"/>
            </a:endParaRPr>
          </a:p>
          <a:p>
            <a:pPr algn="ctr" eaLnBrk="1" hangingPunct="1">
              <a:defRPr/>
            </a:pPr>
            <a:r>
              <a:rPr lang="zh-TW" altLang="en-US" b="1" i="0" dirty="0">
                <a:effectLst>
                  <a:outerShdw blurRad="38100" dist="38100" dir="2700000" algn="tl">
                    <a:srgbClr val="000000"/>
                  </a:outerShdw>
                </a:effectLst>
                <a:latin typeface="+mj-lt"/>
                <a:ea typeface="微軟正黑體" panose="020B0604030504040204" pitchFamily="34" charset="-120"/>
                <a:cs typeface="Arial" panose="020B0604020202020204" pitchFamily="34" charset="0"/>
              </a:rPr>
              <a:t>國泰投信</a:t>
            </a:r>
          </a:p>
          <a:p>
            <a:pPr algn="ctr" eaLnBrk="1" hangingPunct="1">
              <a:defRPr/>
            </a:pPr>
            <a:endParaRPr lang="en-US" altLang="zh-TW" b="1" i="0" dirty="0" smtClean="0">
              <a:solidFill>
                <a:prstClr val="white"/>
              </a:solidFill>
              <a:effectLst>
                <a:outerShdw blurRad="38100" dist="38100" dir="2700000" algn="tl">
                  <a:srgbClr val="000000"/>
                </a:outerShdw>
              </a:effectLst>
              <a:latin typeface="+mj-lt"/>
              <a:ea typeface="DFKai-SB" pitchFamily="65" charset="-120"/>
            </a:endParaRPr>
          </a:p>
        </p:txBody>
      </p:sp>
      <p:sp>
        <p:nvSpPr>
          <p:cNvPr id="58" name="AutoShape 10"/>
          <p:cNvSpPr>
            <a:spLocks noChangeArrowheads="1"/>
          </p:cNvSpPr>
          <p:nvPr/>
        </p:nvSpPr>
        <p:spPr bwMode="gray">
          <a:xfrm>
            <a:off x="381000" y="3209925"/>
            <a:ext cx="1976438" cy="962025"/>
          </a:xfrm>
          <a:prstGeom prst="homePlate">
            <a:avLst>
              <a:gd name="adj" fmla="val 16274"/>
            </a:avLst>
          </a:prstGeom>
          <a:solidFill>
            <a:schemeClr val="accent1">
              <a:lumMod val="60000"/>
              <a:lumOff val="40000"/>
            </a:schemeClr>
          </a:solidFill>
          <a:ln w="9525" algn="ctr">
            <a:noFill/>
            <a:miter lim="800000"/>
            <a:headEnd/>
            <a:tailEnd/>
          </a:ln>
          <a:effectLst/>
        </p:spPr>
        <p:txBody>
          <a:bodyPr wrap="none" lIns="0" tIns="0" rIns="0" bIns="0" anchor="ctr"/>
          <a:lstStyle>
            <a:lvl1pPr eaLnBrk="0" hangingPunct="0">
              <a:defRPr kumimoji="1" i="1">
                <a:solidFill>
                  <a:schemeClr val="bg1"/>
                </a:solidFill>
                <a:latin typeface="Arial" pitchFamily="34" charset="0"/>
                <a:ea typeface="新細明體" pitchFamily="18" charset="-120"/>
              </a:defRPr>
            </a:lvl1pPr>
            <a:lvl2pPr marL="742950" indent="-285750" eaLnBrk="0" hangingPunct="0">
              <a:defRPr kumimoji="1" i="1">
                <a:solidFill>
                  <a:schemeClr val="bg1"/>
                </a:solidFill>
                <a:latin typeface="Arial" pitchFamily="34" charset="0"/>
                <a:ea typeface="新細明體" pitchFamily="18" charset="-120"/>
              </a:defRPr>
            </a:lvl2pPr>
            <a:lvl3pPr marL="1143000" indent="-228600" eaLnBrk="0" hangingPunct="0">
              <a:defRPr kumimoji="1" i="1">
                <a:solidFill>
                  <a:schemeClr val="bg1"/>
                </a:solidFill>
                <a:latin typeface="Arial" pitchFamily="34" charset="0"/>
                <a:ea typeface="新細明體" pitchFamily="18" charset="-120"/>
              </a:defRPr>
            </a:lvl3pPr>
            <a:lvl4pPr marL="1600200" indent="-228600" eaLnBrk="0" hangingPunct="0">
              <a:defRPr kumimoji="1" i="1">
                <a:solidFill>
                  <a:schemeClr val="bg1"/>
                </a:solidFill>
                <a:latin typeface="Arial" pitchFamily="34" charset="0"/>
                <a:ea typeface="新細明體" pitchFamily="18" charset="-120"/>
              </a:defRPr>
            </a:lvl4pPr>
            <a:lvl5pPr marL="2057400" indent="-228600" eaLnBrk="0" hangingPunct="0">
              <a:defRPr kumimoji="1" i="1">
                <a:solidFill>
                  <a:schemeClr val="bg1"/>
                </a:solidFill>
                <a:latin typeface="Arial" pitchFamily="34" charset="0"/>
                <a:ea typeface="新細明體" pitchFamily="18" charset="-120"/>
              </a:defRPr>
            </a:lvl5pPr>
            <a:lvl6pPr marL="2514600" indent="-228600" eaLnBrk="0" fontAlgn="base" hangingPunct="0">
              <a:spcBef>
                <a:spcPct val="0"/>
              </a:spcBef>
              <a:spcAft>
                <a:spcPct val="0"/>
              </a:spcAft>
              <a:defRPr kumimoji="1" i="1">
                <a:solidFill>
                  <a:schemeClr val="bg1"/>
                </a:solidFill>
                <a:latin typeface="Arial" pitchFamily="34" charset="0"/>
                <a:ea typeface="新細明體" pitchFamily="18" charset="-120"/>
              </a:defRPr>
            </a:lvl6pPr>
            <a:lvl7pPr marL="2971800" indent="-228600" eaLnBrk="0" fontAlgn="base" hangingPunct="0">
              <a:spcBef>
                <a:spcPct val="0"/>
              </a:spcBef>
              <a:spcAft>
                <a:spcPct val="0"/>
              </a:spcAft>
              <a:defRPr kumimoji="1" i="1">
                <a:solidFill>
                  <a:schemeClr val="bg1"/>
                </a:solidFill>
                <a:latin typeface="Arial" pitchFamily="34" charset="0"/>
                <a:ea typeface="新細明體" pitchFamily="18" charset="-120"/>
              </a:defRPr>
            </a:lvl7pPr>
            <a:lvl8pPr marL="3429000" indent="-228600" eaLnBrk="0" fontAlgn="base" hangingPunct="0">
              <a:spcBef>
                <a:spcPct val="0"/>
              </a:spcBef>
              <a:spcAft>
                <a:spcPct val="0"/>
              </a:spcAft>
              <a:defRPr kumimoji="1" i="1">
                <a:solidFill>
                  <a:schemeClr val="bg1"/>
                </a:solidFill>
                <a:latin typeface="Arial" pitchFamily="34" charset="0"/>
                <a:ea typeface="新細明體" pitchFamily="18" charset="-120"/>
              </a:defRPr>
            </a:lvl8pPr>
            <a:lvl9pPr marL="3886200" indent="-228600" eaLnBrk="0" fontAlgn="base" hangingPunct="0">
              <a:spcBef>
                <a:spcPct val="0"/>
              </a:spcBef>
              <a:spcAft>
                <a:spcPct val="0"/>
              </a:spcAft>
              <a:defRPr kumimoji="1" i="1">
                <a:solidFill>
                  <a:schemeClr val="bg1"/>
                </a:solidFill>
                <a:latin typeface="Arial" pitchFamily="34" charset="0"/>
                <a:ea typeface="新細明體" pitchFamily="18" charset="-120"/>
              </a:defRPr>
            </a:lvl9pPr>
          </a:lstStyle>
          <a:p>
            <a:pPr algn="ctr" eaLnBrk="1" hangingPunct="1">
              <a:defRPr/>
            </a:pPr>
            <a:endParaRPr lang="en-US" altLang="zh-TW" b="1" i="0" dirty="0" smtClean="0">
              <a:solidFill>
                <a:prstClr val="white"/>
              </a:solidFill>
              <a:effectLst>
                <a:outerShdw blurRad="38100" dist="38100" dir="2700000" algn="tl">
                  <a:srgbClr val="000000"/>
                </a:outerShdw>
              </a:effectLst>
              <a:latin typeface="+mj-lt"/>
              <a:ea typeface="DFKai-SB" pitchFamily="65" charset="-120"/>
            </a:endParaRPr>
          </a:p>
          <a:p>
            <a:pPr algn="ctr" eaLnBrk="1" hangingPunct="1">
              <a:defRPr/>
            </a:pPr>
            <a:r>
              <a:rPr lang="zh-TW" altLang="en-US" b="1" i="0" dirty="0">
                <a:effectLst>
                  <a:outerShdw blurRad="38100" dist="38100" dir="2700000" algn="tl">
                    <a:srgbClr val="000000"/>
                  </a:outerShdw>
                </a:effectLst>
                <a:latin typeface="+mj-lt"/>
                <a:ea typeface="微軟正黑體" panose="020B0604030504040204" pitchFamily="34" charset="-120"/>
                <a:cs typeface="Arial" panose="020B0604020202020204" pitchFamily="34" charset="0"/>
              </a:rPr>
              <a:t>國泰產險</a:t>
            </a:r>
          </a:p>
          <a:p>
            <a:pPr algn="ctr" eaLnBrk="1" hangingPunct="1">
              <a:defRPr/>
            </a:pPr>
            <a:endParaRPr lang="en-US" altLang="zh-TW" b="1" i="0" dirty="0" smtClean="0">
              <a:solidFill>
                <a:prstClr val="white"/>
              </a:solidFill>
              <a:effectLst>
                <a:outerShdw blurRad="38100" dist="38100" dir="2700000" algn="tl">
                  <a:srgbClr val="000000"/>
                </a:outerShdw>
              </a:effectLst>
              <a:latin typeface="+mj-lt"/>
              <a:ea typeface="DFKai-SB" pitchFamily="65" charset="-120"/>
            </a:endParaRPr>
          </a:p>
        </p:txBody>
      </p:sp>
      <p:sp>
        <p:nvSpPr>
          <p:cNvPr id="59" name="Line 11"/>
          <p:cNvSpPr>
            <a:spLocks noChangeShapeType="1"/>
          </p:cNvSpPr>
          <p:nvPr/>
        </p:nvSpPr>
        <p:spPr bwMode="blackWhite">
          <a:xfrm>
            <a:off x="390525" y="4252913"/>
            <a:ext cx="7874000" cy="0"/>
          </a:xfrm>
          <a:prstGeom prst="line">
            <a:avLst/>
          </a:prstGeom>
          <a:noFill/>
          <a:ln w="12700">
            <a:solidFill>
              <a:srgbClr val="0099CC"/>
            </a:solidFill>
            <a:round/>
            <a:headEnd/>
            <a:tailEnd/>
          </a:ln>
          <a:extLst>
            <a:ext uri="{909E8E84-426E-40DD-AFC4-6F175D3DCCD1}">
              <a14:hiddenFill xmlns:a14="http://schemas.microsoft.com/office/drawing/2010/main">
                <a:noFill/>
              </a14:hiddenFill>
            </a:ext>
          </a:extLst>
        </p:spPr>
        <p:txBody>
          <a:bodyPr anchor="ctr"/>
          <a:lstStyle/>
          <a:p>
            <a:endParaRPr lang="zh-TW" altLang="en-US" sz="1500">
              <a:solidFill>
                <a:prstClr val="black"/>
              </a:solidFill>
              <a:latin typeface="+mj-lt"/>
            </a:endParaRPr>
          </a:p>
        </p:txBody>
      </p:sp>
      <p:sp>
        <p:nvSpPr>
          <p:cNvPr id="60" name="AutoShape 14"/>
          <p:cNvSpPr>
            <a:spLocks noChangeArrowheads="1"/>
          </p:cNvSpPr>
          <p:nvPr/>
        </p:nvSpPr>
        <p:spPr bwMode="gray">
          <a:xfrm>
            <a:off x="385763" y="5476875"/>
            <a:ext cx="1976437" cy="963613"/>
          </a:xfrm>
          <a:prstGeom prst="homePlate">
            <a:avLst>
              <a:gd name="adj" fmla="val 16247"/>
            </a:avLst>
          </a:prstGeom>
          <a:solidFill>
            <a:schemeClr val="accent1">
              <a:lumMod val="60000"/>
              <a:lumOff val="40000"/>
            </a:schemeClr>
          </a:solidFill>
          <a:ln w="9525" algn="ctr">
            <a:noFill/>
            <a:miter lim="800000"/>
            <a:headEnd/>
            <a:tailEnd/>
          </a:ln>
          <a:effectLst/>
        </p:spPr>
        <p:txBody>
          <a:bodyPr wrap="none" lIns="0" tIns="0" rIns="0" bIns="0" anchor="ctr"/>
          <a:lstStyle>
            <a:lvl1pPr eaLnBrk="0" hangingPunct="0">
              <a:defRPr kumimoji="1" i="1">
                <a:solidFill>
                  <a:schemeClr val="bg1"/>
                </a:solidFill>
                <a:latin typeface="Arial" pitchFamily="34" charset="0"/>
                <a:ea typeface="新細明體" pitchFamily="18" charset="-120"/>
              </a:defRPr>
            </a:lvl1pPr>
            <a:lvl2pPr marL="742950" indent="-285750" eaLnBrk="0" hangingPunct="0">
              <a:defRPr kumimoji="1" i="1">
                <a:solidFill>
                  <a:schemeClr val="bg1"/>
                </a:solidFill>
                <a:latin typeface="Arial" pitchFamily="34" charset="0"/>
                <a:ea typeface="新細明體" pitchFamily="18" charset="-120"/>
              </a:defRPr>
            </a:lvl2pPr>
            <a:lvl3pPr marL="1143000" indent="-228600" eaLnBrk="0" hangingPunct="0">
              <a:defRPr kumimoji="1" i="1">
                <a:solidFill>
                  <a:schemeClr val="bg1"/>
                </a:solidFill>
                <a:latin typeface="Arial" pitchFamily="34" charset="0"/>
                <a:ea typeface="新細明體" pitchFamily="18" charset="-120"/>
              </a:defRPr>
            </a:lvl3pPr>
            <a:lvl4pPr marL="1600200" indent="-228600" eaLnBrk="0" hangingPunct="0">
              <a:defRPr kumimoji="1" i="1">
                <a:solidFill>
                  <a:schemeClr val="bg1"/>
                </a:solidFill>
                <a:latin typeface="Arial" pitchFamily="34" charset="0"/>
                <a:ea typeface="新細明體" pitchFamily="18" charset="-120"/>
              </a:defRPr>
            </a:lvl4pPr>
            <a:lvl5pPr marL="2057400" indent="-228600" eaLnBrk="0" hangingPunct="0">
              <a:defRPr kumimoji="1" i="1">
                <a:solidFill>
                  <a:schemeClr val="bg1"/>
                </a:solidFill>
                <a:latin typeface="Arial" pitchFamily="34" charset="0"/>
                <a:ea typeface="新細明體" pitchFamily="18" charset="-120"/>
              </a:defRPr>
            </a:lvl5pPr>
            <a:lvl6pPr marL="2514600" indent="-228600" eaLnBrk="0" fontAlgn="base" hangingPunct="0">
              <a:spcBef>
                <a:spcPct val="0"/>
              </a:spcBef>
              <a:spcAft>
                <a:spcPct val="0"/>
              </a:spcAft>
              <a:defRPr kumimoji="1" i="1">
                <a:solidFill>
                  <a:schemeClr val="bg1"/>
                </a:solidFill>
                <a:latin typeface="Arial" pitchFamily="34" charset="0"/>
                <a:ea typeface="新細明體" pitchFamily="18" charset="-120"/>
              </a:defRPr>
            </a:lvl6pPr>
            <a:lvl7pPr marL="2971800" indent="-228600" eaLnBrk="0" fontAlgn="base" hangingPunct="0">
              <a:spcBef>
                <a:spcPct val="0"/>
              </a:spcBef>
              <a:spcAft>
                <a:spcPct val="0"/>
              </a:spcAft>
              <a:defRPr kumimoji="1" i="1">
                <a:solidFill>
                  <a:schemeClr val="bg1"/>
                </a:solidFill>
                <a:latin typeface="Arial" pitchFamily="34" charset="0"/>
                <a:ea typeface="新細明體" pitchFamily="18" charset="-120"/>
              </a:defRPr>
            </a:lvl7pPr>
            <a:lvl8pPr marL="3429000" indent="-228600" eaLnBrk="0" fontAlgn="base" hangingPunct="0">
              <a:spcBef>
                <a:spcPct val="0"/>
              </a:spcBef>
              <a:spcAft>
                <a:spcPct val="0"/>
              </a:spcAft>
              <a:defRPr kumimoji="1" i="1">
                <a:solidFill>
                  <a:schemeClr val="bg1"/>
                </a:solidFill>
                <a:latin typeface="Arial" pitchFamily="34" charset="0"/>
                <a:ea typeface="新細明體" pitchFamily="18" charset="-120"/>
              </a:defRPr>
            </a:lvl8pPr>
            <a:lvl9pPr marL="3886200" indent="-228600" eaLnBrk="0" fontAlgn="base" hangingPunct="0">
              <a:spcBef>
                <a:spcPct val="0"/>
              </a:spcBef>
              <a:spcAft>
                <a:spcPct val="0"/>
              </a:spcAft>
              <a:defRPr kumimoji="1" i="1">
                <a:solidFill>
                  <a:schemeClr val="bg1"/>
                </a:solidFill>
                <a:latin typeface="Arial" pitchFamily="34" charset="0"/>
                <a:ea typeface="新細明體" pitchFamily="18" charset="-120"/>
              </a:defRPr>
            </a:lvl9pPr>
          </a:lstStyle>
          <a:p>
            <a:pPr algn="ctr" eaLnBrk="1" hangingPunct="1">
              <a:defRPr/>
            </a:pPr>
            <a:endParaRPr lang="en-US" altLang="zh-TW" b="1" i="0" dirty="0" smtClean="0">
              <a:solidFill>
                <a:prstClr val="white"/>
              </a:solidFill>
              <a:effectLst>
                <a:outerShdw blurRad="38100" dist="38100" dir="2700000" algn="tl">
                  <a:srgbClr val="000000"/>
                </a:outerShdw>
              </a:effectLst>
              <a:latin typeface="+mj-lt"/>
              <a:ea typeface="DFKai-SB" pitchFamily="65" charset="-120"/>
            </a:endParaRPr>
          </a:p>
          <a:p>
            <a:pPr algn="ctr" eaLnBrk="1" hangingPunct="1">
              <a:defRPr/>
            </a:pPr>
            <a:r>
              <a:rPr lang="zh-TW" altLang="en-US" b="1" i="0" dirty="0">
                <a:effectLst>
                  <a:outerShdw blurRad="38100" dist="38100" dir="2700000" algn="tl">
                    <a:srgbClr val="000000"/>
                  </a:outerShdw>
                </a:effectLst>
                <a:latin typeface="+mj-lt"/>
                <a:ea typeface="微軟正黑體" panose="020B0604030504040204" pitchFamily="34" charset="-120"/>
                <a:cs typeface="Arial" panose="020B0604020202020204" pitchFamily="34" charset="0"/>
              </a:rPr>
              <a:t>國泰證券</a:t>
            </a:r>
          </a:p>
          <a:p>
            <a:pPr algn="ctr" eaLnBrk="1" hangingPunct="1">
              <a:defRPr/>
            </a:pPr>
            <a:endParaRPr lang="en-US" altLang="zh-TW" b="1" i="0" dirty="0" smtClean="0">
              <a:solidFill>
                <a:prstClr val="white"/>
              </a:solidFill>
              <a:effectLst>
                <a:outerShdw blurRad="38100" dist="38100" dir="2700000" algn="tl">
                  <a:srgbClr val="000000"/>
                </a:outerShdw>
              </a:effectLst>
              <a:latin typeface="+mj-lt"/>
              <a:ea typeface="DFKai-SB" pitchFamily="65" charset="-120"/>
            </a:endParaRPr>
          </a:p>
        </p:txBody>
      </p:sp>
      <p:sp>
        <p:nvSpPr>
          <p:cNvPr id="61" name="Line 15"/>
          <p:cNvSpPr>
            <a:spLocks noChangeShapeType="1"/>
          </p:cNvSpPr>
          <p:nvPr/>
        </p:nvSpPr>
        <p:spPr bwMode="blackWhite">
          <a:xfrm>
            <a:off x="417513" y="5379811"/>
            <a:ext cx="7874000" cy="0"/>
          </a:xfrm>
          <a:prstGeom prst="line">
            <a:avLst/>
          </a:prstGeom>
          <a:noFill/>
          <a:ln w="12700">
            <a:solidFill>
              <a:srgbClr val="0099CC"/>
            </a:solidFill>
            <a:round/>
            <a:headEnd/>
            <a:tailEnd/>
          </a:ln>
          <a:extLst>
            <a:ext uri="{909E8E84-426E-40DD-AFC4-6F175D3DCCD1}">
              <a14:hiddenFill xmlns:a14="http://schemas.microsoft.com/office/drawing/2010/main">
                <a:noFill/>
              </a14:hiddenFill>
            </a:ext>
          </a:extLst>
        </p:spPr>
        <p:txBody>
          <a:bodyPr anchor="ctr"/>
          <a:lstStyle/>
          <a:p>
            <a:endParaRPr lang="zh-TW" altLang="en-US" sz="1500">
              <a:solidFill>
                <a:prstClr val="black"/>
              </a:solidFill>
              <a:latin typeface="+mj-lt"/>
            </a:endParaRPr>
          </a:p>
        </p:txBody>
      </p:sp>
      <p:sp>
        <p:nvSpPr>
          <p:cNvPr id="62" name="Text Box 3"/>
          <p:cNvSpPr txBox="1">
            <a:spLocks noChangeArrowheads="1"/>
          </p:cNvSpPr>
          <p:nvPr/>
        </p:nvSpPr>
        <p:spPr bwMode="blackWhite">
          <a:xfrm>
            <a:off x="2312430" y="1034059"/>
            <a:ext cx="6104457" cy="76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marL="182563" indent="-182563" eaLnBrk="1" hangingPunct="1">
              <a:spcBef>
                <a:spcPct val="10000"/>
              </a:spcBef>
              <a:buFont typeface="Wingdings" pitchFamily="2" charset="2"/>
              <a:buChar char="l"/>
            </a:pPr>
            <a:r>
              <a:rPr lang="zh-TW" altLang="en-US" sz="1400" dirty="0" smtClean="0">
                <a:latin typeface="+mj-lt"/>
                <a:ea typeface="+mj-ea"/>
                <a:sym typeface="Wingdings" pitchFamily="2" charset="2"/>
              </a:rPr>
              <a:t>存放</a:t>
            </a:r>
            <a:r>
              <a:rPr lang="zh-TW" altLang="en-US" sz="1400" dirty="0">
                <a:latin typeface="+mj-lt"/>
                <a:ea typeface="+mj-ea"/>
                <a:sym typeface="Wingdings" pitchFamily="2" charset="2"/>
              </a:rPr>
              <a:t>款穩健成長，資產品質良好，升息帶動淨利差提升，淨利息收入年成長</a:t>
            </a:r>
            <a:r>
              <a:rPr lang="en-US" altLang="zh-TW" sz="1400" dirty="0">
                <a:latin typeface="+mj-lt"/>
                <a:ea typeface="+mj-ea"/>
                <a:sym typeface="Wingdings" pitchFamily="2" charset="2"/>
              </a:rPr>
              <a:t>13%</a:t>
            </a:r>
          </a:p>
          <a:p>
            <a:pPr marL="182563" indent="-182563" eaLnBrk="1" hangingPunct="1">
              <a:spcBef>
                <a:spcPct val="10000"/>
              </a:spcBef>
              <a:buFont typeface="Wingdings" pitchFamily="2" charset="2"/>
              <a:buChar char="l"/>
            </a:pPr>
            <a:r>
              <a:rPr lang="zh-TW" altLang="en-US" sz="1400" dirty="0">
                <a:latin typeface="+mj-lt"/>
                <a:ea typeface="+mj-ea"/>
                <a:sym typeface="Wingdings" pitchFamily="2" charset="2"/>
              </a:rPr>
              <a:t>信用卡及聯貸手續費動能強健，帶動手續費淨收益穩健</a:t>
            </a:r>
            <a:r>
              <a:rPr lang="zh-TW" altLang="en-US" sz="1400" dirty="0" smtClean="0">
                <a:latin typeface="+mj-lt"/>
                <a:ea typeface="+mj-ea"/>
                <a:sym typeface="Wingdings" pitchFamily="2" charset="2"/>
              </a:rPr>
              <a:t>成長</a:t>
            </a:r>
            <a:endParaRPr lang="en-US" altLang="zh-TW" sz="1400" dirty="0" smtClean="0">
              <a:latin typeface="+mj-lt"/>
              <a:ea typeface="+mj-ea"/>
              <a:sym typeface="Wingdings" pitchFamily="2" charset="2"/>
            </a:endParaRPr>
          </a:p>
        </p:txBody>
      </p:sp>
      <p:sp>
        <p:nvSpPr>
          <p:cNvPr id="63" name="Text Box 3"/>
          <p:cNvSpPr txBox="1">
            <a:spLocks noChangeArrowheads="1"/>
          </p:cNvSpPr>
          <p:nvPr/>
        </p:nvSpPr>
        <p:spPr bwMode="blackWhite">
          <a:xfrm>
            <a:off x="2295337" y="2044092"/>
            <a:ext cx="6515377" cy="9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marL="182563" indent="-176400" eaLnBrk="1" hangingPunct="1">
              <a:spcBef>
                <a:spcPct val="10000"/>
              </a:spcBef>
              <a:buFont typeface="Wingdings" pitchFamily="2" charset="2"/>
              <a:buChar char="l"/>
            </a:pPr>
            <a:r>
              <a:rPr lang="zh-TW" altLang="en-US" sz="1400" dirty="0" smtClean="0">
                <a:latin typeface="+mj-lt"/>
                <a:ea typeface="+mj-ea"/>
                <a:sym typeface="Wingdings" pitchFamily="2" charset="2"/>
              </a:rPr>
              <a:t>持續</a:t>
            </a:r>
            <a:r>
              <a:rPr lang="zh-TW" altLang="en-US" sz="1400" dirty="0">
                <a:latin typeface="+mj-lt"/>
                <a:ea typeface="+mj-ea"/>
                <a:sym typeface="Wingdings" pitchFamily="2" charset="2"/>
              </a:rPr>
              <a:t>價值導向策略，保障型商品</a:t>
            </a:r>
            <a:r>
              <a:rPr lang="en-US" altLang="zh-TW" sz="1400" dirty="0">
                <a:latin typeface="+mj-lt"/>
                <a:ea typeface="+mj-ea"/>
                <a:sym typeface="Wingdings" pitchFamily="2" charset="2"/>
              </a:rPr>
              <a:t>FYP</a:t>
            </a:r>
            <a:r>
              <a:rPr lang="zh-TW" altLang="en-US" sz="1400" dirty="0">
                <a:latin typeface="+mj-lt"/>
                <a:ea typeface="+mj-ea"/>
                <a:sym typeface="Wingdings" pitchFamily="2" charset="2"/>
              </a:rPr>
              <a:t>持續成長；</a:t>
            </a:r>
            <a:r>
              <a:rPr lang="en-US" altLang="zh-TW" sz="1400" dirty="0">
                <a:latin typeface="+mj-lt"/>
                <a:ea typeface="+mj-ea"/>
                <a:sym typeface="Wingdings" pitchFamily="2" charset="2"/>
              </a:rPr>
              <a:t>FYP</a:t>
            </a:r>
            <a:r>
              <a:rPr lang="zh-TW" altLang="en-US" sz="1400" dirty="0">
                <a:latin typeface="+mj-lt"/>
                <a:ea typeface="+mj-ea"/>
                <a:sym typeface="Wingdings" pitchFamily="2" charset="2"/>
              </a:rPr>
              <a:t>及</a:t>
            </a:r>
            <a:r>
              <a:rPr lang="en-US" altLang="zh-TW" sz="1400" dirty="0">
                <a:latin typeface="+mj-lt"/>
                <a:ea typeface="+mj-ea"/>
                <a:sym typeface="Wingdings" pitchFamily="2" charset="2"/>
              </a:rPr>
              <a:t>FYPE</a:t>
            </a:r>
            <a:r>
              <a:rPr lang="zh-TW" altLang="en-US" sz="1400" dirty="0">
                <a:latin typeface="+mj-lt"/>
                <a:ea typeface="+mj-ea"/>
                <a:sym typeface="Wingdings" pitchFamily="2" charset="2"/>
              </a:rPr>
              <a:t>市占率維持業界第一</a:t>
            </a:r>
          </a:p>
          <a:p>
            <a:pPr marL="182563" indent="-176400" eaLnBrk="1" hangingPunct="1">
              <a:spcBef>
                <a:spcPct val="10000"/>
              </a:spcBef>
              <a:buFont typeface="Wingdings" pitchFamily="2" charset="2"/>
              <a:buChar char="l"/>
            </a:pPr>
            <a:r>
              <a:rPr lang="zh-TW" altLang="en-US" sz="1400" dirty="0">
                <a:latin typeface="+mj-lt"/>
                <a:ea typeface="+mj-ea"/>
                <a:sym typeface="Wingdings" pitchFamily="2" charset="2"/>
              </a:rPr>
              <a:t>避險成本大幅改善，經常性收益率提升，整體投資績效良好，避險後投資收益率達</a:t>
            </a:r>
            <a:r>
              <a:rPr lang="en-US" altLang="zh-TW" sz="1400" dirty="0">
                <a:latin typeface="+mj-lt"/>
                <a:ea typeface="+mj-ea"/>
                <a:sym typeface="Wingdings" pitchFamily="2" charset="2"/>
              </a:rPr>
              <a:t>4.5%</a:t>
            </a:r>
          </a:p>
          <a:p>
            <a:pPr marL="182563" indent="-176400" eaLnBrk="1" hangingPunct="1">
              <a:spcBef>
                <a:spcPct val="10000"/>
              </a:spcBef>
              <a:buFont typeface="Wingdings" pitchFamily="2" charset="2"/>
              <a:buChar char="l"/>
            </a:pPr>
            <a:r>
              <a:rPr lang="en-US" altLang="zh-TW" sz="1400" dirty="0">
                <a:latin typeface="+mj-lt"/>
                <a:ea typeface="+mj-ea"/>
                <a:sym typeface="Wingdings" pitchFamily="2" charset="2"/>
              </a:rPr>
              <a:t>RBC</a:t>
            </a:r>
            <a:r>
              <a:rPr lang="zh-TW" altLang="en-US" sz="1400" dirty="0">
                <a:latin typeface="+mj-lt"/>
                <a:ea typeface="+mj-ea"/>
                <a:sym typeface="Wingdings" pitchFamily="2" charset="2"/>
              </a:rPr>
              <a:t>比率</a:t>
            </a:r>
            <a:r>
              <a:rPr lang="en-US" altLang="zh-TW" sz="1400" dirty="0">
                <a:latin typeface="+mj-lt"/>
                <a:ea typeface="+mj-ea"/>
                <a:sym typeface="Wingdings" pitchFamily="2" charset="2"/>
              </a:rPr>
              <a:t>337%</a:t>
            </a:r>
            <a:r>
              <a:rPr lang="zh-TW" altLang="en-US" sz="1400" dirty="0">
                <a:latin typeface="+mj-lt"/>
                <a:ea typeface="+mj-ea"/>
                <a:sym typeface="Wingdings" pitchFamily="2" charset="2"/>
              </a:rPr>
              <a:t>，資本水準穩健</a:t>
            </a:r>
            <a:endParaRPr lang="en-US" altLang="zh-TW" sz="1400" dirty="0" smtClean="0">
              <a:latin typeface="+mj-lt"/>
              <a:ea typeface="+mj-ea"/>
              <a:sym typeface="Wingdings" pitchFamily="2" charset="2"/>
            </a:endParaRPr>
          </a:p>
        </p:txBody>
      </p:sp>
      <p:sp>
        <p:nvSpPr>
          <p:cNvPr id="19" name="AutoShape 8"/>
          <p:cNvSpPr>
            <a:spLocks noChangeArrowheads="1"/>
          </p:cNvSpPr>
          <p:nvPr/>
        </p:nvSpPr>
        <p:spPr bwMode="gray">
          <a:xfrm>
            <a:off x="382588" y="2052638"/>
            <a:ext cx="1976437" cy="962025"/>
          </a:xfrm>
          <a:prstGeom prst="homePlate">
            <a:avLst>
              <a:gd name="adj" fmla="val 16274"/>
            </a:avLst>
          </a:prstGeom>
          <a:solidFill>
            <a:schemeClr val="accent1">
              <a:lumMod val="60000"/>
              <a:lumOff val="40000"/>
            </a:schemeClr>
          </a:solidFill>
          <a:ln w="9525" algn="ctr">
            <a:noFill/>
            <a:miter lim="800000"/>
            <a:headEnd/>
            <a:tailEnd/>
          </a:ln>
          <a:effectLst/>
        </p:spPr>
        <p:txBody>
          <a:bodyPr wrap="none" lIns="0" tIns="0" rIns="0" bIns="0" anchor="ctr"/>
          <a:lstStyle>
            <a:lvl1pPr eaLnBrk="0" hangingPunct="0">
              <a:defRPr kumimoji="1" i="1">
                <a:solidFill>
                  <a:schemeClr val="bg1"/>
                </a:solidFill>
                <a:latin typeface="Arial" pitchFamily="34" charset="0"/>
                <a:ea typeface="新細明體" pitchFamily="18" charset="-120"/>
              </a:defRPr>
            </a:lvl1pPr>
            <a:lvl2pPr marL="742950" indent="-285750" eaLnBrk="0" hangingPunct="0">
              <a:defRPr kumimoji="1" i="1">
                <a:solidFill>
                  <a:schemeClr val="bg1"/>
                </a:solidFill>
                <a:latin typeface="Arial" pitchFamily="34" charset="0"/>
                <a:ea typeface="新細明體" pitchFamily="18" charset="-120"/>
              </a:defRPr>
            </a:lvl2pPr>
            <a:lvl3pPr marL="1143000" indent="-228600" eaLnBrk="0" hangingPunct="0">
              <a:defRPr kumimoji="1" i="1">
                <a:solidFill>
                  <a:schemeClr val="bg1"/>
                </a:solidFill>
                <a:latin typeface="Arial" pitchFamily="34" charset="0"/>
                <a:ea typeface="新細明體" pitchFamily="18" charset="-120"/>
              </a:defRPr>
            </a:lvl3pPr>
            <a:lvl4pPr marL="1600200" indent="-228600" eaLnBrk="0" hangingPunct="0">
              <a:defRPr kumimoji="1" i="1">
                <a:solidFill>
                  <a:schemeClr val="bg1"/>
                </a:solidFill>
                <a:latin typeface="Arial" pitchFamily="34" charset="0"/>
                <a:ea typeface="新細明體" pitchFamily="18" charset="-120"/>
              </a:defRPr>
            </a:lvl4pPr>
            <a:lvl5pPr marL="2057400" indent="-228600" eaLnBrk="0" hangingPunct="0">
              <a:defRPr kumimoji="1" i="1">
                <a:solidFill>
                  <a:schemeClr val="bg1"/>
                </a:solidFill>
                <a:latin typeface="Arial" pitchFamily="34" charset="0"/>
                <a:ea typeface="新細明體" pitchFamily="18" charset="-120"/>
              </a:defRPr>
            </a:lvl5pPr>
            <a:lvl6pPr marL="2514600" indent="-228600" eaLnBrk="0" fontAlgn="base" hangingPunct="0">
              <a:spcBef>
                <a:spcPct val="0"/>
              </a:spcBef>
              <a:spcAft>
                <a:spcPct val="0"/>
              </a:spcAft>
              <a:defRPr kumimoji="1" i="1">
                <a:solidFill>
                  <a:schemeClr val="bg1"/>
                </a:solidFill>
                <a:latin typeface="Arial" pitchFamily="34" charset="0"/>
                <a:ea typeface="新細明體" pitchFamily="18" charset="-120"/>
              </a:defRPr>
            </a:lvl6pPr>
            <a:lvl7pPr marL="2971800" indent="-228600" eaLnBrk="0" fontAlgn="base" hangingPunct="0">
              <a:spcBef>
                <a:spcPct val="0"/>
              </a:spcBef>
              <a:spcAft>
                <a:spcPct val="0"/>
              </a:spcAft>
              <a:defRPr kumimoji="1" i="1">
                <a:solidFill>
                  <a:schemeClr val="bg1"/>
                </a:solidFill>
                <a:latin typeface="Arial" pitchFamily="34" charset="0"/>
                <a:ea typeface="新細明體" pitchFamily="18" charset="-120"/>
              </a:defRPr>
            </a:lvl7pPr>
            <a:lvl8pPr marL="3429000" indent="-228600" eaLnBrk="0" fontAlgn="base" hangingPunct="0">
              <a:spcBef>
                <a:spcPct val="0"/>
              </a:spcBef>
              <a:spcAft>
                <a:spcPct val="0"/>
              </a:spcAft>
              <a:defRPr kumimoji="1" i="1">
                <a:solidFill>
                  <a:schemeClr val="bg1"/>
                </a:solidFill>
                <a:latin typeface="Arial" pitchFamily="34" charset="0"/>
                <a:ea typeface="新細明體" pitchFamily="18" charset="-120"/>
              </a:defRPr>
            </a:lvl8pPr>
            <a:lvl9pPr marL="3886200" indent="-228600" eaLnBrk="0" fontAlgn="base" hangingPunct="0">
              <a:spcBef>
                <a:spcPct val="0"/>
              </a:spcBef>
              <a:spcAft>
                <a:spcPct val="0"/>
              </a:spcAft>
              <a:defRPr kumimoji="1" i="1">
                <a:solidFill>
                  <a:schemeClr val="bg1"/>
                </a:solidFill>
                <a:latin typeface="Arial" pitchFamily="34" charset="0"/>
                <a:ea typeface="新細明體" pitchFamily="18" charset="-120"/>
              </a:defRPr>
            </a:lvl9pPr>
          </a:lstStyle>
          <a:p>
            <a:pPr algn="ctr" eaLnBrk="1" hangingPunct="1">
              <a:defRPr/>
            </a:pPr>
            <a:endParaRPr lang="en-US" altLang="zh-TW" b="1" i="0" dirty="0" smtClean="0">
              <a:solidFill>
                <a:prstClr val="white"/>
              </a:solidFill>
              <a:effectLst>
                <a:outerShdw blurRad="38100" dist="38100" dir="2700000" algn="tl">
                  <a:srgbClr val="000000"/>
                </a:outerShdw>
              </a:effectLst>
              <a:latin typeface="+mj-lt"/>
              <a:ea typeface="DFKai-SB" pitchFamily="65" charset="-120"/>
            </a:endParaRPr>
          </a:p>
          <a:p>
            <a:pPr algn="ctr" eaLnBrk="1" hangingPunct="1">
              <a:defRPr/>
            </a:pPr>
            <a:r>
              <a:rPr lang="zh-TW" altLang="en-US" b="1" i="0" dirty="0">
                <a:effectLst>
                  <a:outerShdw blurRad="38100" dist="38100" dir="2700000" algn="tl">
                    <a:srgbClr val="000000"/>
                  </a:outerShdw>
                </a:effectLst>
                <a:latin typeface="+mj-lt"/>
                <a:ea typeface="微軟正黑體" panose="020B0604030504040204" pitchFamily="34" charset="-120"/>
                <a:cs typeface="Arial" panose="020B0604020202020204" pitchFamily="34" charset="0"/>
              </a:rPr>
              <a:t>國泰人壽</a:t>
            </a:r>
          </a:p>
          <a:p>
            <a:pPr algn="ctr" eaLnBrk="1" hangingPunct="1">
              <a:defRPr/>
            </a:pPr>
            <a:endParaRPr lang="en-US" altLang="zh-TW" b="1" i="0" dirty="0" smtClean="0">
              <a:solidFill>
                <a:prstClr val="white"/>
              </a:solidFill>
              <a:effectLst>
                <a:outerShdw blurRad="38100" dist="38100" dir="2700000" algn="tl">
                  <a:srgbClr val="000000"/>
                </a:outerShdw>
              </a:effectLst>
              <a:latin typeface="+mj-lt"/>
              <a:ea typeface="DFKai-SB" pitchFamily="65" charset="-120"/>
            </a:endParaRPr>
          </a:p>
        </p:txBody>
      </p:sp>
      <p:sp>
        <p:nvSpPr>
          <p:cNvPr id="23" name="標題 2"/>
          <p:cNvSpPr>
            <a:spLocks noGrp="1"/>
          </p:cNvSpPr>
          <p:nvPr>
            <p:ph type="title"/>
          </p:nvPr>
        </p:nvSpPr>
        <p:spPr>
          <a:xfrm>
            <a:off x="395288" y="198052"/>
            <a:ext cx="8353425" cy="523220"/>
          </a:xfrm>
          <a:noFill/>
          <a:ln>
            <a:noFill/>
          </a:ln>
          <a:effectLst/>
          <a:extLst/>
        </p:spPr>
        <p:txBody>
          <a:bodyPr vert="horz" wrap="square" lIns="91440" tIns="45720" rIns="91440" bIns="45720" numCol="1" anchor="b" anchorCtr="0" compatLnSpc="1">
            <a:prstTxWarp prst="textNoShape">
              <a:avLst/>
            </a:prstTxWarp>
            <a:spAutoFit/>
          </a:bodyPr>
          <a:lstStyle/>
          <a:p>
            <a:pPr eaLnBrk="0" hangingPunct="0"/>
            <a:r>
              <a:rPr lang="en-US" altLang="zh-TW" dirty="0" smtClean="0"/>
              <a:t>2022</a:t>
            </a:r>
            <a:r>
              <a:rPr lang="zh-TW" altLang="en-US" dirty="0" smtClean="0"/>
              <a:t>年上半年營運回顧</a:t>
            </a:r>
            <a:endParaRPr kumimoji="1" lang="zh-TW" altLang="en-US" dirty="0">
              <a:solidFill>
                <a:srgbClr val="000000"/>
              </a:solidFill>
              <a:latin typeface="+mn-lt"/>
              <a:ea typeface="Tahoma" pitchFamily="34" charset="0"/>
            </a:endParaRPr>
          </a:p>
        </p:txBody>
      </p:sp>
      <p:sp>
        <p:nvSpPr>
          <p:cNvPr id="24" name="Text Box 4"/>
          <p:cNvSpPr txBox="1">
            <a:spLocks noChangeArrowheads="1"/>
          </p:cNvSpPr>
          <p:nvPr/>
        </p:nvSpPr>
        <p:spPr bwMode="blackWhite">
          <a:xfrm>
            <a:off x="2301413" y="4427070"/>
            <a:ext cx="6115474" cy="108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nchorCtr="0">
            <a:spAutoFit/>
          </a:bodyPr>
          <a:lstStyle>
            <a:defPPr>
              <a:defRPr lang="zh-TW"/>
            </a:defPPr>
            <a:lvl1pPr marL="182563" indent="-182563">
              <a:lnSpc>
                <a:spcPct val="110000"/>
              </a:lnSpc>
              <a:spcBef>
                <a:spcPct val="10000"/>
              </a:spcBef>
              <a:buFont typeface="Wingdings" pitchFamily="2" charset="2"/>
              <a:buChar char="l"/>
              <a:defRPr kumimoji="1" sz="1400">
                <a:solidFill>
                  <a:srgbClr val="FF0000"/>
                </a:solidFill>
                <a:latin typeface="+mj-lt"/>
                <a:ea typeface="微軟正黑體" pitchFamily="34" charset="-120"/>
                <a:cs typeface="Arial" panose="020B0604020202020204" pitchFamily="34" charset="0"/>
              </a:defRPr>
            </a:lvl1pPr>
          </a:lstStyle>
          <a:p>
            <a:r>
              <a:rPr lang="zh-TW" altLang="en-US" dirty="0">
                <a:solidFill>
                  <a:schemeClr val="tx1"/>
                </a:solidFill>
                <a:sym typeface="Wingdings" pitchFamily="2" charset="2"/>
              </a:rPr>
              <a:t>資產管理規模達</a:t>
            </a:r>
            <a:r>
              <a:rPr lang="en-US" altLang="zh-TW" dirty="0">
                <a:solidFill>
                  <a:schemeClr val="tx1"/>
                </a:solidFill>
                <a:sym typeface="Wingdings" pitchFamily="2" charset="2"/>
              </a:rPr>
              <a:t>1.15</a:t>
            </a:r>
            <a:r>
              <a:rPr lang="zh-TW" altLang="en-US" dirty="0">
                <a:solidFill>
                  <a:schemeClr val="tx1"/>
                </a:solidFill>
                <a:sym typeface="Wingdings" pitchFamily="2" charset="2"/>
              </a:rPr>
              <a:t>兆，穩居業界第一，各項業務穩定成長，產品深獲投資人認同，獲利創同期新高</a:t>
            </a:r>
          </a:p>
          <a:p>
            <a:r>
              <a:rPr lang="zh-TW" altLang="en-US" dirty="0">
                <a:solidFill>
                  <a:schemeClr val="tx1"/>
                </a:solidFill>
                <a:sym typeface="Wingdings" pitchFamily="2" charset="2"/>
              </a:rPr>
              <a:t>榮獲</a:t>
            </a:r>
            <a:r>
              <a:rPr lang="en-US" altLang="zh-TW" dirty="0">
                <a:solidFill>
                  <a:schemeClr val="tx1"/>
                </a:solidFill>
                <a:sym typeface="Wingdings" pitchFamily="2" charset="2"/>
              </a:rPr>
              <a:t>《Asia Asset Management》</a:t>
            </a:r>
            <a:r>
              <a:rPr lang="zh-TW" altLang="en-US" dirty="0">
                <a:solidFill>
                  <a:schemeClr val="tx1"/>
                </a:solidFill>
                <a:sym typeface="Wingdings" pitchFamily="2" charset="2"/>
              </a:rPr>
              <a:t>、</a:t>
            </a:r>
            <a:r>
              <a:rPr lang="en-US" altLang="zh-TW" dirty="0">
                <a:solidFill>
                  <a:schemeClr val="tx1"/>
                </a:solidFill>
                <a:sym typeface="Wingdings" pitchFamily="2" charset="2"/>
              </a:rPr>
              <a:t>《</a:t>
            </a:r>
            <a:r>
              <a:rPr lang="zh-TW" altLang="en-US" dirty="0">
                <a:solidFill>
                  <a:schemeClr val="tx1"/>
                </a:solidFill>
                <a:sym typeface="Wingdings" pitchFamily="2" charset="2"/>
              </a:rPr>
              <a:t>指標</a:t>
            </a:r>
            <a:r>
              <a:rPr lang="en-US" altLang="zh-TW" dirty="0">
                <a:solidFill>
                  <a:schemeClr val="tx1"/>
                </a:solidFill>
                <a:sym typeface="Wingdings" pitchFamily="2" charset="2"/>
              </a:rPr>
              <a:t>》</a:t>
            </a:r>
            <a:r>
              <a:rPr lang="zh-TW" altLang="en-US" dirty="0">
                <a:solidFill>
                  <a:schemeClr val="tx1"/>
                </a:solidFill>
                <a:sym typeface="Wingdings" pitchFamily="2" charset="2"/>
              </a:rPr>
              <a:t>、</a:t>
            </a:r>
            <a:r>
              <a:rPr lang="en-US" altLang="zh-TW" dirty="0">
                <a:solidFill>
                  <a:schemeClr val="tx1"/>
                </a:solidFill>
                <a:sym typeface="Wingdings" pitchFamily="2" charset="2"/>
              </a:rPr>
              <a:t>《</a:t>
            </a:r>
            <a:r>
              <a:rPr lang="zh-TW" altLang="en-US" dirty="0">
                <a:solidFill>
                  <a:schemeClr val="tx1"/>
                </a:solidFill>
                <a:sym typeface="Wingdings" pitchFamily="2" charset="2"/>
              </a:rPr>
              <a:t>金鑽獎</a:t>
            </a:r>
            <a:r>
              <a:rPr lang="en-US" altLang="zh-TW" dirty="0">
                <a:solidFill>
                  <a:schemeClr val="tx1"/>
                </a:solidFill>
                <a:sym typeface="Wingdings" pitchFamily="2" charset="2"/>
              </a:rPr>
              <a:t>》</a:t>
            </a:r>
            <a:r>
              <a:rPr lang="zh-TW" altLang="en-US" dirty="0">
                <a:solidFill>
                  <a:schemeClr val="tx1"/>
                </a:solidFill>
                <a:sym typeface="Wingdings" pitchFamily="2" charset="2"/>
              </a:rPr>
              <a:t>等多項大獎</a:t>
            </a:r>
          </a:p>
          <a:p>
            <a:endParaRPr lang="zh-TW" altLang="en-US" dirty="0">
              <a:sym typeface="Wingdings" pitchFamily="2" charset="2"/>
            </a:endParaRPr>
          </a:p>
        </p:txBody>
      </p:sp>
      <p:sp>
        <p:nvSpPr>
          <p:cNvPr id="25" name="Text Box 16"/>
          <p:cNvSpPr txBox="1">
            <a:spLocks noChangeArrowheads="1"/>
          </p:cNvSpPr>
          <p:nvPr/>
        </p:nvSpPr>
        <p:spPr bwMode="blackWhite">
          <a:xfrm>
            <a:off x="2312430" y="5701208"/>
            <a:ext cx="6603101" cy="58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nchorCtr="0">
            <a:spAutoFit/>
          </a:bodyPr>
          <a:lstStyle>
            <a:defPPr>
              <a:defRPr lang="zh-TW"/>
            </a:defPPr>
            <a:lvl1pPr marL="182563" indent="-182563">
              <a:lnSpc>
                <a:spcPct val="110000"/>
              </a:lnSpc>
              <a:spcBef>
                <a:spcPct val="10000"/>
              </a:spcBef>
              <a:buFont typeface="Wingdings" pitchFamily="2" charset="2"/>
              <a:buChar char="l"/>
              <a:defRPr kumimoji="1" sz="1400">
                <a:latin typeface="+mj-lt"/>
                <a:ea typeface="微軟正黑體" pitchFamily="34" charset="-120"/>
                <a:cs typeface="Arial" panose="020B0604020202020204" pitchFamily="34" charset="0"/>
              </a:defRPr>
            </a:lvl1pPr>
          </a:lstStyle>
          <a:p>
            <a:r>
              <a:rPr lang="zh-TW" altLang="en-US" dirty="0"/>
              <a:t>建立全數位經營模式，優化客戶體驗，深耕數位客群經營，擴大客戶規模</a:t>
            </a:r>
          </a:p>
          <a:p>
            <a:r>
              <a:rPr lang="zh-TW" altLang="en-US" dirty="0"/>
              <a:t>豐富複委託商品線與平台功能，深化複委託經營</a:t>
            </a:r>
            <a:r>
              <a:rPr lang="zh-TW" altLang="en-US" dirty="0" smtClean="0"/>
              <a:t>，市</a:t>
            </a:r>
            <a:r>
              <a:rPr lang="zh-TW" altLang="en-US" dirty="0"/>
              <a:t>佔</a:t>
            </a:r>
            <a:r>
              <a:rPr lang="zh-TW" altLang="en-US" dirty="0" smtClean="0"/>
              <a:t>率</a:t>
            </a:r>
            <a:r>
              <a:rPr lang="zh-TW" altLang="en-US" dirty="0"/>
              <a:t>維持</a:t>
            </a:r>
            <a:r>
              <a:rPr lang="zh-TW" altLang="en-US" dirty="0" smtClean="0"/>
              <a:t>第一</a:t>
            </a:r>
            <a:endParaRPr lang="zh-TW" altLang="en-US" dirty="0"/>
          </a:p>
        </p:txBody>
      </p:sp>
      <p:sp>
        <p:nvSpPr>
          <p:cNvPr id="18" name="Text Box 12"/>
          <p:cNvSpPr txBox="1">
            <a:spLocks noChangeArrowheads="1"/>
          </p:cNvSpPr>
          <p:nvPr/>
        </p:nvSpPr>
        <p:spPr bwMode="blackWhite">
          <a:xfrm>
            <a:off x="2301511" y="3178099"/>
            <a:ext cx="590904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nchorCtr="0">
            <a:spAutoFit/>
          </a:bodyPr>
          <a:lstStyle>
            <a:defPPr>
              <a:defRPr lang="zh-TW"/>
            </a:defPPr>
            <a:lvl1pPr marL="182563" indent="-182563">
              <a:lnSpc>
                <a:spcPct val="110000"/>
              </a:lnSpc>
              <a:spcBef>
                <a:spcPct val="10000"/>
              </a:spcBef>
              <a:buFont typeface="Wingdings" pitchFamily="2" charset="2"/>
              <a:buChar char="l"/>
              <a:defRPr kumimoji="1" sz="1400">
                <a:latin typeface="+mj-lt"/>
                <a:ea typeface="微軟正黑體" pitchFamily="34" charset="-120"/>
                <a:cs typeface="Arial" panose="020B0604020202020204" pitchFamily="34" charset="0"/>
              </a:defRPr>
            </a:lvl1pPr>
          </a:lstStyle>
          <a:p>
            <a:r>
              <a:rPr lang="zh-TW" altLang="en-US" dirty="0" smtClean="0"/>
              <a:t>防疫</a:t>
            </a:r>
            <a:r>
              <a:rPr lang="zh-TW" altLang="en-US" dirty="0"/>
              <a:t>險保單理賠影響獲利</a:t>
            </a:r>
            <a:r>
              <a:rPr lang="zh-TW" altLang="en-US" dirty="0" smtClean="0"/>
              <a:t>，若排除防疫險影響，保費收入仍</a:t>
            </a:r>
            <a:r>
              <a:rPr lang="zh-TW" altLang="en-US" dirty="0"/>
              <a:t>維持雙位數</a:t>
            </a:r>
            <a:r>
              <a:rPr lang="zh-TW" altLang="en-US" dirty="0" smtClean="0"/>
              <a:t>成長</a:t>
            </a:r>
            <a:r>
              <a:rPr lang="zh-TW" altLang="en-US" dirty="0"/>
              <a:t>，</a:t>
            </a:r>
            <a:r>
              <a:rPr lang="zh-TW" altLang="en-US" dirty="0" smtClean="0"/>
              <a:t>保險</a:t>
            </a:r>
            <a:r>
              <a:rPr lang="zh-TW" altLang="en-US" dirty="0"/>
              <a:t>業務獲利</a:t>
            </a:r>
            <a:r>
              <a:rPr lang="zh-TW" altLang="en-US" dirty="0" smtClean="0"/>
              <a:t>穩定</a:t>
            </a:r>
            <a:endParaRPr lang="zh-TW" altLang="en-US" dirty="0"/>
          </a:p>
          <a:p>
            <a:r>
              <a:rPr lang="zh-TW" altLang="en-US" dirty="0"/>
              <a:t>金控</a:t>
            </a:r>
            <a:r>
              <a:rPr lang="en-US" altLang="zh-TW" dirty="0"/>
              <a:t>1H22</a:t>
            </a:r>
            <a:r>
              <a:rPr lang="zh-TW" altLang="en-US" dirty="0"/>
              <a:t>已注資產險</a:t>
            </a:r>
            <a:r>
              <a:rPr lang="en-US" altLang="zh-TW" dirty="0"/>
              <a:t>100</a:t>
            </a:r>
            <a:r>
              <a:rPr lang="zh-TW" altLang="en-US" dirty="0"/>
              <a:t>億元，</a:t>
            </a:r>
            <a:r>
              <a:rPr lang="en-US" altLang="zh-TW" dirty="0" smtClean="0"/>
              <a:t>RBC</a:t>
            </a:r>
            <a:r>
              <a:rPr lang="zh-TW" altLang="en-US" dirty="0"/>
              <a:t>比率達</a:t>
            </a:r>
            <a:r>
              <a:rPr lang="en-US" altLang="zh-TW" dirty="0"/>
              <a:t>450%</a:t>
            </a:r>
            <a:r>
              <a:rPr lang="zh-TW" altLang="en-US" dirty="0"/>
              <a:t>，提升資本以因應防疫險理賠</a:t>
            </a:r>
            <a:r>
              <a:rPr lang="zh-TW" altLang="en-US" dirty="0" smtClean="0"/>
              <a:t>影響</a:t>
            </a:r>
            <a:endParaRPr lang="en-US" altLang="zh-TW" dirty="0"/>
          </a:p>
        </p:txBody>
      </p:sp>
    </p:spTree>
    <p:extLst>
      <p:ext uri="{BB962C8B-B14F-4D97-AF65-F5344CB8AC3E}">
        <p14:creationId xmlns:p14="http://schemas.microsoft.com/office/powerpoint/2010/main" val="3627276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gray">
          <a:xfrm>
            <a:off x="943081" y="1861206"/>
            <a:ext cx="6615113" cy="385763"/>
          </a:xfrm>
          <a:prstGeom prst="rect">
            <a:avLst/>
          </a:prstGeom>
          <a:solidFill>
            <a:schemeClr val="accent1">
              <a:lumMod val="60000"/>
              <a:lumOff val="40000"/>
            </a:schemeClr>
          </a:solidFill>
          <a:ln w="19050" algn="ctr">
            <a:solidFill>
              <a:schemeClr val="accent1">
                <a:lumMod val="60000"/>
                <a:lumOff val="40000"/>
              </a:schemeClr>
            </a:solidFill>
            <a:miter lim="800000"/>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endParaRPr lang="zh-TW" altLang="en-US" sz="1800">
              <a:solidFill>
                <a:prstClr val="white"/>
              </a:solidFill>
              <a:latin typeface="Arial" charset="0"/>
            </a:endParaRPr>
          </a:p>
        </p:txBody>
      </p:sp>
      <p:sp>
        <p:nvSpPr>
          <p:cNvPr id="12" name="Text Box 4"/>
          <p:cNvSpPr txBox="1">
            <a:spLocks noChangeArrowheads="1"/>
          </p:cNvSpPr>
          <p:nvPr/>
        </p:nvSpPr>
        <p:spPr bwMode="gray">
          <a:xfrm>
            <a:off x="505793" y="1081906"/>
            <a:ext cx="8492562" cy="386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marL="449263" indent="-449263" eaLnBrk="1" hangingPunct="1">
              <a:lnSpc>
                <a:spcPts val="2000"/>
              </a:lnSpc>
              <a:spcBef>
                <a:spcPts val="1200"/>
              </a:spcBef>
              <a:buClr>
                <a:srgbClr val="00B050"/>
              </a:buClr>
              <a:buFont typeface="Wingdings" panose="05000000000000000000" pitchFamily="2" charset="2"/>
              <a:buChar char="p"/>
            </a:pPr>
            <a:r>
              <a:rPr lang="zh-TW" altLang="en-US" sz="2400" b="1" dirty="0" smtClean="0">
                <a:latin typeface="+mj-lt"/>
                <a:ea typeface="+mj-ea"/>
                <a:cs typeface="Arial" panose="020B0604020202020204" pitchFamily="34" charset="0"/>
              </a:rPr>
              <a:t>國泰</a:t>
            </a:r>
            <a:r>
              <a:rPr lang="zh-TW" altLang="en-US" sz="2400" b="1" dirty="0">
                <a:latin typeface="+mj-lt"/>
                <a:ea typeface="+mj-ea"/>
                <a:cs typeface="Arial" panose="020B0604020202020204" pitchFamily="34" charset="0"/>
              </a:rPr>
              <a:t>金控簡介</a:t>
            </a:r>
            <a:endParaRPr lang="en-US" altLang="zh-TW" sz="2400" b="1" dirty="0">
              <a:latin typeface="+mj-lt"/>
              <a:ea typeface="+mj-ea"/>
              <a:cs typeface="Arial" panose="020B0604020202020204" pitchFamily="34" charset="0"/>
            </a:endParaRPr>
          </a:p>
          <a:p>
            <a:pPr marL="449263" indent="-449263" eaLnBrk="1" hangingPunct="1">
              <a:lnSpc>
                <a:spcPts val="2000"/>
              </a:lnSpc>
              <a:spcBef>
                <a:spcPts val="1200"/>
              </a:spcBef>
              <a:buClr>
                <a:srgbClr val="00B050"/>
              </a:buClr>
              <a:buFont typeface="Wingdings" panose="05000000000000000000" pitchFamily="2" charset="2"/>
              <a:buChar char="p"/>
            </a:pPr>
            <a:r>
              <a:rPr lang="zh-TW" altLang="en-US" sz="2400" b="1" dirty="0" smtClean="0">
                <a:latin typeface="+mj-lt"/>
                <a:ea typeface="+mj-ea"/>
                <a:cs typeface="Arial" panose="020B0604020202020204" pitchFamily="34" charset="0"/>
              </a:rPr>
              <a:t>營運概述</a:t>
            </a:r>
          </a:p>
          <a:p>
            <a:pPr marL="354013" indent="-354013" eaLnBrk="1" hangingPunct="1">
              <a:spcBef>
                <a:spcPts val="600"/>
              </a:spcBef>
              <a:buClr>
                <a:srgbClr val="00B050"/>
              </a:buClr>
              <a:buFont typeface="Wingdings" panose="05000000000000000000" pitchFamily="2" charset="2"/>
              <a:buChar char="p"/>
            </a:pPr>
            <a:r>
              <a:rPr lang="zh-TW" altLang="en-US" sz="2400" b="1" dirty="0" smtClean="0">
                <a:solidFill>
                  <a:schemeClr val="bg1"/>
                </a:solidFill>
                <a:latin typeface="+mj-lt"/>
                <a:ea typeface="+mj-ea"/>
                <a:cs typeface="Arial" panose="020B0604020202020204" pitchFamily="34" charset="0"/>
              </a:rPr>
              <a:t> 海外</a:t>
            </a:r>
            <a:r>
              <a:rPr lang="zh-TW" altLang="en-US" sz="2400" b="1" dirty="0">
                <a:solidFill>
                  <a:schemeClr val="bg1"/>
                </a:solidFill>
                <a:latin typeface="+mj-lt"/>
                <a:ea typeface="+mj-ea"/>
                <a:cs typeface="Arial" panose="020B0604020202020204" pitchFamily="34" charset="0"/>
              </a:rPr>
              <a:t>版圖拓展</a:t>
            </a:r>
            <a:endParaRPr lang="en-US" altLang="zh-TW" sz="2400" b="1" dirty="0">
              <a:solidFill>
                <a:schemeClr val="bg1"/>
              </a:solidFill>
              <a:latin typeface="+mj-lt"/>
              <a:ea typeface="+mj-ea"/>
              <a:cs typeface="Arial" panose="020B0604020202020204" pitchFamily="34" charset="0"/>
            </a:endParaRPr>
          </a:p>
          <a:p>
            <a:pPr marL="450000" indent="-450000" eaLnBrk="1" hangingPunct="1">
              <a:spcBef>
                <a:spcPts val="600"/>
              </a:spcBef>
              <a:buClr>
                <a:srgbClr val="00B050"/>
              </a:buClr>
              <a:buFont typeface="Wingdings" panose="05000000000000000000" pitchFamily="2" charset="2"/>
              <a:buChar char="p"/>
            </a:pPr>
            <a:r>
              <a:rPr lang="zh-TW" altLang="en-US" sz="2400" b="1" dirty="0">
                <a:latin typeface="+mj-lt"/>
                <a:ea typeface="+mj-ea"/>
                <a:cs typeface="Arial" panose="020B0604020202020204" pitchFamily="34" charset="0"/>
              </a:rPr>
              <a:t>營運</a:t>
            </a:r>
            <a:r>
              <a:rPr lang="zh-TW" altLang="en-US" sz="2400" b="1" dirty="0" smtClean="0">
                <a:latin typeface="+mj-lt"/>
                <a:ea typeface="+mj-ea"/>
                <a:cs typeface="Arial" panose="020B0604020202020204" pitchFamily="34" charset="0"/>
              </a:rPr>
              <a:t>績效</a:t>
            </a:r>
            <a:endParaRPr lang="en-US" altLang="zh-TW" sz="2400" b="1" dirty="0" smtClean="0">
              <a:latin typeface="+mj-lt"/>
              <a:ea typeface="+mj-ea"/>
              <a:cs typeface="Arial" panose="020B0604020202020204" pitchFamily="34" charset="0"/>
            </a:endParaRPr>
          </a:p>
          <a:p>
            <a:pPr eaLnBrk="1" hangingPunct="1">
              <a:spcBef>
                <a:spcPts val="1200"/>
              </a:spcBef>
              <a:buNone/>
            </a:pPr>
            <a:r>
              <a:rPr lang="en-US" altLang="zh-TW" sz="2400" b="1" dirty="0">
                <a:solidFill>
                  <a:schemeClr val="bg1"/>
                </a:solidFill>
                <a:latin typeface="+mj-lt"/>
                <a:ea typeface="+mj-ea"/>
                <a:cs typeface="Arial" panose="020B0604020202020204" pitchFamily="34" charset="0"/>
              </a:rPr>
              <a:t> </a:t>
            </a:r>
            <a:r>
              <a:rPr lang="en-US" altLang="zh-TW" sz="2400" b="1" dirty="0" smtClean="0">
                <a:solidFill>
                  <a:schemeClr val="bg1"/>
                </a:solidFill>
                <a:latin typeface="+mj-lt"/>
                <a:ea typeface="+mj-ea"/>
                <a:cs typeface="Arial" panose="020B0604020202020204" pitchFamily="34" charset="0"/>
              </a:rPr>
              <a:t>      </a:t>
            </a:r>
            <a:r>
              <a:rPr lang="zh-TW" altLang="en-US" sz="2400" dirty="0" smtClean="0">
                <a:latin typeface="+mj-lt"/>
                <a:ea typeface="+mj-ea"/>
                <a:cs typeface="Arial" panose="020B0604020202020204" pitchFamily="34" charset="0"/>
              </a:rPr>
              <a:t>國泰</a:t>
            </a:r>
            <a:r>
              <a:rPr lang="zh-TW" altLang="en-US" sz="2400" dirty="0">
                <a:latin typeface="+mj-lt"/>
                <a:ea typeface="+mj-ea"/>
                <a:cs typeface="Arial" panose="020B0604020202020204" pitchFamily="34" charset="0"/>
              </a:rPr>
              <a:t>世華銀行</a:t>
            </a:r>
          </a:p>
          <a:p>
            <a:pPr eaLnBrk="1" hangingPunct="1">
              <a:lnSpc>
                <a:spcPts val="2200"/>
              </a:lnSpc>
              <a:spcBef>
                <a:spcPts val="1200"/>
              </a:spcBef>
              <a:buFont typeface="Wingdings" pitchFamily="2" charset="2"/>
              <a:buNone/>
            </a:pPr>
            <a:r>
              <a:rPr lang="zh-TW" altLang="en-US" sz="2400" dirty="0">
                <a:latin typeface="+mj-lt"/>
                <a:ea typeface="+mj-ea"/>
                <a:cs typeface="Arial" panose="020B0604020202020204" pitchFamily="34" charset="0"/>
              </a:rPr>
              <a:t>      </a:t>
            </a:r>
            <a:r>
              <a:rPr lang="zh-TW" altLang="en-US" sz="2400" dirty="0" smtClean="0">
                <a:latin typeface="+mj-lt"/>
                <a:ea typeface="+mj-ea"/>
                <a:cs typeface="Arial" panose="020B0604020202020204" pitchFamily="34" charset="0"/>
              </a:rPr>
              <a:t> 國泰</a:t>
            </a:r>
            <a:r>
              <a:rPr lang="zh-TW" altLang="en-US" sz="2400" dirty="0">
                <a:latin typeface="+mj-lt"/>
                <a:ea typeface="+mj-ea"/>
                <a:cs typeface="Arial" panose="020B0604020202020204" pitchFamily="34" charset="0"/>
              </a:rPr>
              <a:t>人壽</a:t>
            </a:r>
          </a:p>
          <a:p>
            <a:pPr eaLnBrk="1" hangingPunct="1">
              <a:lnSpc>
                <a:spcPts val="2200"/>
              </a:lnSpc>
              <a:spcBef>
                <a:spcPts val="1200"/>
              </a:spcBef>
              <a:buFont typeface="Wingdings" pitchFamily="2" charset="2"/>
              <a:buNone/>
            </a:pPr>
            <a:r>
              <a:rPr lang="zh-TW" altLang="en-US" sz="2400" dirty="0">
                <a:latin typeface="+mj-lt"/>
                <a:ea typeface="+mj-ea"/>
                <a:cs typeface="Arial" panose="020B0604020202020204" pitchFamily="34" charset="0"/>
              </a:rPr>
              <a:t>      </a:t>
            </a:r>
            <a:r>
              <a:rPr lang="zh-TW" altLang="en-US" sz="2400" dirty="0" smtClean="0">
                <a:latin typeface="+mj-lt"/>
                <a:ea typeface="+mj-ea"/>
                <a:cs typeface="Arial" panose="020B0604020202020204" pitchFamily="34" charset="0"/>
              </a:rPr>
              <a:t> 國泰</a:t>
            </a:r>
            <a:r>
              <a:rPr lang="zh-TW" altLang="en-US" sz="2400" dirty="0">
                <a:latin typeface="+mj-lt"/>
                <a:ea typeface="+mj-ea"/>
                <a:cs typeface="Arial" panose="020B0604020202020204" pitchFamily="34" charset="0"/>
              </a:rPr>
              <a:t>產險</a:t>
            </a:r>
          </a:p>
          <a:p>
            <a:pPr marL="449263" indent="-449263" eaLnBrk="1" hangingPunct="1">
              <a:lnSpc>
                <a:spcPts val="2000"/>
              </a:lnSpc>
              <a:spcBef>
                <a:spcPts val="1200"/>
              </a:spcBef>
              <a:buClr>
                <a:srgbClr val="00B050"/>
              </a:buClr>
              <a:buFont typeface="Wingdings" panose="05000000000000000000" pitchFamily="2" charset="2"/>
              <a:buChar char="p"/>
            </a:pPr>
            <a:r>
              <a:rPr lang="zh-TW" altLang="en-US" sz="2400" b="1" dirty="0" smtClean="0">
                <a:latin typeface="+mj-lt"/>
                <a:ea typeface="+mj-ea"/>
                <a:cs typeface="Arial" panose="020B0604020202020204" pitchFamily="34" charset="0"/>
              </a:rPr>
              <a:t>國泰</a:t>
            </a:r>
            <a:r>
              <a:rPr lang="zh-TW" altLang="en-US" sz="2400" b="1" dirty="0">
                <a:latin typeface="+mj-lt"/>
                <a:ea typeface="+mj-ea"/>
                <a:cs typeface="Arial" panose="020B0604020202020204" pitchFamily="34" charset="0"/>
              </a:rPr>
              <a:t>金致力於企業永續的</a:t>
            </a:r>
            <a:r>
              <a:rPr lang="zh-TW" altLang="en-US" sz="2400" b="1" dirty="0" smtClean="0">
                <a:latin typeface="+mj-lt"/>
                <a:ea typeface="+mj-ea"/>
                <a:cs typeface="Arial" panose="020B0604020202020204" pitchFamily="34" charset="0"/>
              </a:rPr>
              <a:t>努力</a:t>
            </a:r>
            <a:endParaRPr lang="en-US" altLang="zh-TW" sz="2400" b="1" dirty="0">
              <a:latin typeface="+mj-lt"/>
              <a:ea typeface="+mj-ea"/>
              <a:cs typeface="Arial" panose="020B0604020202020204" pitchFamily="34" charset="0"/>
            </a:endParaRPr>
          </a:p>
          <a:p>
            <a:pPr marL="449263" indent="-449263" eaLnBrk="1" hangingPunct="1">
              <a:lnSpc>
                <a:spcPts val="2000"/>
              </a:lnSpc>
              <a:spcBef>
                <a:spcPts val="1200"/>
              </a:spcBef>
              <a:buClr>
                <a:srgbClr val="00B050"/>
              </a:buClr>
              <a:buFont typeface="Wingdings" panose="05000000000000000000" pitchFamily="2" charset="2"/>
              <a:buChar char="p"/>
            </a:pPr>
            <a:r>
              <a:rPr lang="zh-TW" altLang="en-US" sz="2400" b="1" dirty="0">
                <a:latin typeface="+mj-lt"/>
                <a:ea typeface="+mj-ea"/>
                <a:cs typeface="Arial" panose="020B0604020202020204" pitchFamily="34" charset="0"/>
              </a:rPr>
              <a:t>附錄      </a:t>
            </a:r>
            <a:endParaRPr lang="en-US" altLang="zh-TW" sz="2400" b="1" dirty="0">
              <a:latin typeface="+mj-lt"/>
              <a:ea typeface="+mj-ea"/>
              <a:cs typeface="Arial" panose="020B0604020202020204" pitchFamily="34" charset="0"/>
            </a:endParaRPr>
          </a:p>
        </p:txBody>
      </p:sp>
      <p:sp>
        <p:nvSpPr>
          <p:cNvPr id="3" name="投影片編號版面配置區 2"/>
          <p:cNvSpPr>
            <a:spLocks noGrp="1"/>
          </p:cNvSpPr>
          <p:nvPr>
            <p:ph type="sldNum" sz="quarter" idx="12"/>
          </p:nvPr>
        </p:nvSpPr>
        <p:spPr/>
        <p:txBody>
          <a:bodyPr/>
          <a:lstStyle/>
          <a:p>
            <a:fld id="{018B90E8-31B4-41F6-8174-D549C5229FD8}" type="slidenum">
              <a:rPr lang="zh-TW" altLang="en-US" smtClean="0"/>
              <a:t>12</a:t>
            </a:fld>
            <a:endParaRPr lang="zh-TW" altLang="en-US"/>
          </a:p>
        </p:txBody>
      </p:sp>
      <p:sp>
        <p:nvSpPr>
          <p:cNvPr id="14" name="Rectangle 3"/>
          <p:cNvSpPr txBox="1">
            <a:spLocks noChangeArrowheads="1"/>
          </p:cNvSpPr>
          <p:nvPr/>
        </p:nvSpPr>
        <p:spPr bwMode="auto">
          <a:xfrm>
            <a:off x="428721" y="101600"/>
            <a:ext cx="7772400" cy="5881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000" b="1" kern="1200">
                <a:solidFill>
                  <a:schemeClr val="tx1"/>
                </a:solidFill>
                <a:latin typeface="Arial" pitchFamily="34" charset="0"/>
                <a:ea typeface="微軟正黑體" pitchFamily="34" charset="-120"/>
                <a:cs typeface="Arial" pitchFamily="34" charset="0"/>
              </a:defRPr>
            </a:lvl1pPr>
            <a:lvl2pPr algn="l" rtl="0" eaLnBrk="1" fontAlgn="base" hangingPunct="1">
              <a:spcBef>
                <a:spcPct val="0"/>
              </a:spcBef>
              <a:spcAft>
                <a:spcPct val="0"/>
              </a:spcAft>
              <a:defRPr sz="3000" b="1">
                <a:solidFill>
                  <a:schemeClr val="tx1"/>
                </a:solidFill>
                <a:latin typeface="Arial" charset="0"/>
                <a:ea typeface="微軟正黑體" pitchFamily="34" charset="-120"/>
                <a:cs typeface="Arial" charset="0"/>
              </a:defRPr>
            </a:lvl2pPr>
            <a:lvl3pPr algn="l" rtl="0" eaLnBrk="1" fontAlgn="base" hangingPunct="1">
              <a:spcBef>
                <a:spcPct val="0"/>
              </a:spcBef>
              <a:spcAft>
                <a:spcPct val="0"/>
              </a:spcAft>
              <a:defRPr sz="3000" b="1">
                <a:solidFill>
                  <a:schemeClr val="tx1"/>
                </a:solidFill>
                <a:latin typeface="Arial" charset="0"/>
                <a:ea typeface="微軟正黑體" pitchFamily="34" charset="-120"/>
                <a:cs typeface="Arial" charset="0"/>
              </a:defRPr>
            </a:lvl3pPr>
            <a:lvl4pPr algn="l" rtl="0" eaLnBrk="1" fontAlgn="base" hangingPunct="1">
              <a:spcBef>
                <a:spcPct val="0"/>
              </a:spcBef>
              <a:spcAft>
                <a:spcPct val="0"/>
              </a:spcAft>
              <a:defRPr sz="3000" b="1">
                <a:solidFill>
                  <a:schemeClr val="tx1"/>
                </a:solidFill>
                <a:latin typeface="Arial" charset="0"/>
                <a:ea typeface="微軟正黑體" pitchFamily="34" charset="-120"/>
                <a:cs typeface="Arial" charset="0"/>
              </a:defRPr>
            </a:lvl4pPr>
            <a:lvl5pPr algn="l" rtl="0" eaLnBrk="1" fontAlgn="base" hangingPunct="1">
              <a:spcBef>
                <a:spcPct val="0"/>
              </a:spcBef>
              <a:spcAft>
                <a:spcPct val="0"/>
              </a:spcAft>
              <a:defRPr sz="3000" b="1">
                <a:solidFill>
                  <a:schemeClr val="tx1"/>
                </a:solidFill>
                <a:latin typeface="Arial" charset="0"/>
                <a:ea typeface="微軟正黑體" pitchFamily="34" charset="-120"/>
                <a:cs typeface="Arial" charset="0"/>
              </a:defRPr>
            </a:lvl5pPr>
            <a:lvl6pPr marL="457200" algn="ctr" rtl="0" eaLnBrk="1" fontAlgn="base" hangingPunct="1">
              <a:spcBef>
                <a:spcPct val="0"/>
              </a:spcBef>
              <a:spcAft>
                <a:spcPct val="0"/>
              </a:spcAft>
              <a:defRPr sz="4400">
                <a:solidFill>
                  <a:schemeClr val="tx1"/>
                </a:solidFill>
                <a:latin typeface="Calibri" pitchFamily="34" charset="0"/>
                <a:ea typeface="新細明體" charset="-120"/>
              </a:defRPr>
            </a:lvl6pPr>
            <a:lvl7pPr marL="914400" algn="ctr" rtl="0" eaLnBrk="1" fontAlgn="base" hangingPunct="1">
              <a:spcBef>
                <a:spcPct val="0"/>
              </a:spcBef>
              <a:spcAft>
                <a:spcPct val="0"/>
              </a:spcAft>
              <a:defRPr sz="4400">
                <a:solidFill>
                  <a:schemeClr val="tx1"/>
                </a:solidFill>
                <a:latin typeface="Calibri" pitchFamily="34" charset="0"/>
                <a:ea typeface="新細明體" charset="-120"/>
              </a:defRPr>
            </a:lvl7pPr>
            <a:lvl8pPr marL="1371600" algn="ctr" rtl="0" eaLnBrk="1" fontAlgn="base" hangingPunct="1">
              <a:spcBef>
                <a:spcPct val="0"/>
              </a:spcBef>
              <a:spcAft>
                <a:spcPct val="0"/>
              </a:spcAft>
              <a:defRPr sz="4400">
                <a:solidFill>
                  <a:schemeClr val="tx1"/>
                </a:solidFill>
                <a:latin typeface="Calibri" pitchFamily="34" charset="0"/>
                <a:ea typeface="新細明體" charset="-120"/>
              </a:defRPr>
            </a:lvl8pPr>
            <a:lvl9pPr marL="1828800" algn="ctr" rtl="0" eaLnBrk="1" fontAlgn="base" hangingPunct="1">
              <a:spcBef>
                <a:spcPct val="0"/>
              </a:spcBef>
              <a:spcAft>
                <a:spcPct val="0"/>
              </a:spcAft>
              <a:defRPr sz="4400">
                <a:solidFill>
                  <a:schemeClr val="tx1"/>
                </a:solidFill>
                <a:latin typeface="Calibri" pitchFamily="34" charset="0"/>
                <a:ea typeface="新細明體" charset="-120"/>
              </a:defRPr>
            </a:lvl9pPr>
          </a:lstStyle>
          <a:p>
            <a:r>
              <a:rPr lang="zh-TW" altLang="en-US" sz="2800" dirty="0">
                <a:latin typeface="微軟正黑體" panose="020B0604030504040204" pitchFamily="34" charset="-120"/>
              </a:rPr>
              <a:t>議程</a:t>
            </a:r>
            <a:endParaRPr lang="zh-TW" altLang="en-US" sz="2800" dirty="0">
              <a:solidFill>
                <a:srgbClr val="FF0000"/>
              </a:solidFill>
              <a:latin typeface="微軟正黑體" panose="020B0604030504040204" pitchFamily="34" charset="-120"/>
            </a:endParaRPr>
          </a:p>
        </p:txBody>
      </p:sp>
    </p:spTree>
    <p:extLst>
      <p:ext uri="{BB962C8B-B14F-4D97-AF65-F5344CB8AC3E}">
        <p14:creationId xmlns:p14="http://schemas.microsoft.com/office/powerpoint/2010/main" val="38579582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265935" y="2109734"/>
            <a:ext cx="6784975" cy="6907213"/>
            <a:chOff x="-263613" y="2087962"/>
            <a:chExt cx="6784975" cy="6907213"/>
          </a:xfrm>
        </p:grpSpPr>
        <p:grpSp>
          <p:nvGrpSpPr>
            <p:cNvPr id="7" name="群組 6"/>
            <p:cNvGrpSpPr/>
            <p:nvPr/>
          </p:nvGrpSpPr>
          <p:grpSpPr>
            <a:xfrm>
              <a:off x="-263613" y="2087962"/>
              <a:ext cx="6784975" cy="6907213"/>
              <a:chOff x="-53975" y="1245540"/>
              <a:chExt cx="6784975" cy="6907213"/>
            </a:xfrm>
          </p:grpSpPr>
          <p:grpSp>
            <p:nvGrpSpPr>
              <p:cNvPr id="8" name="群組 7"/>
              <p:cNvGrpSpPr/>
              <p:nvPr/>
            </p:nvGrpSpPr>
            <p:grpSpPr>
              <a:xfrm>
                <a:off x="-53975" y="1245540"/>
                <a:ext cx="6784975" cy="6907213"/>
                <a:chOff x="-53975" y="1638961"/>
                <a:chExt cx="6784975" cy="6907213"/>
              </a:xfrm>
            </p:grpSpPr>
            <p:grpSp>
              <p:nvGrpSpPr>
                <p:cNvPr id="10" name="群組 173"/>
                <p:cNvGrpSpPr>
                  <a:grpSpLocks/>
                </p:cNvGrpSpPr>
                <p:nvPr/>
              </p:nvGrpSpPr>
              <p:grpSpPr bwMode="auto">
                <a:xfrm>
                  <a:off x="-53975" y="1638961"/>
                  <a:ext cx="6784975" cy="6907213"/>
                  <a:chOff x="-177802" y="1076310"/>
                  <a:chExt cx="7127878" cy="7637398"/>
                </a:xfrm>
              </p:grpSpPr>
              <p:grpSp>
                <p:nvGrpSpPr>
                  <p:cNvPr id="12" name="群組 179"/>
                  <p:cNvGrpSpPr>
                    <a:grpSpLocks/>
                  </p:cNvGrpSpPr>
                  <p:nvPr/>
                </p:nvGrpSpPr>
                <p:grpSpPr bwMode="auto">
                  <a:xfrm>
                    <a:off x="-177802" y="1076310"/>
                    <a:ext cx="7127878" cy="7637398"/>
                    <a:chOff x="-37182" y="967415"/>
                    <a:chExt cx="6688848" cy="7322126"/>
                  </a:xfrm>
                </p:grpSpPr>
                <p:grpSp>
                  <p:nvGrpSpPr>
                    <p:cNvPr id="21" name="群組 182"/>
                    <p:cNvGrpSpPr>
                      <a:grpSpLocks/>
                    </p:cNvGrpSpPr>
                    <p:nvPr/>
                  </p:nvGrpSpPr>
                  <p:grpSpPr bwMode="auto">
                    <a:xfrm>
                      <a:off x="-37182" y="967415"/>
                      <a:ext cx="6688848" cy="7322126"/>
                      <a:chOff x="56796" y="836358"/>
                      <a:chExt cx="5687789" cy="5615480"/>
                    </a:xfrm>
                  </p:grpSpPr>
                  <p:grpSp>
                    <p:nvGrpSpPr>
                      <p:cNvPr id="30" name="群組 192"/>
                      <p:cNvGrpSpPr>
                        <a:grpSpLocks/>
                      </p:cNvGrpSpPr>
                      <p:nvPr/>
                    </p:nvGrpSpPr>
                    <p:grpSpPr bwMode="auto">
                      <a:xfrm>
                        <a:off x="56796" y="836358"/>
                        <a:ext cx="5687789" cy="5615480"/>
                        <a:chOff x="4475258" y="1222719"/>
                        <a:chExt cx="3625134" cy="5230617"/>
                      </a:xfrm>
                    </p:grpSpPr>
                    <p:sp>
                      <p:nvSpPr>
                        <p:cNvPr id="35" name="Freeform 2"/>
                        <p:cNvSpPr>
                          <a:spLocks noChangeAspect="1"/>
                        </p:cNvSpPr>
                        <p:nvPr/>
                      </p:nvSpPr>
                      <p:spPr bwMode="auto">
                        <a:xfrm>
                          <a:off x="6622080" y="3247123"/>
                          <a:ext cx="2422" cy="1088"/>
                        </a:xfrm>
                        <a:custGeom>
                          <a:avLst/>
                          <a:gdLst>
                            <a:gd name="T0" fmla="*/ 2521744 w 1"/>
                            <a:gd name="T1" fmla="*/ 0 h 1"/>
                            <a:gd name="T2" fmla="*/ 2521744 w 1"/>
                            <a:gd name="T3" fmla="*/ 2518569 h 1"/>
                            <a:gd name="T4" fmla="*/ 0 w 1"/>
                            <a:gd name="T5" fmla="*/ 0 h 1"/>
                            <a:gd name="T6" fmla="*/ 2521744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lnTo>
                                <a:pt x="1" y="1"/>
                              </a:lnTo>
                              <a:lnTo>
                                <a:pt x="0" y="0"/>
                              </a:lnTo>
                              <a:lnTo>
                                <a:pt x="1" y="0"/>
                              </a:lnTo>
                              <a:close/>
                            </a:path>
                          </a:pathLst>
                        </a:custGeom>
                        <a:solidFill>
                          <a:srgbClr val="BBE0E3">
                            <a:lumMod val="25000"/>
                          </a:srgbClr>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36" name="Freeform 3"/>
                        <p:cNvSpPr>
                          <a:spLocks noChangeAspect="1"/>
                        </p:cNvSpPr>
                        <p:nvPr/>
                      </p:nvSpPr>
                      <p:spPr bwMode="auto">
                        <a:xfrm>
                          <a:off x="6626117" y="3239513"/>
                          <a:ext cx="4037" cy="4349"/>
                        </a:xfrm>
                        <a:custGeom>
                          <a:avLst/>
                          <a:gdLst>
                            <a:gd name="T0" fmla="*/ 5040313 w 2"/>
                            <a:gd name="T1" fmla="*/ 1889919 h 4"/>
                            <a:gd name="T2" fmla="*/ 5040313 w 2"/>
                            <a:gd name="T3" fmla="*/ 0 h 4"/>
                            <a:gd name="T4" fmla="*/ 0 w 2"/>
                            <a:gd name="T5" fmla="*/ 2520156 h 4"/>
                            <a:gd name="T6" fmla="*/ 5040313 w 2"/>
                            <a:gd name="T7" fmla="*/ 1889919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2" y="3"/>
                              </a:moveTo>
                              <a:lnTo>
                                <a:pt x="2" y="0"/>
                              </a:lnTo>
                              <a:lnTo>
                                <a:pt x="0" y="4"/>
                              </a:lnTo>
                              <a:lnTo>
                                <a:pt x="2" y="3"/>
                              </a:lnTo>
                              <a:close/>
                            </a:path>
                          </a:pathLst>
                        </a:custGeom>
                        <a:solidFill>
                          <a:srgbClr val="BBE0E3">
                            <a:lumMod val="25000"/>
                          </a:srgbClr>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37" name="Freeform 4"/>
                        <p:cNvSpPr>
                          <a:spLocks noChangeAspect="1"/>
                        </p:cNvSpPr>
                        <p:nvPr/>
                      </p:nvSpPr>
                      <p:spPr bwMode="auto">
                        <a:xfrm>
                          <a:off x="4475258" y="3543935"/>
                          <a:ext cx="2422" cy="4349"/>
                        </a:xfrm>
                        <a:custGeom>
                          <a:avLst/>
                          <a:gdLst>
                            <a:gd name="T0" fmla="*/ 839523 w 3"/>
                            <a:gd name="T1" fmla="*/ 2016125 h 5"/>
                            <a:gd name="T2" fmla="*/ 839523 w 3"/>
                            <a:gd name="T3" fmla="*/ 0 h 5"/>
                            <a:gd name="T4" fmla="*/ 0 w 3"/>
                            <a:gd name="T5" fmla="*/ 2016125 h 5"/>
                            <a:gd name="T6" fmla="*/ 839523 w 3"/>
                            <a:gd name="T7" fmla="*/ 2016125 h 5"/>
                            <a:gd name="T8" fmla="*/ 0 60000 65536"/>
                            <a:gd name="T9" fmla="*/ 0 60000 65536"/>
                            <a:gd name="T10" fmla="*/ 0 60000 65536"/>
                            <a:gd name="T11" fmla="*/ 0 60000 65536"/>
                            <a:gd name="T12" fmla="*/ 0 w 3"/>
                            <a:gd name="T13" fmla="*/ 0 h 5"/>
                            <a:gd name="T14" fmla="*/ 3 w 3"/>
                            <a:gd name="T15" fmla="*/ 5 h 5"/>
                          </a:gdLst>
                          <a:ahLst/>
                          <a:cxnLst>
                            <a:cxn ang="T8">
                              <a:pos x="T0" y="T1"/>
                            </a:cxn>
                            <a:cxn ang="T9">
                              <a:pos x="T2" y="T3"/>
                            </a:cxn>
                            <a:cxn ang="T10">
                              <a:pos x="T4" y="T5"/>
                            </a:cxn>
                            <a:cxn ang="T11">
                              <a:pos x="T6" y="T7"/>
                            </a:cxn>
                          </a:cxnLst>
                          <a:rect l="T12" t="T13" r="T14" b="T15"/>
                          <a:pathLst>
                            <a:path w="3" h="5">
                              <a:moveTo>
                                <a:pt x="3" y="5"/>
                              </a:moveTo>
                              <a:lnTo>
                                <a:pt x="3" y="0"/>
                              </a:lnTo>
                              <a:lnTo>
                                <a:pt x="0" y="5"/>
                              </a:lnTo>
                              <a:lnTo>
                                <a:pt x="3" y="5"/>
                              </a:lnTo>
                              <a:close/>
                            </a:path>
                          </a:pathLst>
                        </a:custGeom>
                        <a:solidFill>
                          <a:srgbClr val="FFFFFF">
                            <a:lumMod val="85000"/>
                          </a:srgbClr>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38" name="Freeform 12"/>
                        <p:cNvSpPr>
                          <a:spLocks noChangeAspect="1"/>
                        </p:cNvSpPr>
                        <p:nvPr/>
                      </p:nvSpPr>
                      <p:spPr bwMode="auto">
                        <a:xfrm>
                          <a:off x="7768559" y="4134295"/>
                          <a:ext cx="4037" cy="10872"/>
                        </a:xfrm>
                        <a:custGeom>
                          <a:avLst/>
                          <a:gdLst>
                            <a:gd name="T0" fmla="*/ 1260078 w 8"/>
                            <a:gd name="T1" fmla="*/ 0 h 15"/>
                            <a:gd name="T2" fmla="*/ 472678 w 8"/>
                            <a:gd name="T3" fmla="*/ 4199731 h 15"/>
                            <a:gd name="T4" fmla="*/ 0 w 8"/>
                            <a:gd name="T5" fmla="*/ 3639908 h 15"/>
                            <a:gd name="T6" fmla="*/ 1260078 w 8"/>
                            <a:gd name="T7" fmla="*/ 0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8" y="0"/>
                              </a:moveTo>
                              <a:lnTo>
                                <a:pt x="3" y="15"/>
                              </a:lnTo>
                              <a:lnTo>
                                <a:pt x="0" y="13"/>
                              </a:lnTo>
                              <a:lnTo>
                                <a:pt x="8" y="0"/>
                              </a:lnTo>
                              <a:close/>
                            </a:path>
                          </a:pathLst>
                        </a:custGeom>
                        <a:solidFill>
                          <a:srgbClr val="FFFFFF">
                            <a:lumMod val="85000"/>
                          </a:srgbClr>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39" name="Freeform 14"/>
                        <p:cNvSpPr>
                          <a:spLocks noChangeAspect="1"/>
                        </p:cNvSpPr>
                        <p:nvPr/>
                      </p:nvSpPr>
                      <p:spPr bwMode="auto">
                        <a:xfrm>
                          <a:off x="6270063" y="2476284"/>
                          <a:ext cx="14533" cy="27180"/>
                        </a:xfrm>
                        <a:custGeom>
                          <a:avLst/>
                          <a:gdLst>
                            <a:gd name="T0" fmla="*/ 0 w 22"/>
                            <a:gd name="T1" fmla="*/ 9808176 h 37"/>
                            <a:gd name="T2" fmla="*/ 5612570 w 22"/>
                            <a:gd name="T3" fmla="*/ 1590418 h 37"/>
                            <a:gd name="T4" fmla="*/ 4592287 w 22"/>
                            <a:gd name="T5" fmla="*/ 0 h 37"/>
                            <a:gd name="T6" fmla="*/ 0 w 22"/>
                            <a:gd name="T7" fmla="*/ 9808176 h 37"/>
                            <a:gd name="T8" fmla="*/ 0 60000 65536"/>
                            <a:gd name="T9" fmla="*/ 0 60000 65536"/>
                            <a:gd name="T10" fmla="*/ 0 60000 65536"/>
                            <a:gd name="T11" fmla="*/ 0 60000 65536"/>
                            <a:gd name="T12" fmla="*/ 0 w 22"/>
                            <a:gd name="T13" fmla="*/ 0 h 37"/>
                            <a:gd name="T14" fmla="*/ 22 w 22"/>
                            <a:gd name="T15" fmla="*/ 37 h 37"/>
                          </a:gdLst>
                          <a:ahLst/>
                          <a:cxnLst>
                            <a:cxn ang="T8">
                              <a:pos x="T0" y="T1"/>
                            </a:cxn>
                            <a:cxn ang="T9">
                              <a:pos x="T2" y="T3"/>
                            </a:cxn>
                            <a:cxn ang="T10">
                              <a:pos x="T4" y="T5"/>
                            </a:cxn>
                            <a:cxn ang="T11">
                              <a:pos x="T6" y="T7"/>
                            </a:cxn>
                          </a:cxnLst>
                          <a:rect l="T12" t="T13" r="T14" b="T15"/>
                          <a:pathLst>
                            <a:path w="22" h="37">
                              <a:moveTo>
                                <a:pt x="0" y="37"/>
                              </a:moveTo>
                              <a:lnTo>
                                <a:pt x="22" y="6"/>
                              </a:lnTo>
                              <a:lnTo>
                                <a:pt x="18" y="0"/>
                              </a:lnTo>
                              <a:lnTo>
                                <a:pt x="0" y="37"/>
                              </a:lnTo>
                              <a:close/>
                            </a:path>
                          </a:pathLst>
                        </a:custGeom>
                        <a:solidFill>
                          <a:srgbClr val="FFFFFF">
                            <a:lumMod val="85000"/>
                          </a:srgbClr>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40" name="Freeform 26"/>
                        <p:cNvSpPr>
                          <a:spLocks noChangeAspect="1"/>
                        </p:cNvSpPr>
                        <p:nvPr/>
                      </p:nvSpPr>
                      <p:spPr bwMode="auto">
                        <a:xfrm>
                          <a:off x="6081136" y="3903804"/>
                          <a:ext cx="348788" cy="418580"/>
                        </a:xfrm>
                        <a:custGeom>
                          <a:avLst/>
                          <a:gdLst>
                            <a:gd name="T0" fmla="*/ 68 w 489"/>
                            <a:gd name="T1" fmla="*/ 27 h 464"/>
                            <a:gd name="T2" fmla="*/ 62 w 489"/>
                            <a:gd name="T3" fmla="*/ 27 h 464"/>
                            <a:gd name="T4" fmla="*/ 62 w 489"/>
                            <a:gd name="T5" fmla="*/ 27 h 464"/>
                            <a:gd name="T6" fmla="*/ 58 w 489"/>
                            <a:gd name="T7" fmla="*/ 37 h 464"/>
                            <a:gd name="T8" fmla="*/ 60 w 489"/>
                            <a:gd name="T9" fmla="*/ 38 h 464"/>
                            <a:gd name="T10" fmla="*/ 58 w 489"/>
                            <a:gd name="T11" fmla="*/ 41 h 464"/>
                            <a:gd name="T12" fmla="*/ 54 w 489"/>
                            <a:gd name="T13" fmla="*/ 43 h 464"/>
                            <a:gd name="T14" fmla="*/ 51 w 489"/>
                            <a:gd name="T15" fmla="*/ 48 h 464"/>
                            <a:gd name="T16" fmla="*/ 51 w 489"/>
                            <a:gd name="T17" fmla="*/ 52 h 464"/>
                            <a:gd name="T18" fmla="*/ 52 w 489"/>
                            <a:gd name="T19" fmla="*/ 52 h 464"/>
                            <a:gd name="T20" fmla="*/ 50 w 489"/>
                            <a:gd name="T21" fmla="*/ 54 h 464"/>
                            <a:gd name="T22" fmla="*/ 49 w 489"/>
                            <a:gd name="T23" fmla="*/ 57 h 464"/>
                            <a:gd name="T24" fmla="*/ 47 w 489"/>
                            <a:gd name="T25" fmla="*/ 63 h 464"/>
                            <a:gd name="T26" fmla="*/ 38 w 489"/>
                            <a:gd name="T27" fmla="*/ 66 h 464"/>
                            <a:gd name="T28" fmla="*/ 37 w 489"/>
                            <a:gd name="T29" fmla="*/ 62 h 464"/>
                            <a:gd name="T30" fmla="*/ 36 w 489"/>
                            <a:gd name="T31" fmla="*/ 60 h 464"/>
                            <a:gd name="T32" fmla="*/ 31 w 489"/>
                            <a:gd name="T33" fmla="*/ 61 h 464"/>
                            <a:gd name="T34" fmla="*/ 27 w 489"/>
                            <a:gd name="T35" fmla="*/ 58 h 464"/>
                            <a:gd name="T36" fmla="*/ 23 w 489"/>
                            <a:gd name="T37" fmla="*/ 61 h 464"/>
                            <a:gd name="T38" fmla="*/ 19 w 489"/>
                            <a:gd name="T39" fmla="*/ 61 h 464"/>
                            <a:gd name="T40" fmla="*/ 18 w 489"/>
                            <a:gd name="T41" fmla="*/ 57 h 464"/>
                            <a:gd name="T42" fmla="*/ 12 w 489"/>
                            <a:gd name="T43" fmla="*/ 58 h 464"/>
                            <a:gd name="T44" fmla="*/ 13 w 489"/>
                            <a:gd name="T45" fmla="*/ 57 h 464"/>
                            <a:gd name="T46" fmla="*/ 11 w 489"/>
                            <a:gd name="T47" fmla="*/ 58 h 464"/>
                            <a:gd name="T48" fmla="*/ 8 w 489"/>
                            <a:gd name="T49" fmla="*/ 57 h 464"/>
                            <a:gd name="T50" fmla="*/ 7 w 489"/>
                            <a:gd name="T51" fmla="*/ 49 h 464"/>
                            <a:gd name="T52" fmla="*/ 7 w 489"/>
                            <a:gd name="T53" fmla="*/ 43 h 464"/>
                            <a:gd name="T54" fmla="*/ 3 w 489"/>
                            <a:gd name="T55" fmla="*/ 40 h 464"/>
                            <a:gd name="T56" fmla="*/ 3 w 489"/>
                            <a:gd name="T57" fmla="*/ 40 h 464"/>
                            <a:gd name="T58" fmla="*/ 1 w 489"/>
                            <a:gd name="T59" fmla="*/ 36 h 464"/>
                            <a:gd name="T60" fmla="*/ 2 w 489"/>
                            <a:gd name="T61" fmla="*/ 34 h 464"/>
                            <a:gd name="T62" fmla="*/ 0 w 489"/>
                            <a:gd name="T63" fmla="*/ 28 h 464"/>
                            <a:gd name="T64" fmla="*/ 2 w 489"/>
                            <a:gd name="T65" fmla="*/ 23 h 464"/>
                            <a:gd name="T66" fmla="*/ 1 w 489"/>
                            <a:gd name="T67" fmla="*/ 23 h 464"/>
                            <a:gd name="T68" fmla="*/ 5 w 489"/>
                            <a:gd name="T69" fmla="*/ 18 h 464"/>
                            <a:gd name="T70" fmla="*/ 6 w 489"/>
                            <a:gd name="T71" fmla="*/ 23 h 464"/>
                            <a:gd name="T72" fmla="*/ 13 w 489"/>
                            <a:gd name="T73" fmla="*/ 27 h 464"/>
                            <a:gd name="T74" fmla="*/ 22 w 489"/>
                            <a:gd name="T75" fmla="*/ 25 h 464"/>
                            <a:gd name="T76" fmla="*/ 24 w 489"/>
                            <a:gd name="T77" fmla="*/ 22 h 464"/>
                            <a:gd name="T78" fmla="*/ 33 w 489"/>
                            <a:gd name="T79" fmla="*/ 24 h 464"/>
                            <a:gd name="T80" fmla="*/ 39 w 489"/>
                            <a:gd name="T81" fmla="*/ 22 h 464"/>
                            <a:gd name="T82" fmla="*/ 42 w 489"/>
                            <a:gd name="T83" fmla="*/ 15 h 464"/>
                            <a:gd name="T84" fmla="*/ 43 w 489"/>
                            <a:gd name="T85" fmla="*/ 11 h 464"/>
                            <a:gd name="T86" fmla="*/ 45 w 489"/>
                            <a:gd name="T87" fmla="*/ 6 h 464"/>
                            <a:gd name="T88" fmla="*/ 47 w 489"/>
                            <a:gd name="T89" fmla="*/ 0 h 464"/>
                            <a:gd name="T90" fmla="*/ 52 w 489"/>
                            <a:gd name="T91" fmla="*/ 1 h 464"/>
                            <a:gd name="T92" fmla="*/ 58 w 489"/>
                            <a:gd name="T93" fmla="*/ 2 h 464"/>
                            <a:gd name="T94" fmla="*/ 58 w 489"/>
                            <a:gd name="T95" fmla="*/ 3 h 464"/>
                            <a:gd name="T96" fmla="*/ 58 w 489"/>
                            <a:gd name="T97" fmla="*/ 3 h 464"/>
                            <a:gd name="T98" fmla="*/ 60 w 489"/>
                            <a:gd name="T99" fmla="*/ 6 h 464"/>
                            <a:gd name="T100" fmla="*/ 58 w 489"/>
                            <a:gd name="T101" fmla="*/ 6 h 464"/>
                            <a:gd name="T102" fmla="*/ 56 w 489"/>
                            <a:gd name="T103" fmla="*/ 6 h 464"/>
                            <a:gd name="T104" fmla="*/ 57 w 489"/>
                            <a:gd name="T105" fmla="*/ 9 h 464"/>
                            <a:gd name="T106" fmla="*/ 62 w 489"/>
                            <a:gd name="T107" fmla="*/ 17 h 464"/>
                            <a:gd name="T108" fmla="*/ 61 w 489"/>
                            <a:gd name="T109" fmla="*/ 20 h 464"/>
                            <a:gd name="T110" fmla="*/ 65 w 489"/>
                            <a:gd name="T111" fmla="*/ 23 h 464"/>
                            <a:gd name="T112" fmla="*/ 68 w 489"/>
                            <a:gd name="T113" fmla="*/ 27 h 4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9"/>
                            <a:gd name="T172" fmla="*/ 0 h 464"/>
                            <a:gd name="T173" fmla="*/ 489 w 489"/>
                            <a:gd name="T174" fmla="*/ 464 h 46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9" h="464">
                              <a:moveTo>
                                <a:pt x="489" y="192"/>
                              </a:moveTo>
                              <a:lnTo>
                                <a:pt x="444" y="188"/>
                              </a:lnTo>
                              <a:lnTo>
                                <a:pt x="441" y="188"/>
                              </a:lnTo>
                              <a:lnTo>
                                <a:pt x="418" y="259"/>
                              </a:lnTo>
                              <a:lnTo>
                                <a:pt x="424" y="265"/>
                              </a:lnTo>
                              <a:lnTo>
                                <a:pt x="415" y="291"/>
                              </a:lnTo>
                              <a:lnTo>
                                <a:pt x="383" y="306"/>
                              </a:lnTo>
                              <a:lnTo>
                                <a:pt x="361" y="340"/>
                              </a:lnTo>
                              <a:lnTo>
                                <a:pt x="362" y="364"/>
                              </a:lnTo>
                              <a:lnTo>
                                <a:pt x="371" y="364"/>
                              </a:lnTo>
                              <a:lnTo>
                                <a:pt x="359" y="380"/>
                              </a:lnTo>
                              <a:lnTo>
                                <a:pt x="350" y="401"/>
                              </a:lnTo>
                              <a:lnTo>
                                <a:pt x="338" y="441"/>
                              </a:lnTo>
                              <a:lnTo>
                                <a:pt x="273" y="464"/>
                              </a:lnTo>
                              <a:lnTo>
                                <a:pt x="267" y="435"/>
                              </a:lnTo>
                              <a:lnTo>
                                <a:pt x="258" y="425"/>
                              </a:lnTo>
                              <a:lnTo>
                                <a:pt x="225" y="427"/>
                              </a:lnTo>
                              <a:lnTo>
                                <a:pt x="194" y="410"/>
                              </a:lnTo>
                              <a:lnTo>
                                <a:pt x="167" y="427"/>
                              </a:lnTo>
                              <a:lnTo>
                                <a:pt x="138" y="430"/>
                              </a:lnTo>
                              <a:lnTo>
                                <a:pt x="131" y="401"/>
                              </a:lnTo>
                              <a:lnTo>
                                <a:pt x="88" y="406"/>
                              </a:lnTo>
                              <a:lnTo>
                                <a:pt x="92" y="403"/>
                              </a:lnTo>
                              <a:lnTo>
                                <a:pt x="80" y="409"/>
                              </a:lnTo>
                              <a:lnTo>
                                <a:pt x="58" y="401"/>
                              </a:lnTo>
                              <a:lnTo>
                                <a:pt x="47" y="344"/>
                              </a:lnTo>
                              <a:lnTo>
                                <a:pt x="49" y="303"/>
                              </a:lnTo>
                              <a:lnTo>
                                <a:pt x="18" y="280"/>
                              </a:lnTo>
                              <a:lnTo>
                                <a:pt x="24" y="279"/>
                              </a:lnTo>
                              <a:lnTo>
                                <a:pt x="10" y="252"/>
                              </a:lnTo>
                              <a:lnTo>
                                <a:pt x="13" y="236"/>
                              </a:lnTo>
                              <a:lnTo>
                                <a:pt x="0" y="194"/>
                              </a:lnTo>
                              <a:lnTo>
                                <a:pt x="13" y="164"/>
                              </a:lnTo>
                              <a:lnTo>
                                <a:pt x="6" y="165"/>
                              </a:lnTo>
                              <a:lnTo>
                                <a:pt x="34" y="127"/>
                              </a:lnTo>
                              <a:lnTo>
                                <a:pt x="44" y="164"/>
                              </a:lnTo>
                              <a:lnTo>
                                <a:pt x="91" y="192"/>
                              </a:lnTo>
                              <a:lnTo>
                                <a:pt x="156" y="177"/>
                              </a:lnTo>
                              <a:lnTo>
                                <a:pt x="173" y="155"/>
                              </a:lnTo>
                              <a:lnTo>
                                <a:pt x="237" y="170"/>
                              </a:lnTo>
                              <a:lnTo>
                                <a:pt x="277" y="153"/>
                              </a:lnTo>
                              <a:lnTo>
                                <a:pt x="300" y="106"/>
                              </a:lnTo>
                              <a:lnTo>
                                <a:pt x="310" y="77"/>
                              </a:lnTo>
                              <a:lnTo>
                                <a:pt x="321" y="39"/>
                              </a:lnTo>
                              <a:lnTo>
                                <a:pt x="333" y="0"/>
                              </a:lnTo>
                              <a:lnTo>
                                <a:pt x="374" y="6"/>
                              </a:lnTo>
                              <a:lnTo>
                                <a:pt x="416" y="12"/>
                              </a:lnTo>
                              <a:lnTo>
                                <a:pt x="412" y="19"/>
                              </a:lnTo>
                              <a:lnTo>
                                <a:pt x="415" y="24"/>
                              </a:lnTo>
                              <a:lnTo>
                                <a:pt x="425" y="40"/>
                              </a:lnTo>
                              <a:lnTo>
                                <a:pt x="415" y="40"/>
                              </a:lnTo>
                              <a:lnTo>
                                <a:pt x="400" y="42"/>
                              </a:lnTo>
                              <a:lnTo>
                                <a:pt x="407" y="62"/>
                              </a:lnTo>
                              <a:lnTo>
                                <a:pt x="443" y="119"/>
                              </a:lnTo>
                              <a:lnTo>
                                <a:pt x="434" y="137"/>
                              </a:lnTo>
                              <a:lnTo>
                                <a:pt x="461" y="164"/>
                              </a:lnTo>
                              <a:lnTo>
                                <a:pt x="489" y="192"/>
                              </a:lnTo>
                              <a:close/>
                            </a:path>
                          </a:pathLst>
                        </a:custGeom>
                        <a:solidFill>
                          <a:srgbClr val="7575D1"/>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41" name="Freeform 27"/>
                        <p:cNvSpPr>
                          <a:spLocks noChangeAspect="1"/>
                        </p:cNvSpPr>
                        <p:nvPr/>
                      </p:nvSpPr>
                      <p:spPr bwMode="auto">
                        <a:xfrm>
                          <a:off x="5593479" y="3846182"/>
                          <a:ext cx="385927" cy="563180"/>
                        </a:xfrm>
                        <a:custGeom>
                          <a:avLst/>
                          <a:gdLst>
                            <a:gd name="T0" fmla="*/ 76 w 536"/>
                            <a:gd name="T1" fmla="*/ 68 h 628"/>
                            <a:gd name="T2" fmla="*/ 75 w 536"/>
                            <a:gd name="T3" fmla="*/ 69 h 628"/>
                            <a:gd name="T4" fmla="*/ 74 w 536"/>
                            <a:gd name="T5" fmla="*/ 79 h 628"/>
                            <a:gd name="T6" fmla="*/ 73 w 536"/>
                            <a:gd name="T7" fmla="*/ 89 h 628"/>
                            <a:gd name="T8" fmla="*/ 70 w 536"/>
                            <a:gd name="T9" fmla="*/ 86 h 628"/>
                            <a:gd name="T10" fmla="*/ 69 w 536"/>
                            <a:gd name="T11" fmla="*/ 88 h 628"/>
                            <a:gd name="T12" fmla="*/ 66 w 536"/>
                            <a:gd name="T13" fmla="*/ 86 h 628"/>
                            <a:gd name="T14" fmla="*/ 66 w 536"/>
                            <a:gd name="T15" fmla="*/ 89 h 628"/>
                            <a:gd name="T16" fmla="*/ 59 w 536"/>
                            <a:gd name="T17" fmla="*/ 82 h 628"/>
                            <a:gd name="T18" fmla="*/ 55 w 536"/>
                            <a:gd name="T19" fmla="*/ 78 h 628"/>
                            <a:gd name="T20" fmla="*/ 52 w 536"/>
                            <a:gd name="T21" fmla="*/ 74 h 628"/>
                            <a:gd name="T22" fmla="*/ 48 w 536"/>
                            <a:gd name="T23" fmla="*/ 71 h 628"/>
                            <a:gd name="T24" fmla="*/ 44 w 536"/>
                            <a:gd name="T25" fmla="*/ 67 h 628"/>
                            <a:gd name="T26" fmla="*/ 41 w 536"/>
                            <a:gd name="T27" fmla="*/ 61 h 628"/>
                            <a:gd name="T28" fmla="*/ 38 w 536"/>
                            <a:gd name="T29" fmla="*/ 54 h 628"/>
                            <a:gd name="T30" fmla="*/ 37 w 536"/>
                            <a:gd name="T31" fmla="*/ 53 h 628"/>
                            <a:gd name="T32" fmla="*/ 34 w 536"/>
                            <a:gd name="T33" fmla="*/ 47 h 628"/>
                            <a:gd name="T34" fmla="*/ 30 w 536"/>
                            <a:gd name="T35" fmla="*/ 41 h 628"/>
                            <a:gd name="T36" fmla="*/ 28 w 536"/>
                            <a:gd name="T37" fmla="*/ 36 h 628"/>
                            <a:gd name="T38" fmla="*/ 25 w 536"/>
                            <a:gd name="T39" fmla="*/ 31 h 628"/>
                            <a:gd name="T40" fmla="*/ 20 w 536"/>
                            <a:gd name="T41" fmla="*/ 26 h 628"/>
                            <a:gd name="T42" fmla="*/ 15 w 536"/>
                            <a:gd name="T43" fmla="*/ 19 h 628"/>
                            <a:gd name="T44" fmla="*/ 10 w 536"/>
                            <a:gd name="T45" fmla="*/ 14 h 628"/>
                            <a:gd name="T46" fmla="*/ 5 w 536"/>
                            <a:gd name="T47" fmla="*/ 9 h 628"/>
                            <a:gd name="T48" fmla="*/ 0 w 536"/>
                            <a:gd name="T49" fmla="*/ 0 h 628"/>
                            <a:gd name="T50" fmla="*/ 5 w 536"/>
                            <a:gd name="T51" fmla="*/ 1 h 628"/>
                            <a:gd name="T52" fmla="*/ 10 w 536"/>
                            <a:gd name="T53" fmla="*/ 2 h 628"/>
                            <a:gd name="T54" fmla="*/ 15 w 536"/>
                            <a:gd name="T55" fmla="*/ 3 h 628"/>
                            <a:gd name="T56" fmla="*/ 21 w 536"/>
                            <a:gd name="T57" fmla="*/ 10 h 628"/>
                            <a:gd name="T58" fmla="*/ 23 w 536"/>
                            <a:gd name="T59" fmla="*/ 11 h 628"/>
                            <a:gd name="T60" fmla="*/ 29 w 536"/>
                            <a:gd name="T61" fmla="*/ 17 h 628"/>
                            <a:gd name="T62" fmla="*/ 35 w 536"/>
                            <a:gd name="T63" fmla="*/ 23 h 628"/>
                            <a:gd name="T64" fmla="*/ 40 w 536"/>
                            <a:gd name="T65" fmla="*/ 28 h 628"/>
                            <a:gd name="T66" fmla="*/ 40 w 536"/>
                            <a:gd name="T67" fmla="*/ 25 h 628"/>
                            <a:gd name="T68" fmla="*/ 46 w 536"/>
                            <a:gd name="T69" fmla="*/ 30 h 628"/>
                            <a:gd name="T70" fmla="*/ 49 w 536"/>
                            <a:gd name="T71" fmla="*/ 35 h 628"/>
                            <a:gd name="T72" fmla="*/ 56 w 536"/>
                            <a:gd name="T73" fmla="*/ 39 h 628"/>
                            <a:gd name="T74" fmla="*/ 57 w 536"/>
                            <a:gd name="T75" fmla="*/ 39 h 628"/>
                            <a:gd name="T76" fmla="*/ 61 w 536"/>
                            <a:gd name="T77" fmla="*/ 43 h 628"/>
                            <a:gd name="T78" fmla="*/ 58 w 536"/>
                            <a:gd name="T79" fmla="*/ 45 h 628"/>
                            <a:gd name="T80" fmla="*/ 59 w 536"/>
                            <a:gd name="T81" fmla="*/ 46 h 628"/>
                            <a:gd name="T82" fmla="*/ 58 w 536"/>
                            <a:gd name="T83" fmla="*/ 47 h 628"/>
                            <a:gd name="T84" fmla="*/ 59 w 536"/>
                            <a:gd name="T85" fmla="*/ 50 h 628"/>
                            <a:gd name="T86" fmla="*/ 64 w 536"/>
                            <a:gd name="T87" fmla="*/ 51 h 628"/>
                            <a:gd name="T88" fmla="*/ 66 w 536"/>
                            <a:gd name="T89" fmla="*/ 57 h 628"/>
                            <a:gd name="T90" fmla="*/ 67 w 536"/>
                            <a:gd name="T91" fmla="*/ 59 h 628"/>
                            <a:gd name="T92" fmla="*/ 67 w 536"/>
                            <a:gd name="T93" fmla="*/ 62 h 628"/>
                            <a:gd name="T94" fmla="*/ 72 w 536"/>
                            <a:gd name="T95" fmla="*/ 62 h 628"/>
                            <a:gd name="T96" fmla="*/ 76 w 536"/>
                            <a:gd name="T97" fmla="*/ 68 h 6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6"/>
                            <a:gd name="T148" fmla="*/ 0 h 628"/>
                            <a:gd name="T149" fmla="*/ 536 w 536"/>
                            <a:gd name="T150" fmla="*/ 628 h 6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6" h="628">
                              <a:moveTo>
                                <a:pt x="536" y="485"/>
                              </a:moveTo>
                              <a:lnTo>
                                <a:pt x="530" y="489"/>
                              </a:lnTo>
                              <a:lnTo>
                                <a:pt x="524" y="558"/>
                              </a:lnTo>
                              <a:lnTo>
                                <a:pt x="515" y="628"/>
                              </a:lnTo>
                              <a:lnTo>
                                <a:pt x="493" y="607"/>
                              </a:lnTo>
                              <a:lnTo>
                                <a:pt x="488" y="619"/>
                              </a:lnTo>
                              <a:lnTo>
                                <a:pt x="463" y="610"/>
                              </a:lnTo>
                              <a:lnTo>
                                <a:pt x="463" y="628"/>
                              </a:lnTo>
                              <a:lnTo>
                                <a:pt x="415" y="580"/>
                              </a:lnTo>
                              <a:lnTo>
                                <a:pt x="390" y="553"/>
                              </a:lnTo>
                              <a:lnTo>
                                <a:pt x="363" y="526"/>
                              </a:lnTo>
                              <a:lnTo>
                                <a:pt x="337" y="499"/>
                              </a:lnTo>
                              <a:lnTo>
                                <a:pt x="310" y="473"/>
                              </a:lnTo>
                              <a:lnTo>
                                <a:pt x="290" y="428"/>
                              </a:lnTo>
                              <a:lnTo>
                                <a:pt x="270" y="382"/>
                              </a:lnTo>
                              <a:lnTo>
                                <a:pt x="261" y="374"/>
                              </a:lnTo>
                              <a:lnTo>
                                <a:pt x="236" y="334"/>
                              </a:lnTo>
                              <a:lnTo>
                                <a:pt x="210" y="292"/>
                              </a:lnTo>
                              <a:lnTo>
                                <a:pt x="194" y="256"/>
                              </a:lnTo>
                              <a:lnTo>
                                <a:pt x="179" y="219"/>
                              </a:lnTo>
                              <a:lnTo>
                                <a:pt x="140" y="180"/>
                              </a:lnTo>
                              <a:lnTo>
                                <a:pt x="107" y="135"/>
                              </a:lnTo>
                              <a:lnTo>
                                <a:pt x="72" y="100"/>
                              </a:lnTo>
                              <a:lnTo>
                                <a:pt x="34" y="62"/>
                              </a:lnTo>
                              <a:lnTo>
                                <a:pt x="0" y="0"/>
                              </a:lnTo>
                              <a:lnTo>
                                <a:pt x="36" y="4"/>
                              </a:lnTo>
                              <a:lnTo>
                                <a:pt x="72" y="12"/>
                              </a:lnTo>
                              <a:lnTo>
                                <a:pt x="109" y="18"/>
                              </a:lnTo>
                              <a:lnTo>
                                <a:pt x="152" y="68"/>
                              </a:lnTo>
                              <a:lnTo>
                                <a:pt x="158" y="80"/>
                              </a:lnTo>
                              <a:lnTo>
                                <a:pt x="202" y="119"/>
                              </a:lnTo>
                              <a:lnTo>
                                <a:pt x="245" y="159"/>
                              </a:lnTo>
                              <a:lnTo>
                                <a:pt x="282" y="198"/>
                              </a:lnTo>
                              <a:lnTo>
                                <a:pt x="281" y="179"/>
                              </a:lnTo>
                              <a:lnTo>
                                <a:pt x="322" y="213"/>
                              </a:lnTo>
                              <a:lnTo>
                                <a:pt x="348" y="244"/>
                              </a:lnTo>
                              <a:lnTo>
                                <a:pt x="393" y="277"/>
                              </a:lnTo>
                              <a:lnTo>
                                <a:pt x="400" y="279"/>
                              </a:lnTo>
                              <a:lnTo>
                                <a:pt x="430" y="306"/>
                              </a:lnTo>
                              <a:lnTo>
                                <a:pt x="409" y="317"/>
                              </a:lnTo>
                              <a:lnTo>
                                <a:pt x="413" y="326"/>
                              </a:lnTo>
                              <a:lnTo>
                                <a:pt x="409" y="334"/>
                              </a:lnTo>
                              <a:lnTo>
                                <a:pt x="415" y="353"/>
                              </a:lnTo>
                              <a:lnTo>
                                <a:pt x="454" y="362"/>
                              </a:lnTo>
                              <a:lnTo>
                                <a:pt x="461" y="402"/>
                              </a:lnTo>
                              <a:lnTo>
                                <a:pt x="472" y="416"/>
                              </a:lnTo>
                              <a:lnTo>
                                <a:pt x="472" y="438"/>
                              </a:lnTo>
                              <a:lnTo>
                                <a:pt x="510" y="438"/>
                              </a:lnTo>
                              <a:lnTo>
                                <a:pt x="536" y="485"/>
                              </a:lnTo>
                              <a:close/>
                            </a:path>
                          </a:pathLst>
                        </a:custGeom>
                        <a:solidFill>
                          <a:srgbClr val="7575D1"/>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42" name="Freeform 28"/>
                        <p:cNvSpPr>
                          <a:spLocks noChangeAspect="1"/>
                        </p:cNvSpPr>
                        <p:nvPr/>
                      </p:nvSpPr>
                      <p:spPr bwMode="auto">
                        <a:xfrm>
                          <a:off x="6857835" y="4140818"/>
                          <a:ext cx="343944" cy="434888"/>
                        </a:xfrm>
                        <a:custGeom>
                          <a:avLst/>
                          <a:gdLst>
                            <a:gd name="T0" fmla="*/ 51 w 480"/>
                            <a:gd name="T1" fmla="*/ 58 h 481"/>
                            <a:gd name="T2" fmla="*/ 53 w 480"/>
                            <a:gd name="T3" fmla="*/ 61 h 481"/>
                            <a:gd name="T4" fmla="*/ 60 w 480"/>
                            <a:gd name="T5" fmla="*/ 64 h 481"/>
                            <a:gd name="T6" fmla="*/ 65 w 480"/>
                            <a:gd name="T7" fmla="*/ 62 h 481"/>
                            <a:gd name="T8" fmla="*/ 66 w 480"/>
                            <a:gd name="T9" fmla="*/ 50 h 481"/>
                            <a:gd name="T10" fmla="*/ 67 w 480"/>
                            <a:gd name="T11" fmla="*/ 37 h 481"/>
                            <a:gd name="T12" fmla="*/ 68 w 480"/>
                            <a:gd name="T13" fmla="*/ 24 h 481"/>
                            <a:gd name="T14" fmla="*/ 63 w 480"/>
                            <a:gd name="T15" fmla="*/ 16 h 481"/>
                            <a:gd name="T16" fmla="*/ 46 w 480"/>
                            <a:gd name="T17" fmla="*/ 8 h 481"/>
                            <a:gd name="T18" fmla="*/ 35 w 480"/>
                            <a:gd name="T19" fmla="*/ 16 h 481"/>
                            <a:gd name="T20" fmla="*/ 25 w 480"/>
                            <a:gd name="T21" fmla="*/ 20 h 481"/>
                            <a:gd name="T22" fmla="*/ 22 w 480"/>
                            <a:gd name="T23" fmla="*/ 19 h 481"/>
                            <a:gd name="T24" fmla="*/ 21 w 480"/>
                            <a:gd name="T25" fmla="*/ 6 h 481"/>
                            <a:gd name="T26" fmla="*/ 14 w 480"/>
                            <a:gd name="T27" fmla="*/ 1 h 481"/>
                            <a:gd name="T28" fmla="*/ 1 w 480"/>
                            <a:gd name="T29" fmla="*/ 4 h 481"/>
                            <a:gd name="T30" fmla="*/ 5 w 480"/>
                            <a:gd name="T31" fmla="*/ 10 h 481"/>
                            <a:gd name="T32" fmla="*/ 14 w 480"/>
                            <a:gd name="T33" fmla="*/ 14 h 481"/>
                            <a:gd name="T34" fmla="*/ 18 w 480"/>
                            <a:gd name="T35" fmla="*/ 16 h 481"/>
                            <a:gd name="T36" fmla="*/ 17 w 480"/>
                            <a:gd name="T37" fmla="*/ 17 h 481"/>
                            <a:gd name="T38" fmla="*/ 9 w 480"/>
                            <a:gd name="T39" fmla="*/ 18 h 481"/>
                            <a:gd name="T40" fmla="*/ 12 w 480"/>
                            <a:gd name="T41" fmla="*/ 25 h 481"/>
                            <a:gd name="T42" fmla="*/ 15 w 480"/>
                            <a:gd name="T43" fmla="*/ 28 h 481"/>
                            <a:gd name="T44" fmla="*/ 17 w 480"/>
                            <a:gd name="T45" fmla="*/ 26 h 481"/>
                            <a:gd name="T46" fmla="*/ 25 w 480"/>
                            <a:gd name="T47" fmla="*/ 28 h 481"/>
                            <a:gd name="T48" fmla="*/ 30 w 480"/>
                            <a:gd name="T49" fmla="*/ 33 h 481"/>
                            <a:gd name="T50" fmla="*/ 40 w 480"/>
                            <a:gd name="T51" fmla="*/ 36 h 481"/>
                            <a:gd name="T52" fmla="*/ 47 w 480"/>
                            <a:gd name="T53" fmla="*/ 42 h 481"/>
                            <a:gd name="T54" fmla="*/ 53 w 480"/>
                            <a:gd name="T55" fmla="*/ 52 h 481"/>
                            <a:gd name="T56" fmla="*/ 53 w 480"/>
                            <a:gd name="T57" fmla="*/ 54 h 481"/>
                            <a:gd name="T58" fmla="*/ 51 w 480"/>
                            <a:gd name="T59" fmla="*/ 56 h 481"/>
                            <a:gd name="T60" fmla="*/ 42 w 480"/>
                            <a:gd name="T61" fmla="*/ 63 h 481"/>
                            <a:gd name="T62" fmla="*/ 51 w 480"/>
                            <a:gd name="T63" fmla="*/ 58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0"/>
                            <a:gd name="T97" fmla="*/ 0 h 481"/>
                            <a:gd name="T98" fmla="*/ 480 w 480"/>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0" h="481">
                              <a:moveTo>
                                <a:pt x="366" y="402"/>
                              </a:moveTo>
                              <a:lnTo>
                                <a:pt x="366" y="405"/>
                              </a:lnTo>
                              <a:lnTo>
                                <a:pt x="363" y="430"/>
                              </a:lnTo>
                              <a:lnTo>
                                <a:pt x="376" y="426"/>
                              </a:lnTo>
                              <a:lnTo>
                                <a:pt x="416" y="418"/>
                              </a:lnTo>
                              <a:lnTo>
                                <a:pt x="430" y="448"/>
                              </a:lnTo>
                              <a:lnTo>
                                <a:pt x="457" y="481"/>
                              </a:lnTo>
                              <a:lnTo>
                                <a:pt x="461" y="436"/>
                              </a:lnTo>
                              <a:lnTo>
                                <a:pt x="464" y="391"/>
                              </a:lnTo>
                              <a:lnTo>
                                <a:pt x="467" y="345"/>
                              </a:lnTo>
                              <a:lnTo>
                                <a:pt x="471" y="300"/>
                              </a:lnTo>
                              <a:lnTo>
                                <a:pt x="474" y="256"/>
                              </a:lnTo>
                              <a:lnTo>
                                <a:pt x="476" y="211"/>
                              </a:lnTo>
                              <a:lnTo>
                                <a:pt x="479" y="166"/>
                              </a:lnTo>
                              <a:lnTo>
                                <a:pt x="480" y="120"/>
                              </a:lnTo>
                              <a:lnTo>
                                <a:pt x="448" y="112"/>
                              </a:lnTo>
                              <a:lnTo>
                                <a:pt x="388" y="85"/>
                              </a:lnTo>
                              <a:lnTo>
                                <a:pt x="328" y="57"/>
                              </a:lnTo>
                              <a:lnTo>
                                <a:pt x="295" y="84"/>
                              </a:lnTo>
                              <a:lnTo>
                                <a:pt x="251" y="111"/>
                              </a:lnTo>
                              <a:lnTo>
                                <a:pt x="200" y="163"/>
                              </a:lnTo>
                              <a:lnTo>
                                <a:pt x="179" y="144"/>
                              </a:lnTo>
                              <a:lnTo>
                                <a:pt x="161" y="118"/>
                              </a:lnTo>
                              <a:lnTo>
                                <a:pt x="158" y="129"/>
                              </a:lnTo>
                              <a:lnTo>
                                <a:pt x="146" y="68"/>
                              </a:lnTo>
                              <a:lnTo>
                                <a:pt x="148" y="41"/>
                              </a:lnTo>
                              <a:lnTo>
                                <a:pt x="142" y="17"/>
                              </a:lnTo>
                              <a:lnTo>
                                <a:pt x="97" y="9"/>
                              </a:lnTo>
                              <a:lnTo>
                                <a:pt x="52" y="0"/>
                              </a:lnTo>
                              <a:lnTo>
                                <a:pt x="7" y="30"/>
                              </a:lnTo>
                              <a:lnTo>
                                <a:pt x="0" y="57"/>
                              </a:lnTo>
                              <a:lnTo>
                                <a:pt x="37" y="69"/>
                              </a:lnTo>
                              <a:lnTo>
                                <a:pt x="61" y="102"/>
                              </a:lnTo>
                              <a:lnTo>
                                <a:pt x="97" y="100"/>
                              </a:lnTo>
                              <a:lnTo>
                                <a:pt x="133" y="99"/>
                              </a:lnTo>
                              <a:lnTo>
                                <a:pt x="131" y="109"/>
                              </a:lnTo>
                              <a:lnTo>
                                <a:pt x="127" y="115"/>
                              </a:lnTo>
                              <a:lnTo>
                                <a:pt x="121" y="117"/>
                              </a:lnTo>
                              <a:lnTo>
                                <a:pt x="106" y="115"/>
                              </a:lnTo>
                              <a:lnTo>
                                <a:pt x="61" y="127"/>
                              </a:lnTo>
                              <a:lnTo>
                                <a:pt x="43" y="138"/>
                              </a:lnTo>
                              <a:lnTo>
                                <a:pt x="85" y="172"/>
                              </a:lnTo>
                              <a:lnTo>
                                <a:pt x="77" y="196"/>
                              </a:lnTo>
                              <a:lnTo>
                                <a:pt x="103" y="199"/>
                              </a:lnTo>
                              <a:lnTo>
                                <a:pt x="133" y="147"/>
                              </a:lnTo>
                              <a:lnTo>
                                <a:pt x="124" y="179"/>
                              </a:lnTo>
                              <a:lnTo>
                                <a:pt x="165" y="194"/>
                              </a:lnTo>
                              <a:lnTo>
                                <a:pt x="177" y="194"/>
                              </a:lnTo>
                              <a:lnTo>
                                <a:pt x="174" y="211"/>
                              </a:lnTo>
                              <a:lnTo>
                                <a:pt x="210" y="226"/>
                              </a:lnTo>
                              <a:lnTo>
                                <a:pt x="246" y="239"/>
                              </a:lnTo>
                              <a:lnTo>
                                <a:pt x="282" y="253"/>
                              </a:lnTo>
                              <a:lnTo>
                                <a:pt x="318" y="266"/>
                              </a:lnTo>
                              <a:lnTo>
                                <a:pt x="337" y="290"/>
                              </a:lnTo>
                              <a:lnTo>
                                <a:pt x="361" y="353"/>
                              </a:lnTo>
                              <a:lnTo>
                                <a:pt x="374" y="363"/>
                              </a:lnTo>
                              <a:lnTo>
                                <a:pt x="351" y="363"/>
                              </a:lnTo>
                              <a:lnTo>
                                <a:pt x="377" y="376"/>
                              </a:lnTo>
                              <a:lnTo>
                                <a:pt x="355" y="376"/>
                              </a:lnTo>
                              <a:lnTo>
                                <a:pt x="361" y="394"/>
                              </a:lnTo>
                              <a:lnTo>
                                <a:pt x="330" y="388"/>
                              </a:lnTo>
                              <a:lnTo>
                                <a:pt x="300" y="441"/>
                              </a:lnTo>
                              <a:lnTo>
                                <a:pt x="345" y="432"/>
                              </a:lnTo>
                              <a:lnTo>
                                <a:pt x="366" y="402"/>
                              </a:lnTo>
                              <a:close/>
                            </a:path>
                          </a:pathLst>
                        </a:custGeom>
                        <a:solidFill>
                          <a:srgbClr val="7575D1"/>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43" name="Freeform 29"/>
                        <p:cNvSpPr>
                          <a:spLocks noChangeAspect="1"/>
                        </p:cNvSpPr>
                        <p:nvPr/>
                      </p:nvSpPr>
                      <p:spPr bwMode="auto">
                        <a:xfrm>
                          <a:off x="6425887" y="4038619"/>
                          <a:ext cx="223644" cy="362045"/>
                        </a:xfrm>
                        <a:custGeom>
                          <a:avLst/>
                          <a:gdLst>
                            <a:gd name="T0" fmla="*/ 44 w 313"/>
                            <a:gd name="T1" fmla="*/ 1 h 404"/>
                            <a:gd name="T2" fmla="*/ 41 w 313"/>
                            <a:gd name="T3" fmla="*/ 0 h 404"/>
                            <a:gd name="T4" fmla="*/ 35 w 313"/>
                            <a:gd name="T5" fmla="*/ 6 h 404"/>
                            <a:gd name="T6" fmla="*/ 27 w 313"/>
                            <a:gd name="T7" fmla="*/ 5 h 404"/>
                            <a:gd name="T8" fmla="*/ 18 w 313"/>
                            <a:gd name="T9" fmla="*/ 4 h 404"/>
                            <a:gd name="T10" fmla="*/ 14 w 313"/>
                            <a:gd name="T11" fmla="*/ 3 h 404"/>
                            <a:gd name="T12" fmla="*/ 11 w 313"/>
                            <a:gd name="T13" fmla="*/ 7 h 404"/>
                            <a:gd name="T14" fmla="*/ 10 w 313"/>
                            <a:gd name="T15" fmla="*/ 6 h 404"/>
                            <a:gd name="T16" fmla="*/ 6 w 313"/>
                            <a:gd name="T17" fmla="*/ 13 h 404"/>
                            <a:gd name="T18" fmla="*/ 7 w 313"/>
                            <a:gd name="T19" fmla="*/ 20 h 404"/>
                            <a:gd name="T20" fmla="*/ 6 w 313"/>
                            <a:gd name="T21" fmla="*/ 19 h 404"/>
                            <a:gd name="T22" fmla="*/ 3 w 313"/>
                            <a:gd name="T23" fmla="*/ 26 h 404"/>
                            <a:gd name="T24" fmla="*/ 0 w 313"/>
                            <a:gd name="T25" fmla="*/ 34 h 404"/>
                            <a:gd name="T26" fmla="*/ 1 w 313"/>
                            <a:gd name="T27" fmla="*/ 41 h 404"/>
                            <a:gd name="T28" fmla="*/ 4 w 313"/>
                            <a:gd name="T29" fmla="*/ 41 h 404"/>
                            <a:gd name="T30" fmla="*/ 4 w 313"/>
                            <a:gd name="T31" fmla="*/ 47 h 404"/>
                            <a:gd name="T32" fmla="*/ 3 w 313"/>
                            <a:gd name="T33" fmla="*/ 53 h 404"/>
                            <a:gd name="T34" fmla="*/ 4 w 313"/>
                            <a:gd name="T35" fmla="*/ 57 h 404"/>
                            <a:gd name="T36" fmla="*/ 10 w 313"/>
                            <a:gd name="T37" fmla="*/ 56 h 404"/>
                            <a:gd name="T38" fmla="*/ 10 w 313"/>
                            <a:gd name="T39" fmla="*/ 47 h 404"/>
                            <a:gd name="T40" fmla="*/ 9 w 313"/>
                            <a:gd name="T41" fmla="*/ 37 h 404"/>
                            <a:gd name="T42" fmla="*/ 14 w 313"/>
                            <a:gd name="T43" fmla="*/ 34 h 404"/>
                            <a:gd name="T44" fmla="*/ 15 w 313"/>
                            <a:gd name="T45" fmla="*/ 39 h 404"/>
                            <a:gd name="T46" fmla="*/ 15 w 313"/>
                            <a:gd name="T47" fmla="*/ 42 h 404"/>
                            <a:gd name="T48" fmla="*/ 18 w 313"/>
                            <a:gd name="T49" fmla="*/ 46 h 404"/>
                            <a:gd name="T50" fmla="*/ 19 w 313"/>
                            <a:gd name="T51" fmla="*/ 51 h 404"/>
                            <a:gd name="T52" fmla="*/ 21 w 313"/>
                            <a:gd name="T53" fmla="*/ 50 h 404"/>
                            <a:gd name="T54" fmla="*/ 25 w 313"/>
                            <a:gd name="T55" fmla="*/ 47 h 404"/>
                            <a:gd name="T56" fmla="*/ 27 w 313"/>
                            <a:gd name="T57" fmla="*/ 46 h 404"/>
                            <a:gd name="T58" fmla="*/ 23 w 313"/>
                            <a:gd name="T59" fmla="*/ 40 h 404"/>
                            <a:gd name="T60" fmla="*/ 24 w 313"/>
                            <a:gd name="T61" fmla="*/ 38 h 404"/>
                            <a:gd name="T62" fmla="*/ 21 w 313"/>
                            <a:gd name="T63" fmla="*/ 32 h 404"/>
                            <a:gd name="T64" fmla="*/ 17 w 313"/>
                            <a:gd name="T65" fmla="*/ 27 h 404"/>
                            <a:gd name="T66" fmla="*/ 20 w 313"/>
                            <a:gd name="T67" fmla="*/ 27 h 404"/>
                            <a:gd name="T68" fmla="*/ 25 w 313"/>
                            <a:gd name="T69" fmla="*/ 24 h 404"/>
                            <a:gd name="T70" fmla="*/ 30 w 313"/>
                            <a:gd name="T71" fmla="*/ 20 h 404"/>
                            <a:gd name="T72" fmla="*/ 31 w 313"/>
                            <a:gd name="T73" fmla="*/ 20 h 404"/>
                            <a:gd name="T74" fmla="*/ 30 w 313"/>
                            <a:gd name="T75" fmla="*/ 18 h 404"/>
                            <a:gd name="T76" fmla="*/ 28 w 313"/>
                            <a:gd name="T77" fmla="*/ 18 h 404"/>
                            <a:gd name="T78" fmla="*/ 19 w 313"/>
                            <a:gd name="T79" fmla="*/ 20 h 404"/>
                            <a:gd name="T80" fmla="*/ 14 w 313"/>
                            <a:gd name="T81" fmla="*/ 24 h 404"/>
                            <a:gd name="T82" fmla="*/ 8 w 313"/>
                            <a:gd name="T83" fmla="*/ 16 h 404"/>
                            <a:gd name="T84" fmla="*/ 11 w 313"/>
                            <a:gd name="T85" fmla="*/ 9 h 404"/>
                            <a:gd name="T86" fmla="*/ 21 w 313"/>
                            <a:gd name="T87" fmla="*/ 10 h 404"/>
                            <a:gd name="T88" fmla="*/ 30 w 313"/>
                            <a:gd name="T89" fmla="*/ 10 h 404"/>
                            <a:gd name="T90" fmla="*/ 39 w 313"/>
                            <a:gd name="T91" fmla="*/ 9 h 404"/>
                            <a:gd name="T92" fmla="*/ 44 w 313"/>
                            <a:gd name="T93" fmla="*/ 1 h 4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3"/>
                            <a:gd name="T142" fmla="*/ 0 h 404"/>
                            <a:gd name="T143" fmla="*/ 313 w 313"/>
                            <a:gd name="T144" fmla="*/ 404 h 4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3" h="404">
                              <a:moveTo>
                                <a:pt x="313" y="9"/>
                              </a:moveTo>
                              <a:lnTo>
                                <a:pt x="298" y="0"/>
                              </a:lnTo>
                              <a:lnTo>
                                <a:pt x="251" y="46"/>
                              </a:lnTo>
                              <a:lnTo>
                                <a:pt x="189" y="37"/>
                              </a:lnTo>
                              <a:lnTo>
                                <a:pt x="128" y="27"/>
                              </a:lnTo>
                              <a:lnTo>
                                <a:pt x="98" y="25"/>
                              </a:lnTo>
                              <a:lnTo>
                                <a:pt x="79" y="48"/>
                              </a:lnTo>
                              <a:lnTo>
                                <a:pt x="70" y="46"/>
                              </a:lnTo>
                              <a:lnTo>
                                <a:pt x="46" y="93"/>
                              </a:lnTo>
                              <a:lnTo>
                                <a:pt x="49" y="140"/>
                              </a:lnTo>
                              <a:lnTo>
                                <a:pt x="43" y="134"/>
                              </a:lnTo>
                              <a:lnTo>
                                <a:pt x="22" y="185"/>
                              </a:lnTo>
                              <a:lnTo>
                                <a:pt x="0" y="240"/>
                              </a:lnTo>
                              <a:lnTo>
                                <a:pt x="6" y="288"/>
                              </a:lnTo>
                              <a:lnTo>
                                <a:pt x="28" y="292"/>
                              </a:lnTo>
                              <a:lnTo>
                                <a:pt x="27" y="333"/>
                              </a:lnTo>
                              <a:lnTo>
                                <a:pt x="25" y="373"/>
                              </a:lnTo>
                              <a:lnTo>
                                <a:pt x="28" y="404"/>
                              </a:lnTo>
                              <a:lnTo>
                                <a:pt x="70" y="397"/>
                              </a:lnTo>
                              <a:lnTo>
                                <a:pt x="70" y="330"/>
                              </a:lnTo>
                              <a:lnTo>
                                <a:pt x="67" y="263"/>
                              </a:lnTo>
                              <a:lnTo>
                                <a:pt x="98" y="239"/>
                              </a:lnTo>
                              <a:lnTo>
                                <a:pt x="103" y="273"/>
                              </a:lnTo>
                              <a:lnTo>
                                <a:pt x="106" y="297"/>
                              </a:lnTo>
                              <a:lnTo>
                                <a:pt x="128" y="327"/>
                              </a:lnTo>
                              <a:lnTo>
                                <a:pt x="134" y="360"/>
                              </a:lnTo>
                              <a:lnTo>
                                <a:pt x="151" y="351"/>
                              </a:lnTo>
                              <a:lnTo>
                                <a:pt x="183" y="331"/>
                              </a:lnTo>
                              <a:lnTo>
                                <a:pt x="194" y="327"/>
                              </a:lnTo>
                              <a:lnTo>
                                <a:pt x="164" y="279"/>
                              </a:lnTo>
                              <a:lnTo>
                                <a:pt x="171" y="266"/>
                              </a:lnTo>
                              <a:lnTo>
                                <a:pt x="148" y="228"/>
                              </a:lnTo>
                              <a:lnTo>
                                <a:pt x="124" y="192"/>
                              </a:lnTo>
                              <a:lnTo>
                                <a:pt x="142" y="194"/>
                              </a:lnTo>
                              <a:lnTo>
                                <a:pt x="177" y="169"/>
                              </a:lnTo>
                              <a:lnTo>
                                <a:pt x="212" y="142"/>
                              </a:lnTo>
                              <a:lnTo>
                                <a:pt x="224" y="142"/>
                              </a:lnTo>
                              <a:lnTo>
                                <a:pt x="216" y="124"/>
                              </a:lnTo>
                              <a:lnTo>
                                <a:pt x="198" y="131"/>
                              </a:lnTo>
                              <a:lnTo>
                                <a:pt x="139" y="142"/>
                              </a:lnTo>
                              <a:lnTo>
                                <a:pt x="98" y="169"/>
                              </a:lnTo>
                              <a:lnTo>
                                <a:pt x="59" y="113"/>
                              </a:lnTo>
                              <a:lnTo>
                                <a:pt x="77" y="66"/>
                              </a:lnTo>
                              <a:lnTo>
                                <a:pt x="146" y="69"/>
                              </a:lnTo>
                              <a:lnTo>
                                <a:pt x="215" y="72"/>
                              </a:lnTo>
                              <a:lnTo>
                                <a:pt x="282" y="60"/>
                              </a:lnTo>
                              <a:lnTo>
                                <a:pt x="313" y="9"/>
                              </a:lnTo>
                              <a:close/>
                            </a:path>
                          </a:pathLst>
                        </a:custGeom>
                        <a:solidFill>
                          <a:srgbClr val="7575D1"/>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44" name="Freeform 30"/>
                        <p:cNvSpPr>
                          <a:spLocks noChangeAspect="1"/>
                        </p:cNvSpPr>
                        <p:nvPr/>
                      </p:nvSpPr>
                      <p:spPr bwMode="auto">
                        <a:xfrm>
                          <a:off x="5946303" y="4416972"/>
                          <a:ext cx="319722" cy="139164"/>
                        </a:xfrm>
                        <a:custGeom>
                          <a:avLst/>
                          <a:gdLst>
                            <a:gd name="T0" fmla="*/ 63 w 446"/>
                            <a:gd name="T1" fmla="*/ 22 h 153"/>
                            <a:gd name="T2" fmla="*/ 62 w 446"/>
                            <a:gd name="T3" fmla="*/ 21 h 153"/>
                            <a:gd name="T4" fmla="*/ 62 w 446"/>
                            <a:gd name="T5" fmla="*/ 14 h 153"/>
                            <a:gd name="T6" fmla="*/ 57 w 446"/>
                            <a:gd name="T7" fmla="*/ 14 h 153"/>
                            <a:gd name="T8" fmla="*/ 52 w 446"/>
                            <a:gd name="T9" fmla="*/ 13 h 153"/>
                            <a:gd name="T10" fmla="*/ 50 w 446"/>
                            <a:gd name="T11" fmla="*/ 8 h 153"/>
                            <a:gd name="T12" fmla="*/ 42 w 446"/>
                            <a:gd name="T13" fmla="*/ 6 h 153"/>
                            <a:gd name="T14" fmla="*/ 39 w 446"/>
                            <a:gd name="T15" fmla="*/ 3 h 153"/>
                            <a:gd name="T16" fmla="*/ 36 w 446"/>
                            <a:gd name="T17" fmla="*/ 7 h 153"/>
                            <a:gd name="T18" fmla="*/ 30 w 446"/>
                            <a:gd name="T19" fmla="*/ 7 h 153"/>
                            <a:gd name="T20" fmla="*/ 25 w 446"/>
                            <a:gd name="T21" fmla="*/ 7 h 153"/>
                            <a:gd name="T22" fmla="*/ 22 w 446"/>
                            <a:gd name="T23" fmla="*/ 4 h 153"/>
                            <a:gd name="T24" fmla="*/ 15 w 446"/>
                            <a:gd name="T25" fmla="*/ 0 h 153"/>
                            <a:gd name="T26" fmla="*/ 6 w 446"/>
                            <a:gd name="T27" fmla="*/ 0 h 153"/>
                            <a:gd name="T28" fmla="*/ 2 w 446"/>
                            <a:gd name="T29" fmla="*/ 5 h 153"/>
                            <a:gd name="T30" fmla="*/ 0 w 446"/>
                            <a:gd name="T31" fmla="*/ 6 h 153"/>
                            <a:gd name="T32" fmla="*/ 7 w 446"/>
                            <a:gd name="T33" fmla="*/ 8 h 153"/>
                            <a:gd name="T34" fmla="*/ 7 w 446"/>
                            <a:gd name="T35" fmla="*/ 10 h 153"/>
                            <a:gd name="T36" fmla="*/ 14 w 446"/>
                            <a:gd name="T37" fmla="*/ 12 h 153"/>
                            <a:gd name="T38" fmla="*/ 21 w 446"/>
                            <a:gd name="T39" fmla="*/ 14 h 153"/>
                            <a:gd name="T40" fmla="*/ 28 w 446"/>
                            <a:gd name="T41" fmla="*/ 15 h 153"/>
                            <a:gd name="T42" fmla="*/ 34 w 446"/>
                            <a:gd name="T43" fmla="*/ 17 h 153"/>
                            <a:gd name="T44" fmla="*/ 43 w 446"/>
                            <a:gd name="T45" fmla="*/ 17 h 153"/>
                            <a:gd name="T46" fmla="*/ 51 w 446"/>
                            <a:gd name="T47" fmla="*/ 19 h 153"/>
                            <a:gd name="T48" fmla="*/ 57 w 446"/>
                            <a:gd name="T49" fmla="*/ 20 h 153"/>
                            <a:gd name="T50" fmla="*/ 63 w 446"/>
                            <a:gd name="T51" fmla="*/ 22 h 1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6"/>
                            <a:gd name="T79" fmla="*/ 0 h 153"/>
                            <a:gd name="T80" fmla="*/ 446 w 446"/>
                            <a:gd name="T81" fmla="*/ 153 h 15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6" h="153">
                              <a:moveTo>
                                <a:pt x="446" y="153"/>
                              </a:moveTo>
                              <a:lnTo>
                                <a:pt x="440" y="145"/>
                              </a:lnTo>
                              <a:lnTo>
                                <a:pt x="441" y="101"/>
                              </a:lnTo>
                              <a:lnTo>
                                <a:pt x="406" y="97"/>
                              </a:lnTo>
                              <a:lnTo>
                                <a:pt x="370" y="91"/>
                              </a:lnTo>
                              <a:lnTo>
                                <a:pt x="356" y="58"/>
                              </a:lnTo>
                              <a:lnTo>
                                <a:pt x="298" y="39"/>
                              </a:lnTo>
                              <a:lnTo>
                                <a:pt x="276" y="24"/>
                              </a:lnTo>
                              <a:lnTo>
                                <a:pt x="255" y="48"/>
                              </a:lnTo>
                              <a:lnTo>
                                <a:pt x="216" y="48"/>
                              </a:lnTo>
                              <a:lnTo>
                                <a:pt x="179" y="48"/>
                              </a:lnTo>
                              <a:lnTo>
                                <a:pt x="158" y="28"/>
                              </a:lnTo>
                              <a:lnTo>
                                <a:pt x="103" y="1"/>
                              </a:lnTo>
                              <a:lnTo>
                                <a:pt x="41" y="0"/>
                              </a:lnTo>
                              <a:lnTo>
                                <a:pt x="16" y="34"/>
                              </a:lnTo>
                              <a:lnTo>
                                <a:pt x="0" y="40"/>
                              </a:lnTo>
                              <a:lnTo>
                                <a:pt x="50" y="55"/>
                              </a:lnTo>
                              <a:lnTo>
                                <a:pt x="50" y="68"/>
                              </a:lnTo>
                              <a:lnTo>
                                <a:pt x="101" y="82"/>
                              </a:lnTo>
                              <a:lnTo>
                                <a:pt x="152" y="95"/>
                              </a:lnTo>
                              <a:lnTo>
                                <a:pt x="197" y="104"/>
                              </a:lnTo>
                              <a:lnTo>
                                <a:pt x="241" y="115"/>
                              </a:lnTo>
                              <a:lnTo>
                                <a:pt x="304" y="122"/>
                              </a:lnTo>
                              <a:lnTo>
                                <a:pt x="367" y="130"/>
                              </a:lnTo>
                              <a:lnTo>
                                <a:pt x="406" y="142"/>
                              </a:lnTo>
                              <a:lnTo>
                                <a:pt x="446" y="153"/>
                              </a:lnTo>
                              <a:close/>
                            </a:path>
                          </a:pathLst>
                        </a:custGeom>
                        <a:solidFill>
                          <a:srgbClr val="7575D1"/>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45" name="Freeform 31"/>
                        <p:cNvSpPr>
                          <a:spLocks noChangeAspect="1"/>
                        </p:cNvSpPr>
                        <p:nvPr/>
                      </p:nvSpPr>
                      <p:spPr bwMode="auto">
                        <a:xfrm>
                          <a:off x="6573638" y="4539828"/>
                          <a:ext cx="135640" cy="94588"/>
                        </a:xfrm>
                        <a:custGeom>
                          <a:avLst/>
                          <a:gdLst>
                            <a:gd name="T0" fmla="*/ 26 w 191"/>
                            <a:gd name="T1" fmla="*/ 0 h 107"/>
                            <a:gd name="T2" fmla="*/ 16 w 191"/>
                            <a:gd name="T3" fmla="*/ 0 h 107"/>
                            <a:gd name="T4" fmla="*/ 10 w 191"/>
                            <a:gd name="T5" fmla="*/ 4 h 107"/>
                            <a:gd name="T6" fmla="*/ 3 w 191"/>
                            <a:gd name="T7" fmla="*/ 7 h 107"/>
                            <a:gd name="T8" fmla="*/ 0 w 191"/>
                            <a:gd name="T9" fmla="*/ 13 h 107"/>
                            <a:gd name="T10" fmla="*/ 0 w 191"/>
                            <a:gd name="T11" fmla="*/ 13 h 107"/>
                            <a:gd name="T12" fmla="*/ 1 w 191"/>
                            <a:gd name="T13" fmla="*/ 15 h 107"/>
                            <a:gd name="T14" fmla="*/ 9 w 191"/>
                            <a:gd name="T15" fmla="*/ 10 h 107"/>
                            <a:gd name="T16" fmla="*/ 18 w 191"/>
                            <a:gd name="T17" fmla="*/ 5 h 107"/>
                            <a:gd name="T18" fmla="*/ 26 w 191"/>
                            <a:gd name="T19" fmla="*/ 0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1"/>
                            <a:gd name="T31" fmla="*/ 0 h 107"/>
                            <a:gd name="T32" fmla="*/ 191 w 191"/>
                            <a:gd name="T33" fmla="*/ 107 h 1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1" h="107">
                              <a:moveTo>
                                <a:pt x="191" y="0"/>
                              </a:moveTo>
                              <a:lnTo>
                                <a:pt x="119" y="3"/>
                              </a:lnTo>
                              <a:lnTo>
                                <a:pt x="73" y="27"/>
                              </a:lnTo>
                              <a:lnTo>
                                <a:pt x="25" y="51"/>
                              </a:lnTo>
                              <a:lnTo>
                                <a:pt x="4" y="91"/>
                              </a:lnTo>
                              <a:lnTo>
                                <a:pt x="0" y="97"/>
                              </a:lnTo>
                              <a:lnTo>
                                <a:pt x="7" y="107"/>
                              </a:lnTo>
                              <a:lnTo>
                                <a:pt x="67" y="72"/>
                              </a:lnTo>
                              <a:lnTo>
                                <a:pt x="128" y="36"/>
                              </a:lnTo>
                              <a:lnTo>
                                <a:pt x="191" y="0"/>
                              </a:lnTo>
                              <a:close/>
                            </a:path>
                          </a:pathLst>
                        </a:custGeom>
                        <a:solidFill>
                          <a:srgbClr val="7575D1"/>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46" name="Freeform 32"/>
                        <p:cNvSpPr>
                          <a:spLocks noChangeAspect="1"/>
                        </p:cNvSpPr>
                        <p:nvPr/>
                      </p:nvSpPr>
                      <p:spPr bwMode="auto">
                        <a:xfrm>
                          <a:off x="6730269" y="4013614"/>
                          <a:ext cx="51672" cy="151123"/>
                        </a:xfrm>
                        <a:custGeom>
                          <a:avLst/>
                          <a:gdLst>
                            <a:gd name="T0" fmla="*/ 10 w 70"/>
                            <a:gd name="T1" fmla="*/ 15 h 167"/>
                            <a:gd name="T2" fmla="*/ 6 w 70"/>
                            <a:gd name="T3" fmla="*/ 10 h 167"/>
                            <a:gd name="T4" fmla="*/ 9 w 70"/>
                            <a:gd name="T5" fmla="*/ 6 h 167"/>
                            <a:gd name="T6" fmla="*/ 7 w 70"/>
                            <a:gd name="T7" fmla="*/ 5 h 167"/>
                            <a:gd name="T8" fmla="*/ 5 w 70"/>
                            <a:gd name="T9" fmla="*/ 6 h 167"/>
                            <a:gd name="T10" fmla="*/ 2 w 70"/>
                            <a:gd name="T11" fmla="*/ 11 h 167"/>
                            <a:gd name="T12" fmla="*/ 2 w 70"/>
                            <a:gd name="T13" fmla="*/ 8 h 167"/>
                            <a:gd name="T14" fmla="*/ 3 w 70"/>
                            <a:gd name="T15" fmla="*/ 3 h 167"/>
                            <a:gd name="T16" fmla="*/ 3 w 70"/>
                            <a:gd name="T17" fmla="*/ 0 h 167"/>
                            <a:gd name="T18" fmla="*/ 0 w 70"/>
                            <a:gd name="T19" fmla="*/ 5 h 167"/>
                            <a:gd name="T20" fmla="*/ 1 w 70"/>
                            <a:gd name="T21" fmla="*/ 11 h 167"/>
                            <a:gd name="T22" fmla="*/ 2 w 70"/>
                            <a:gd name="T23" fmla="*/ 17 h 167"/>
                            <a:gd name="T24" fmla="*/ 6 w 70"/>
                            <a:gd name="T25" fmla="*/ 24 h 167"/>
                            <a:gd name="T26" fmla="*/ 3 w 70"/>
                            <a:gd name="T27" fmla="*/ 14 h 167"/>
                            <a:gd name="T28" fmla="*/ 10 w 70"/>
                            <a:gd name="T29" fmla="*/ 15 h 1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0"/>
                            <a:gd name="T46" fmla="*/ 0 h 167"/>
                            <a:gd name="T47" fmla="*/ 70 w 70"/>
                            <a:gd name="T48" fmla="*/ 167 h 1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0" h="167">
                              <a:moveTo>
                                <a:pt x="70" y="107"/>
                              </a:moveTo>
                              <a:lnTo>
                                <a:pt x="40" y="68"/>
                              </a:lnTo>
                              <a:lnTo>
                                <a:pt x="61" y="43"/>
                              </a:lnTo>
                              <a:lnTo>
                                <a:pt x="46" y="32"/>
                              </a:lnTo>
                              <a:lnTo>
                                <a:pt x="31" y="46"/>
                              </a:lnTo>
                              <a:lnTo>
                                <a:pt x="15" y="73"/>
                              </a:lnTo>
                              <a:lnTo>
                                <a:pt x="13" y="58"/>
                              </a:lnTo>
                              <a:lnTo>
                                <a:pt x="24" y="21"/>
                              </a:lnTo>
                              <a:lnTo>
                                <a:pt x="24" y="0"/>
                              </a:lnTo>
                              <a:lnTo>
                                <a:pt x="0" y="38"/>
                              </a:lnTo>
                              <a:lnTo>
                                <a:pt x="6" y="79"/>
                              </a:lnTo>
                              <a:lnTo>
                                <a:pt x="10" y="119"/>
                              </a:lnTo>
                              <a:lnTo>
                                <a:pt x="40" y="167"/>
                              </a:lnTo>
                              <a:lnTo>
                                <a:pt x="21" y="100"/>
                              </a:lnTo>
                              <a:lnTo>
                                <a:pt x="70" y="107"/>
                              </a:lnTo>
                              <a:close/>
                            </a:path>
                          </a:pathLst>
                        </a:custGeom>
                        <a:solidFill>
                          <a:srgbClr val="7575D1"/>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47" name="Freeform 33"/>
                        <p:cNvSpPr>
                          <a:spLocks noChangeAspect="1"/>
                        </p:cNvSpPr>
                        <p:nvPr/>
                      </p:nvSpPr>
                      <p:spPr bwMode="auto">
                        <a:xfrm>
                          <a:off x="6743994" y="4261500"/>
                          <a:ext cx="100923" cy="48925"/>
                        </a:xfrm>
                        <a:custGeom>
                          <a:avLst/>
                          <a:gdLst>
                            <a:gd name="T0" fmla="*/ 20 w 143"/>
                            <a:gd name="T1" fmla="*/ 6 h 53"/>
                            <a:gd name="T2" fmla="*/ 19 w 143"/>
                            <a:gd name="T3" fmla="*/ 8 h 53"/>
                            <a:gd name="T4" fmla="*/ 11 w 143"/>
                            <a:gd name="T5" fmla="*/ 3 h 53"/>
                            <a:gd name="T6" fmla="*/ 5 w 143"/>
                            <a:gd name="T7" fmla="*/ 4 h 53"/>
                            <a:gd name="T8" fmla="*/ 1 w 143"/>
                            <a:gd name="T9" fmla="*/ 3 h 53"/>
                            <a:gd name="T10" fmla="*/ 0 w 143"/>
                            <a:gd name="T11" fmla="*/ 5 h 53"/>
                            <a:gd name="T12" fmla="*/ 1 w 143"/>
                            <a:gd name="T13" fmla="*/ 2 h 53"/>
                            <a:gd name="T14" fmla="*/ 4 w 143"/>
                            <a:gd name="T15" fmla="*/ 0 h 53"/>
                            <a:gd name="T16" fmla="*/ 10 w 143"/>
                            <a:gd name="T17" fmla="*/ 0 h 53"/>
                            <a:gd name="T18" fmla="*/ 17 w 143"/>
                            <a:gd name="T19" fmla="*/ 1 h 53"/>
                            <a:gd name="T20" fmla="*/ 20 w 143"/>
                            <a:gd name="T21" fmla="*/ 6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3"/>
                            <a:gd name="T34" fmla="*/ 0 h 53"/>
                            <a:gd name="T35" fmla="*/ 143 w 143"/>
                            <a:gd name="T36" fmla="*/ 53 h 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3" h="53">
                              <a:moveTo>
                                <a:pt x="143" y="43"/>
                              </a:moveTo>
                              <a:lnTo>
                                <a:pt x="136" y="53"/>
                              </a:lnTo>
                              <a:lnTo>
                                <a:pt x="78" y="25"/>
                              </a:lnTo>
                              <a:lnTo>
                                <a:pt x="37" y="28"/>
                              </a:lnTo>
                              <a:lnTo>
                                <a:pt x="8" y="19"/>
                              </a:lnTo>
                              <a:lnTo>
                                <a:pt x="0" y="31"/>
                              </a:lnTo>
                              <a:lnTo>
                                <a:pt x="5" y="12"/>
                              </a:lnTo>
                              <a:lnTo>
                                <a:pt x="33" y="0"/>
                              </a:lnTo>
                              <a:lnTo>
                                <a:pt x="76" y="3"/>
                              </a:lnTo>
                              <a:lnTo>
                                <a:pt x="121" y="6"/>
                              </a:lnTo>
                              <a:lnTo>
                                <a:pt x="143" y="43"/>
                              </a:lnTo>
                              <a:close/>
                            </a:path>
                          </a:pathLst>
                        </a:custGeom>
                        <a:solidFill>
                          <a:srgbClr val="7575D1"/>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48" name="Freeform 34"/>
                        <p:cNvSpPr>
                          <a:spLocks noChangeAspect="1"/>
                        </p:cNvSpPr>
                        <p:nvPr/>
                      </p:nvSpPr>
                      <p:spPr bwMode="auto">
                        <a:xfrm>
                          <a:off x="6445264" y="4530043"/>
                          <a:ext cx="115456" cy="27181"/>
                        </a:xfrm>
                        <a:custGeom>
                          <a:avLst/>
                          <a:gdLst>
                            <a:gd name="T0" fmla="*/ 23 w 158"/>
                            <a:gd name="T1" fmla="*/ 1 h 32"/>
                            <a:gd name="T2" fmla="*/ 23 w 158"/>
                            <a:gd name="T3" fmla="*/ 0 h 32"/>
                            <a:gd name="T4" fmla="*/ 21 w 158"/>
                            <a:gd name="T5" fmla="*/ 0 h 32"/>
                            <a:gd name="T6" fmla="*/ 19 w 158"/>
                            <a:gd name="T7" fmla="*/ 2 h 32"/>
                            <a:gd name="T8" fmla="*/ 15 w 158"/>
                            <a:gd name="T9" fmla="*/ 2 h 32"/>
                            <a:gd name="T10" fmla="*/ 9 w 158"/>
                            <a:gd name="T11" fmla="*/ 1 h 32"/>
                            <a:gd name="T12" fmla="*/ 4 w 158"/>
                            <a:gd name="T13" fmla="*/ 0 h 32"/>
                            <a:gd name="T14" fmla="*/ 0 w 158"/>
                            <a:gd name="T15" fmla="*/ 3 h 32"/>
                            <a:gd name="T16" fmla="*/ 3 w 158"/>
                            <a:gd name="T17" fmla="*/ 5 h 32"/>
                            <a:gd name="T18" fmla="*/ 10 w 158"/>
                            <a:gd name="T19" fmla="*/ 5 h 32"/>
                            <a:gd name="T20" fmla="*/ 17 w 158"/>
                            <a:gd name="T21" fmla="*/ 4 h 32"/>
                            <a:gd name="T22" fmla="*/ 23 w 158"/>
                            <a:gd name="T23" fmla="*/ 1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8"/>
                            <a:gd name="T37" fmla="*/ 0 h 32"/>
                            <a:gd name="T38" fmla="*/ 158 w 158"/>
                            <a:gd name="T39" fmla="*/ 32 h 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8" h="32">
                              <a:moveTo>
                                <a:pt x="158" y="4"/>
                              </a:moveTo>
                              <a:lnTo>
                                <a:pt x="157" y="0"/>
                              </a:lnTo>
                              <a:lnTo>
                                <a:pt x="146" y="0"/>
                              </a:lnTo>
                              <a:lnTo>
                                <a:pt x="131" y="15"/>
                              </a:lnTo>
                              <a:lnTo>
                                <a:pt x="105" y="13"/>
                              </a:lnTo>
                              <a:lnTo>
                                <a:pt x="64" y="7"/>
                              </a:lnTo>
                              <a:lnTo>
                                <a:pt x="26" y="1"/>
                              </a:lnTo>
                              <a:lnTo>
                                <a:pt x="0" y="25"/>
                              </a:lnTo>
                              <a:lnTo>
                                <a:pt x="21" y="32"/>
                              </a:lnTo>
                              <a:lnTo>
                                <a:pt x="70" y="31"/>
                              </a:lnTo>
                              <a:lnTo>
                                <a:pt x="118" y="28"/>
                              </a:lnTo>
                              <a:lnTo>
                                <a:pt x="158" y="4"/>
                              </a:lnTo>
                              <a:close/>
                            </a:path>
                          </a:pathLst>
                        </a:custGeom>
                        <a:solidFill>
                          <a:srgbClr val="7575D1"/>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49" name="Freeform 35"/>
                        <p:cNvSpPr>
                          <a:spLocks noChangeAspect="1"/>
                        </p:cNvSpPr>
                        <p:nvPr/>
                      </p:nvSpPr>
                      <p:spPr bwMode="auto">
                        <a:xfrm>
                          <a:off x="5948726" y="4198441"/>
                          <a:ext cx="54902" cy="75018"/>
                        </a:xfrm>
                        <a:custGeom>
                          <a:avLst/>
                          <a:gdLst>
                            <a:gd name="T0" fmla="*/ 11 w 80"/>
                            <a:gd name="T1" fmla="*/ 8 h 85"/>
                            <a:gd name="T2" fmla="*/ 10 w 80"/>
                            <a:gd name="T3" fmla="*/ 12 h 85"/>
                            <a:gd name="T4" fmla="*/ 4 w 80"/>
                            <a:gd name="T5" fmla="*/ 8 h 85"/>
                            <a:gd name="T6" fmla="*/ 3 w 80"/>
                            <a:gd name="T7" fmla="*/ 4 h 85"/>
                            <a:gd name="T8" fmla="*/ 0 w 80"/>
                            <a:gd name="T9" fmla="*/ 3 h 85"/>
                            <a:gd name="T10" fmla="*/ 3 w 80"/>
                            <a:gd name="T11" fmla="*/ 1 h 85"/>
                            <a:gd name="T12" fmla="*/ 4 w 80"/>
                            <a:gd name="T13" fmla="*/ 0 h 85"/>
                            <a:gd name="T14" fmla="*/ 7 w 80"/>
                            <a:gd name="T15" fmla="*/ 6 h 85"/>
                            <a:gd name="T16" fmla="*/ 11 w 80"/>
                            <a:gd name="T17" fmla="*/ 8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85"/>
                            <a:gd name="T29" fmla="*/ 80 w 80"/>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85">
                              <a:moveTo>
                                <a:pt x="80" y="58"/>
                              </a:moveTo>
                              <a:lnTo>
                                <a:pt x="74" y="85"/>
                              </a:lnTo>
                              <a:lnTo>
                                <a:pt x="34" y="58"/>
                              </a:lnTo>
                              <a:lnTo>
                                <a:pt x="19" y="29"/>
                              </a:lnTo>
                              <a:lnTo>
                                <a:pt x="0" y="20"/>
                              </a:lnTo>
                              <a:lnTo>
                                <a:pt x="23" y="4"/>
                              </a:lnTo>
                              <a:lnTo>
                                <a:pt x="32" y="0"/>
                              </a:lnTo>
                              <a:lnTo>
                                <a:pt x="52" y="44"/>
                              </a:lnTo>
                              <a:lnTo>
                                <a:pt x="80" y="58"/>
                              </a:lnTo>
                              <a:close/>
                            </a:path>
                          </a:pathLst>
                        </a:custGeom>
                        <a:solidFill>
                          <a:srgbClr val="7575D1"/>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50" name="Freeform 36"/>
                        <p:cNvSpPr>
                          <a:spLocks noChangeAspect="1"/>
                        </p:cNvSpPr>
                        <p:nvPr/>
                      </p:nvSpPr>
                      <p:spPr bwMode="auto">
                        <a:xfrm>
                          <a:off x="6338690" y="4522433"/>
                          <a:ext cx="86390" cy="48925"/>
                        </a:xfrm>
                        <a:custGeom>
                          <a:avLst/>
                          <a:gdLst>
                            <a:gd name="T0" fmla="*/ 17 w 121"/>
                            <a:gd name="T1" fmla="*/ 4 h 49"/>
                            <a:gd name="T2" fmla="*/ 16 w 121"/>
                            <a:gd name="T3" fmla="*/ 2 h 49"/>
                            <a:gd name="T4" fmla="*/ 13 w 121"/>
                            <a:gd name="T5" fmla="*/ 3 h 49"/>
                            <a:gd name="T6" fmla="*/ 8 w 121"/>
                            <a:gd name="T7" fmla="*/ 0 h 49"/>
                            <a:gd name="T8" fmla="*/ 11 w 121"/>
                            <a:gd name="T9" fmla="*/ 4 h 49"/>
                            <a:gd name="T10" fmla="*/ 7 w 121"/>
                            <a:gd name="T11" fmla="*/ 4 h 49"/>
                            <a:gd name="T12" fmla="*/ 1 w 121"/>
                            <a:gd name="T13" fmla="*/ 4 h 49"/>
                            <a:gd name="T14" fmla="*/ 0 w 121"/>
                            <a:gd name="T15" fmla="*/ 8 h 49"/>
                            <a:gd name="T16" fmla="*/ 6 w 121"/>
                            <a:gd name="T17" fmla="*/ 7 h 49"/>
                            <a:gd name="T18" fmla="*/ 12 w 121"/>
                            <a:gd name="T19" fmla="*/ 5 h 49"/>
                            <a:gd name="T20" fmla="*/ 14 w 121"/>
                            <a:gd name="T21" fmla="*/ 6 h 49"/>
                            <a:gd name="T22" fmla="*/ 14 w 121"/>
                            <a:gd name="T23" fmla="*/ 6 h 49"/>
                            <a:gd name="T24" fmla="*/ 17 w 121"/>
                            <a:gd name="T25" fmla="*/ 4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1"/>
                            <a:gd name="T40" fmla="*/ 0 h 49"/>
                            <a:gd name="T41" fmla="*/ 121 w 121"/>
                            <a:gd name="T42" fmla="*/ 49 h 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1" h="49">
                              <a:moveTo>
                                <a:pt x="121" y="28"/>
                              </a:moveTo>
                              <a:lnTo>
                                <a:pt x="114" y="13"/>
                              </a:lnTo>
                              <a:lnTo>
                                <a:pt x="97" y="18"/>
                              </a:lnTo>
                              <a:lnTo>
                                <a:pt x="56" y="0"/>
                              </a:lnTo>
                              <a:lnTo>
                                <a:pt x="78" y="25"/>
                              </a:lnTo>
                              <a:lnTo>
                                <a:pt x="51" y="25"/>
                              </a:lnTo>
                              <a:lnTo>
                                <a:pt x="12" y="21"/>
                              </a:lnTo>
                              <a:lnTo>
                                <a:pt x="0" y="49"/>
                              </a:lnTo>
                              <a:lnTo>
                                <a:pt x="42" y="41"/>
                              </a:lnTo>
                              <a:lnTo>
                                <a:pt x="84" y="32"/>
                              </a:lnTo>
                              <a:lnTo>
                                <a:pt x="100" y="37"/>
                              </a:lnTo>
                              <a:lnTo>
                                <a:pt x="99" y="35"/>
                              </a:lnTo>
                              <a:lnTo>
                                <a:pt x="121" y="28"/>
                              </a:lnTo>
                              <a:close/>
                            </a:path>
                          </a:pathLst>
                        </a:custGeom>
                        <a:solidFill>
                          <a:srgbClr val="7575D1"/>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51" name="Freeform 37"/>
                        <p:cNvSpPr>
                          <a:spLocks noChangeAspect="1"/>
                        </p:cNvSpPr>
                        <p:nvPr/>
                      </p:nvSpPr>
                      <p:spPr bwMode="auto">
                        <a:xfrm>
                          <a:off x="6418621" y="4587666"/>
                          <a:ext cx="58938" cy="39140"/>
                        </a:xfrm>
                        <a:custGeom>
                          <a:avLst/>
                          <a:gdLst>
                            <a:gd name="T0" fmla="*/ 11 w 85"/>
                            <a:gd name="T1" fmla="*/ 5 h 45"/>
                            <a:gd name="T2" fmla="*/ 7 w 85"/>
                            <a:gd name="T3" fmla="*/ 6 h 45"/>
                            <a:gd name="T4" fmla="*/ 1 w 85"/>
                            <a:gd name="T5" fmla="*/ 3 h 45"/>
                            <a:gd name="T6" fmla="*/ 0 w 85"/>
                            <a:gd name="T7" fmla="*/ 0 h 45"/>
                            <a:gd name="T8" fmla="*/ 7 w 85"/>
                            <a:gd name="T9" fmla="*/ 0 h 45"/>
                            <a:gd name="T10" fmla="*/ 11 w 85"/>
                            <a:gd name="T11" fmla="*/ 5 h 45"/>
                            <a:gd name="T12" fmla="*/ 0 60000 65536"/>
                            <a:gd name="T13" fmla="*/ 0 60000 65536"/>
                            <a:gd name="T14" fmla="*/ 0 60000 65536"/>
                            <a:gd name="T15" fmla="*/ 0 60000 65536"/>
                            <a:gd name="T16" fmla="*/ 0 60000 65536"/>
                            <a:gd name="T17" fmla="*/ 0 60000 65536"/>
                            <a:gd name="T18" fmla="*/ 0 w 85"/>
                            <a:gd name="T19" fmla="*/ 0 h 45"/>
                            <a:gd name="T20" fmla="*/ 85 w 8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85" h="45">
                              <a:moveTo>
                                <a:pt x="85" y="36"/>
                              </a:moveTo>
                              <a:lnTo>
                                <a:pt x="51" y="45"/>
                              </a:lnTo>
                              <a:lnTo>
                                <a:pt x="10" y="18"/>
                              </a:lnTo>
                              <a:lnTo>
                                <a:pt x="0" y="0"/>
                              </a:lnTo>
                              <a:lnTo>
                                <a:pt x="51" y="2"/>
                              </a:lnTo>
                              <a:lnTo>
                                <a:pt x="85" y="36"/>
                              </a:lnTo>
                              <a:close/>
                            </a:path>
                          </a:pathLst>
                        </a:custGeom>
                        <a:solidFill>
                          <a:srgbClr val="7575D1"/>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52" name="Freeform 38"/>
                        <p:cNvSpPr>
                          <a:spLocks noChangeAspect="1"/>
                        </p:cNvSpPr>
                        <p:nvPr/>
                      </p:nvSpPr>
                      <p:spPr bwMode="auto">
                        <a:xfrm>
                          <a:off x="6676982" y="4273459"/>
                          <a:ext cx="41176" cy="36965"/>
                        </a:xfrm>
                        <a:custGeom>
                          <a:avLst/>
                          <a:gdLst>
                            <a:gd name="T0" fmla="*/ 8 w 61"/>
                            <a:gd name="T1" fmla="*/ 2 h 40"/>
                            <a:gd name="T2" fmla="*/ 5 w 61"/>
                            <a:gd name="T3" fmla="*/ 6 h 40"/>
                            <a:gd name="T4" fmla="*/ 0 w 61"/>
                            <a:gd name="T5" fmla="*/ 2 h 40"/>
                            <a:gd name="T6" fmla="*/ 3 w 61"/>
                            <a:gd name="T7" fmla="*/ 0 h 40"/>
                            <a:gd name="T8" fmla="*/ 8 w 61"/>
                            <a:gd name="T9" fmla="*/ 2 h 40"/>
                            <a:gd name="T10" fmla="*/ 0 60000 65536"/>
                            <a:gd name="T11" fmla="*/ 0 60000 65536"/>
                            <a:gd name="T12" fmla="*/ 0 60000 65536"/>
                            <a:gd name="T13" fmla="*/ 0 60000 65536"/>
                            <a:gd name="T14" fmla="*/ 0 60000 65536"/>
                            <a:gd name="T15" fmla="*/ 0 w 61"/>
                            <a:gd name="T16" fmla="*/ 0 h 40"/>
                            <a:gd name="T17" fmla="*/ 61 w 61"/>
                            <a:gd name="T18" fmla="*/ 40 h 40"/>
                          </a:gdLst>
                          <a:ahLst/>
                          <a:cxnLst>
                            <a:cxn ang="T10">
                              <a:pos x="T0" y="T1"/>
                            </a:cxn>
                            <a:cxn ang="T11">
                              <a:pos x="T2" y="T3"/>
                            </a:cxn>
                            <a:cxn ang="T12">
                              <a:pos x="T4" y="T5"/>
                            </a:cxn>
                            <a:cxn ang="T13">
                              <a:pos x="T6" y="T7"/>
                            </a:cxn>
                            <a:cxn ang="T14">
                              <a:pos x="T8" y="T9"/>
                            </a:cxn>
                          </a:cxnLst>
                          <a:rect l="T15" t="T16" r="T17" b="T18"/>
                          <a:pathLst>
                            <a:path w="61" h="40">
                              <a:moveTo>
                                <a:pt x="61" y="16"/>
                              </a:moveTo>
                              <a:lnTo>
                                <a:pt x="37" y="40"/>
                              </a:lnTo>
                              <a:lnTo>
                                <a:pt x="0" y="15"/>
                              </a:lnTo>
                              <a:lnTo>
                                <a:pt x="19" y="0"/>
                              </a:lnTo>
                              <a:lnTo>
                                <a:pt x="61" y="16"/>
                              </a:lnTo>
                              <a:close/>
                            </a:path>
                          </a:pathLst>
                        </a:custGeom>
                        <a:solidFill>
                          <a:srgbClr val="7575D1"/>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53" name="Freeform 39"/>
                        <p:cNvSpPr>
                          <a:spLocks noChangeAspect="1"/>
                        </p:cNvSpPr>
                        <p:nvPr/>
                      </p:nvSpPr>
                      <p:spPr bwMode="auto">
                        <a:xfrm>
                          <a:off x="6266026" y="4522433"/>
                          <a:ext cx="38754" cy="30442"/>
                        </a:xfrm>
                        <a:custGeom>
                          <a:avLst/>
                          <a:gdLst>
                            <a:gd name="T0" fmla="*/ 7 w 56"/>
                            <a:gd name="T1" fmla="*/ 3 h 31"/>
                            <a:gd name="T2" fmla="*/ 6 w 56"/>
                            <a:gd name="T3" fmla="*/ 1 h 31"/>
                            <a:gd name="T4" fmla="*/ 0 w 56"/>
                            <a:gd name="T5" fmla="*/ 0 h 31"/>
                            <a:gd name="T6" fmla="*/ 4 w 56"/>
                            <a:gd name="T7" fmla="*/ 5 h 31"/>
                            <a:gd name="T8" fmla="*/ 7 w 56"/>
                            <a:gd name="T9" fmla="*/ 3 h 31"/>
                            <a:gd name="T10" fmla="*/ 0 60000 65536"/>
                            <a:gd name="T11" fmla="*/ 0 60000 65536"/>
                            <a:gd name="T12" fmla="*/ 0 60000 65536"/>
                            <a:gd name="T13" fmla="*/ 0 60000 65536"/>
                            <a:gd name="T14" fmla="*/ 0 60000 65536"/>
                            <a:gd name="T15" fmla="*/ 0 w 56"/>
                            <a:gd name="T16" fmla="*/ 0 h 31"/>
                            <a:gd name="T17" fmla="*/ 56 w 56"/>
                            <a:gd name="T18" fmla="*/ 31 h 31"/>
                          </a:gdLst>
                          <a:ahLst/>
                          <a:cxnLst>
                            <a:cxn ang="T10">
                              <a:pos x="T0" y="T1"/>
                            </a:cxn>
                            <a:cxn ang="T11">
                              <a:pos x="T2" y="T3"/>
                            </a:cxn>
                            <a:cxn ang="T12">
                              <a:pos x="T4" y="T5"/>
                            </a:cxn>
                            <a:cxn ang="T13">
                              <a:pos x="T6" y="T7"/>
                            </a:cxn>
                            <a:cxn ang="T14">
                              <a:pos x="T8" y="T9"/>
                            </a:cxn>
                          </a:cxnLst>
                          <a:rect l="T15" t="T16" r="T17" b="T18"/>
                          <a:pathLst>
                            <a:path w="56" h="31">
                              <a:moveTo>
                                <a:pt x="56" y="15"/>
                              </a:moveTo>
                              <a:lnTo>
                                <a:pt x="48" y="4"/>
                              </a:lnTo>
                              <a:lnTo>
                                <a:pt x="0" y="0"/>
                              </a:lnTo>
                              <a:lnTo>
                                <a:pt x="29" y="31"/>
                              </a:lnTo>
                              <a:lnTo>
                                <a:pt x="56" y="15"/>
                              </a:lnTo>
                              <a:close/>
                            </a:path>
                          </a:pathLst>
                        </a:custGeom>
                        <a:solidFill>
                          <a:srgbClr val="7575D1"/>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54" name="Freeform 40"/>
                        <p:cNvSpPr>
                          <a:spLocks noChangeAspect="1"/>
                        </p:cNvSpPr>
                        <p:nvPr/>
                      </p:nvSpPr>
                      <p:spPr bwMode="auto">
                        <a:xfrm>
                          <a:off x="5666143" y="4047317"/>
                          <a:ext cx="28258" cy="47838"/>
                        </a:xfrm>
                        <a:custGeom>
                          <a:avLst/>
                          <a:gdLst>
                            <a:gd name="T0" fmla="*/ 6 w 40"/>
                            <a:gd name="T1" fmla="*/ 4 h 53"/>
                            <a:gd name="T2" fmla="*/ 5 w 40"/>
                            <a:gd name="T3" fmla="*/ 8 h 53"/>
                            <a:gd name="T4" fmla="*/ 0 w 40"/>
                            <a:gd name="T5" fmla="*/ 1 h 53"/>
                            <a:gd name="T6" fmla="*/ 2 w 40"/>
                            <a:gd name="T7" fmla="*/ 0 h 53"/>
                            <a:gd name="T8" fmla="*/ 6 w 40"/>
                            <a:gd name="T9" fmla="*/ 4 h 53"/>
                            <a:gd name="T10" fmla="*/ 0 60000 65536"/>
                            <a:gd name="T11" fmla="*/ 0 60000 65536"/>
                            <a:gd name="T12" fmla="*/ 0 60000 65536"/>
                            <a:gd name="T13" fmla="*/ 0 60000 65536"/>
                            <a:gd name="T14" fmla="*/ 0 60000 65536"/>
                            <a:gd name="T15" fmla="*/ 0 w 40"/>
                            <a:gd name="T16" fmla="*/ 0 h 53"/>
                            <a:gd name="T17" fmla="*/ 40 w 40"/>
                            <a:gd name="T18" fmla="*/ 53 h 53"/>
                          </a:gdLst>
                          <a:ahLst/>
                          <a:cxnLst>
                            <a:cxn ang="T10">
                              <a:pos x="T0" y="T1"/>
                            </a:cxn>
                            <a:cxn ang="T11">
                              <a:pos x="T2" y="T3"/>
                            </a:cxn>
                            <a:cxn ang="T12">
                              <a:pos x="T4" y="T5"/>
                            </a:cxn>
                            <a:cxn ang="T13">
                              <a:pos x="T6" y="T7"/>
                            </a:cxn>
                            <a:cxn ang="T14">
                              <a:pos x="T8" y="T9"/>
                            </a:cxn>
                          </a:cxnLst>
                          <a:rect l="T15" t="T16" r="T17" b="T18"/>
                          <a:pathLst>
                            <a:path w="40" h="53">
                              <a:moveTo>
                                <a:pt x="40" y="29"/>
                              </a:moveTo>
                              <a:lnTo>
                                <a:pt x="36" y="53"/>
                              </a:lnTo>
                              <a:lnTo>
                                <a:pt x="0" y="5"/>
                              </a:lnTo>
                              <a:lnTo>
                                <a:pt x="10" y="0"/>
                              </a:lnTo>
                              <a:lnTo>
                                <a:pt x="40" y="29"/>
                              </a:lnTo>
                              <a:close/>
                            </a:path>
                          </a:pathLst>
                        </a:custGeom>
                        <a:solidFill>
                          <a:srgbClr val="D1D1F0"/>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55" name="Freeform 41"/>
                        <p:cNvSpPr>
                          <a:spLocks noChangeAspect="1"/>
                        </p:cNvSpPr>
                        <p:nvPr/>
                      </p:nvSpPr>
                      <p:spPr bwMode="auto">
                        <a:xfrm>
                          <a:off x="6315276" y="4530043"/>
                          <a:ext cx="25029" cy="33704"/>
                        </a:xfrm>
                        <a:custGeom>
                          <a:avLst/>
                          <a:gdLst>
                            <a:gd name="T0" fmla="*/ 5 w 36"/>
                            <a:gd name="T1" fmla="*/ 1 h 39"/>
                            <a:gd name="T2" fmla="*/ 3 w 36"/>
                            <a:gd name="T3" fmla="*/ 0 h 39"/>
                            <a:gd name="T4" fmla="*/ 0 w 36"/>
                            <a:gd name="T5" fmla="*/ 4 h 39"/>
                            <a:gd name="T6" fmla="*/ 3 w 36"/>
                            <a:gd name="T7" fmla="*/ 5 h 39"/>
                            <a:gd name="T8" fmla="*/ 5 w 36"/>
                            <a:gd name="T9" fmla="*/ 1 h 39"/>
                            <a:gd name="T10" fmla="*/ 0 60000 65536"/>
                            <a:gd name="T11" fmla="*/ 0 60000 65536"/>
                            <a:gd name="T12" fmla="*/ 0 60000 65536"/>
                            <a:gd name="T13" fmla="*/ 0 60000 65536"/>
                            <a:gd name="T14" fmla="*/ 0 60000 65536"/>
                            <a:gd name="T15" fmla="*/ 0 w 36"/>
                            <a:gd name="T16" fmla="*/ 0 h 39"/>
                            <a:gd name="T17" fmla="*/ 36 w 36"/>
                            <a:gd name="T18" fmla="*/ 39 h 39"/>
                          </a:gdLst>
                          <a:ahLst/>
                          <a:cxnLst>
                            <a:cxn ang="T10">
                              <a:pos x="T0" y="T1"/>
                            </a:cxn>
                            <a:cxn ang="T11">
                              <a:pos x="T2" y="T3"/>
                            </a:cxn>
                            <a:cxn ang="T12">
                              <a:pos x="T4" y="T5"/>
                            </a:cxn>
                            <a:cxn ang="T13">
                              <a:pos x="T6" y="T7"/>
                            </a:cxn>
                            <a:cxn ang="T14">
                              <a:pos x="T8" y="T9"/>
                            </a:cxn>
                          </a:cxnLst>
                          <a:rect l="T15" t="T16" r="T17" b="T18"/>
                          <a:pathLst>
                            <a:path w="36" h="39">
                              <a:moveTo>
                                <a:pt x="36" y="11"/>
                              </a:moveTo>
                              <a:lnTo>
                                <a:pt x="24" y="0"/>
                              </a:lnTo>
                              <a:lnTo>
                                <a:pt x="0" y="30"/>
                              </a:lnTo>
                              <a:lnTo>
                                <a:pt x="18" y="39"/>
                              </a:lnTo>
                              <a:lnTo>
                                <a:pt x="36" y="11"/>
                              </a:lnTo>
                              <a:close/>
                            </a:path>
                          </a:pathLst>
                        </a:custGeom>
                        <a:solidFill>
                          <a:srgbClr val="7575D1"/>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56" name="Freeform 42"/>
                        <p:cNvSpPr>
                          <a:spLocks noChangeAspect="1"/>
                        </p:cNvSpPr>
                        <p:nvPr/>
                      </p:nvSpPr>
                      <p:spPr bwMode="auto">
                        <a:xfrm>
                          <a:off x="6032693" y="4252802"/>
                          <a:ext cx="22607" cy="28268"/>
                        </a:xfrm>
                        <a:custGeom>
                          <a:avLst/>
                          <a:gdLst>
                            <a:gd name="T0" fmla="*/ 4 w 33"/>
                            <a:gd name="T1" fmla="*/ 1 h 33"/>
                            <a:gd name="T2" fmla="*/ 2 w 33"/>
                            <a:gd name="T3" fmla="*/ 4 h 33"/>
                            <a:gd name="T4" fmla="*/ 0 w 33"/>
                            <a:gd name="T5" fmla="*/ 4 h 33"/>
                            <a:gd name="T6" fmla="*/ 0 w 33"/>
                            <a:gd name="T7" fmla="*/ 0 h 33"/>
                            <a:gd name="T8" fmla="*/ 4 w 33"/>
                            <a:gd name="T9" fmla="*/ 1 h 33"/>
                            <a:gd name="T10" fmla="*/ 0 60000 65536"/>
                            <a:gd name="T11" fmla="*/ 0 60000 65536"/>
                            <a:gd name="T12" fmla="*/ 0 60000 65536"/>
                            <a:gd name="T13" fmla="*/ 0 60000 65536"/>
                            <a:gd name="T14" fmla="*/ 0 60000 65536"/>
                            <a:gd name="T15" fmla="*/ 0 w 33"/>
                            <a:gd name="T16" fmla="*/ 0 h 33"/>
                            <a:gd name="T17" fmla="*/ 33 w 33"/>
                            <a:gd name="T18" fmla="*/ 33 h 33"/>
                          </a:gdLst>
                          <a:ahLst/>
                          <a:cxnLst>
                            <a:cxn ang="T10">
                              <a:pos x="T0" y="T1"/>
                            </a:cxn>
                            <a:cxn ang="T11">
                              <a:pos x="T2" y="T3"/>
                            </a:cxn>
                            <a:cxn ang="T12">
                              <a:pos x="T4" y="T5"/>
                            </a:cxn>
                            <a:cxn ang="T13">
                              <a:pos x="T6" y="T7"/>
                            </a:cxn>
                            <a:cxn ang="T14">
                              <a:pos x="T8" y="T9"/>
                            </a:cxn>
                          </a:cxnLst>
                          <a:rect l="T15" t="T16" r="T17" b="T18"/>
                          <a:pathLst>
                            <a:path w="33" h="33">
                              <a:moveTo>
                                <a:pt x="33" y="12"/>
                              </a:moveTo>
                              <a:lnTo>
                                <a:pt x="15" y="28"/>
                              </a:lnTo>
                              <a:lnTo>
                                <a:pt x="0" y="33"/>
                              </a:lnTo>
                              <a:lnTo>
                                <a:pt x="1" y="0"/>
                              </a:lnTo>
                              <a:lnTo>
                                <a:pt x="33" y="12"/>
                              </a:lnTo>
                              <a:close/>
                            </a:path>
                          </a:pathLst>
                        </a:custGeom>
                        <a:solidFill>
                          <a:srgbClr val="7575D1"/>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57" name="Freeform 43"/>
                        <p:cNvSpPr>
                          <a:spLocks noChangeAspect="1"/>
                        </p:cNvSpPr>
                        <p:nvPr/>
                      </p:nvSpPr>
                      <p:spPr bwMode="auto">
                        <a:xfrm>
                          <a:off x="6554260" y="4343041"/>
                          <a:ext cx="21799" cy="60884"/>
                        </a:xfrm>
                        <a:custGeom>
                          <a:avLst/>
                          <a:gdLst>
                            <a:gd name="T0" fmla="*/ 4 w 30"/>
                            <a:gd name="T1" fmla="*/ 6 h 67"/>
                            <a:gd name="T2" fmla="*/ 3 w 30"/>
                            <a:gd name="T3" fmla="*/ 6 h 67"/>
                            <a:gd name="T4" fmla="*/ 4 w 30"/>
                            <a:gd name="T5" fmla="*/ 2 h 67"/>
                            <a:gd name="T6" fmla="*/ 4 w 30"/>
                            <a:gd name="T7" fmla="*/ 0 h 67"/>
                            <a:gd name="T8" fmla="*/ 0 w 30"/>
                            <a:gd name="T9" fmla="*/ 9 h 67"/>
                            <a:gd name="T10" fmla="*/ 4 w 30"/>
                            <a:gd name="T11" fmla="*/ 6 h 67"/>
                            <a:gd name="T12" fmla="*/ 0 60000 65536"/>
                            <a:gd name="T13" fmla="*/ 0 60000 65536"/>
                            <a:gd name="T14" fmla="*/ 0 60000 65536"/>
                            <a:gd name="T15" fmla="*/ 0 60000 65536"/>
                            <a:gd name="T16" fmla="*/ 0 60000 65536"/>
                            <a:gd name="T17" fmla="*/ 0 60000 65536"/>
                            <a:gd name="T18" fmla="*/ 0 w 30"/>
                            <a:gd name="T19" fmla="*/ 0 h 67"/>
                            <a:gd name="T20" fmla="*/ 30 w 30"/>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30" h="67">
                              <a:moveTo>
                                <a:pt x="30" y="46"/>
                              </a:moveTo>
                              <a:lnTo>
                                <a:pt x="24" y="41"/>
                              </a:lnTo>
                              <a:lnTo>
                                <a:pt x="26" y="16"/>
                              </a:lnTo>
                              <a:lnTo>
                                <a:pt x="26" y="0"/>
                              </a:lnTo>
                              <a:lnTo>
                                <a:pt x="0" y="67"/>
                              </a:lnTo>
                              <a:lnTo>
                                <a:pt x="30" y="46"/>
                              </a:lnTo>
                              <a:close/>
                            </a:path>
                          </a:pathLst>
                        </a:custGeom>
                        <a:solidFill>
                          <a:srgbClr val="7575D1"/>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58" name="Freeform 45"/>
                        <p:cNvSpPr>
                          <a:spLocks noChangeAspect="1"/>
                        </p:cNvSpPr>
                        <p:nvPr/>
                      </p:nvSpPr>
                      <p:spPr bwMode="auto">
                        <a:xfrm>
                          <a:off x="5722660" y="4169086"/>
                          <a:ext cx="19377" cy="36965"/>
                        </a:xfrm>
                        <a:custGeom>
                          <a:avLst/>
                          <a:gdLst>
                            <a:gd name="T0" fmla="*/ 3 w 29"/>
                            <a:gd name="T1" fmla="*/ 5 h 42"/>
                            <a:gd name="T2" fmla="*/ 1 w 29"/>
                            <a:gd name="T3" fmla="*/ 5 h 42"/>
                            <a:gd name="T4" fmla="*/ 0 w 29"/>
                            <a:gd name="T5" fmla="*/ 0 h 42"/>
                            <a:gd name="T6" fmla="*/ 3 w 29"/>
                            <a:gd name="T7" fmla="*/ 5 h 42"/>
                            <a:gd name="T8" fmla="*/ 0 60000 65536"/>
                            <a:gd name="T9" fmla="*/ 0 60000 65536"/>
                            <a:gd name="T10" fmla="*/ 0 60000 65536"/>
                            <a:gd name="T11" fmla="*/ 0 60000 65536"/>
                            <a:gd name="T12" fmla="*/ 0 w 29"/>
                            <a:gd name="T13" fmla="*/ 0 h 42"/>
                            <a:gd name="T14" fmla="*/ 29 w 29"/>
                            <a:gd name="T15" fmla="*/ 42 h 42"/>
                          </a:gdLst>
                          <a:ahLst/>
                          <a:cxnLst>
                            <a:cxn ang="T8">
                              <a:pos x="T0" y="T1"/>
                            </a:cxn>
                            <a:cxn ang="T9">
                              <a:pos x="T2" y="T3"/>
                            </a:cxn>
                            <a:cxn ang="T10">
                              <a:pos x="T4" y="T5"/>
                            </a:cxn>
                            <a:cxn ang="T11">
                              <a:pos x="T6" y="T7"/>
                            </a:cxn>
                          </a:cxnLst>
                          <a:rect l="T12" t="T13" r="T14" b="T15"/>
                          <a:pathLst>
                            <a:path w="29" h="42">
                              <a:moveTo>
                                <a:pt x="29" y="42"/>
                              </a:moveTo>
                              <a:lnTo>
                                <a:pt x="7" y="40"/>
                              </a:lnTo>
                              <a:lnTo>
                                <a:pt x="0" y="0"/>
                              </a:lnTo>
                              <a:lnTo>
                                <a:pt x="29" y="42"/>
                              </a:lnTo>
                              <a:close/>
                            </a:path>
                          </a:pathLst>
                        </a:custGeom>
                        <a:solidFill>
                          <a:srgbClr val="D1D1F0"/>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59" name="Freeform 46"/>
                        <p:cNvSpPr>
                          <a:spLocks noChangeAspect="1"/>
                        </p:cNvSpPr>
                        <p:nvPr/>
                      </p:nvSpPr>
                      <p:spPr bwMode="auto">
                        <a:xfrm>
                          <a:off x="6546187" y="4350652"/>
                          <a:ext cx="16148" cy="35878"/>
                        </a:xfrm>
                        <a:custGeom>
                          <a:avLst/>
                          <a:gdLst>
                            <a:gd name="T0" fmla="*/ 3 w 20"/>
                            <a:gd name="T1" fmla="*/ 2 h 40"/>
                            <a:gd name="T2" fmla="*/ 3 w 20"/>
                            <a:gd name="T3" fmla="*/ 0 h 40"/>
                            <a:gd name="T4" fmla="*/ 1 w 20"/>
                            <a:gd name="T5" fmla="*/ 1 h 40"/>
                            <a:gd name="T6" fmla="*/ 0 w 20"/>
                            <a:gd name="T7" fmla="*/ 6 h 40"/>
                            <a:gd name="T8" fmla="*/ 3 w 20"/>
                            <a:gd name="T9" fmla="*/ 2 h 40"/>
                            <a:gd name="T10" fmla="*/ 0 60000 65536"/>
                            <a:gd name="T11" fmla="*/ 0 60000 65536"/>
                            <a:gd name="T12" fmla="*/ 0 60000 65536"/>
                            <a:gd name="T13" fmla="*/ 0 60000 65536"/>
                            <a:gd name="T14" fmla="*/ 0 60000 65536"/>
                            <a:gd name="T15" fmla="*/ 0 w 20"/>
                            <a:gd name="T16" fmla="*/ 0 h 40"/>
                            <a:gd name="T17" fmla="*/ 20 w 20"/>
                            <a:gd name="T18" fmla="*/ 40 h 40"/>
                          </a:gdLst>
                          <a:ahLst/>
                          <a:cxnLst>
                            <a:cxn ang="T10">
                              <a:pos x="T0" y="T1"/>
                            </a:cxn>
                            <a:cxn ang="T11">
                              <a:pos x="T2" y="T3"/>
                            </a:cxn>
                            <a:cxn ang="T12">
                              <a:pos x="T4" y="T5"/>
                            </a:cxn>
                            <a:cxn ang="T13">
                              <a:pos x="T6" y="T7"/>
                            </a:cxn>
                            <a:cxn ang="T14">
                              <a:pos x="T8" y="T9"/>
                            </a:cxn>
                          </a:cxnLst>
                          <a:rect l="T15" t="T16" r="T17" b="T18"/>
                          <a:pathLst>
                            <a:path w="20" h="40">
                              <a:moveTo>
                                <a:pt x="20" y="17"/>
                              </a:moveTo>
                              <a:lnTo>
                                <a:pt x="17" y="0"/>
                              </a:lnTo>
                              <a:lnTo>
                                <a:pt x="6" y="5"/>
                              </a:lnTo>
                              <a:lnTo>
                                <a:pt x="0" y="40"/>
                              </a:lnTo>
                              <a:lnTo>
                                <a:pt x="20" y="17"/>
                              </a:lnTo>
                              <a:close/>
                            </a:path>
                          </a:pathLst>
                        </a:custGeom>
                        <a:solidFill>
                          <a:srgbClr val="7575D1"/>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60" name="Freeform 47"/>
                        <p:cNvSpPr>
                          <a:spLocks noChangeAspect="1"/>
                        </p:cNvSpPr>
                        <p:nvPr/>
                      </p:nvSpPr>
                      <p:spPr bwMode="auto">
                        <a:xfrm>
                          <a:off x="6617236" y="4202790"/>
                          <a:ext cx="34717" cy="11959"/>
                        </a:xfrm>
                        <a:custGeom>
                          <a:avLst/>
                          <a:gdLst>
                            <a:gd name="T0" fmla="*/ 7 w 48"/>
                            <a:gd name="T1" fmla="*/ 2 h 12"/>
                            <a:gd name="T2" fmla="*/ 3 w 48"/>
                            <a:gd name="T3" fmla="*/ 0 h 12"/>
                            <a:gd name="T4" fmla="*/ 0 w 48"/>
                            <a:gd name="T5" fmla="*/ 2 h 12"/>
                            <a:gd name="T6" fmla="*/ 7 w 48"/>
                            <a:gd name="T7" fmla="*/ 2 h 12"/>
                            <a:gd name="T8" fmla="*/ 0 60000 65536"/>
                            <a:gd name="T9" fmla="*/ 0 60000 65536"/>
                            <a:gd name="T10" fmla="*/ 0 60000 65536"/>
                            <a:gd name="T11" fmla="*/ 0 60000 65536"/>
                            <a:gd name="T12" fmla="*/ 0 w 48"/>
                            <a:gd name="T13" fmla="*/ 0 h 12"/>
                            <a:gd name="T14" fmla="*/ 48 w 48"/>
                            <a:gd name="T15" fmla="*/ 12 h 12"/>
                          </a:gdLst>
                          <a:ahLst/>
                          <a:cxnLst>
                            <a:cxn ang="T8">
                              <a:pos x="T0" y="T1"/>
                            </a:cxn>
                            <a:cxn ang="T9">
                              <a:pos x="T2" y="T3"/>
                            </a:cxn>
                            <a:cxn ang="T10">
                              <a:pos x="T4" y="T5"/>
                            </a:cxn>
                            <a:cxn ang="T11">
                              <a:pos x="T6" y="T7"/>
                            </a:cxn>
                          </a:cxnLst>
                          <a:rect l="T12" t="T13" r="T14" b="T15"/>
                          <a:pathLst>
                            <a:path w="48" h="12">
                              <a:moveTo>
                                <a:pt x="48" y="12"/>
                              </a:moveTo>
                              <a:lnTo>
                                <a:pt x="21" y="0"/>
                              </a:lnTo>
                              <a:lnTo>
                                <a:pt x="0" y="12"/>
                              </a:lnTo>
                              <a:lnTo>
                                <a:pt x="48" y="12"/>
                              </a:lnTo>
                              <a:close/>
                            </a:path>
                          </a:pathLst>
                        </a:custGeom>
                        <a:solidFill>
                          <a:srgbClr val="D1D1F0"/>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61" name="Freeform 48"/>
                        <p:cNvSpPr>
                          <a:spLocks noChangeAspect="1"/>
                        </p:cNvSpPr>
                        <p:nvPr/>
                      </p:nvSpPr>
                      <p:spPr bwMode="auto">
                        <a:xfrm>
                          <a:off x="6976333" y="4390362"/>
                          <a:ext cx="12918" cy="28268"/>
                        </a:xfrm>
                        <a:custGeom>
                          <a:avLst/>
                          <a:gdLst>
                            <a:gd name="T0" fmla="*/ 3 w 18"/>
                            <a:gd name="T1" fmla="*/ 2 h 33"/>
                            <a:gd name="T2" fmla="*/ 1 w 18"/>
                            <a:gd name="T3" fmla="*/ 4 h 33"/>
                            <a:gd name="T4" fmla="*/ 0 w 18"/>
                            <a:gd name="T5" fmla="*/ 0 h 33"/>
                            <a:gd name="T6" fmla="*/ 3 w 18"/>
                            <a:gd name="T7" fmla="*/ 2 h 33"/>
                            <a:gd name="T8" fmla="*/ 0 60000 65536"/>
                            <a:gd name="T9" fmla="*/ 0 60000 65536"/>
                            <a:gd name="T10" fmla="*/ 0 60000 65536"/>
                            <a:gd name="T11" fmla="*/ 0 60000 65536"/>
                            <a:gd name="T12" fmla="*/ 0 w 18"/>
                            <a:gd name="T13" fmla="*/ 0 h 33"/>
                            <a:gd name="T14" fmla="*/ 18 w 18"/>
                            <a:gd name="T15" fmla="*/ 33 h 33"/>
                          </a:gdLst>
                          <a:ahLst/>
                          <a:cxnLst>
                            <a:cxn ang="T8">
                              <a:pos x="T0" y="T1"/>
                            </a:cxn>
                            <a:cxn ang="T9">
                              <a:pos x="T2" y="T3"/>
                            </a:cxn>
                            <a:cxn ang="T10">
                              <a:pos x="T4" y="T5"/>
                            </a:cxn>
                            <a:cxn ang="T11">
                              <a:pos x="T6" y="T7"/>
                            </a:cxn>
                          </a:cxnLst>
                          <a:rect l="T12" t="T13" r="T14" b="T15"/>
                          <a:pathLst>
                            <a:path w="18" h="33">
                              <a:moveTo>
                                <a:pt x="18" y="17"/>
                              </a:moveTo>
                              <a:lnTo>
                                <a:pt x="5" y="33"/>
                              </a:lnTo>
                              <a:lnTo>
                                <a:pt x="0" y="0"/>
                              </a:lnTo>
                              <a:lnTo>
                                <a:pt x="18" y="17"/>
                              </a:lnTo>
                              <a:close/>
                            </a:path>
                          </a:pathLst>
                        </a:custGeom>
                        <a:solidFill>
                          <a:srgbClr val="D1D1F0"/>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62" name="Freeform 49"/>
                        <p:cNvSpPr>
                          <a:spLocks noChangeAspect="1"/>
                        </p:cNvSpPr>
                        <p:nvPr/>
                      </p:nvSpPr>
                      <p:spPr bwMode="auto">
                        <a:xfrm>
                          <a:off x="6204665" y="4466984"/>
                          <a:ext cx="48443" cy="7611"/>
                        </a:xfrm>
                        <a:custGeom>
                          <a:avLst/>
                          <a:gdLst>
                            <a:gd name="T0" fmla="*/ 9 w 67"/>
                            <a:gd name="T1" fmla="*/ 0 h 9"/>
                            <a:gd name="T2" fmla="*/ 3 w 67"/>
                            <a:gd name="T3" fmla="*/ 1 h 9"/>
                            <a:gd name="T4" fmla="*/ 0 w 67"/>
                            <a:gd name="T5" fmla="*/ 0 h 9"/>
                            <a:gd name="T6" fmla="*/ 9 w 67"/>
                            <a:gd name="T7" fmla="*/ 0 h 9"/>
                            <a:gd name="T8" fmla="*/ 0 60000 65536"/>
                            <a:gd name="T9" fmla="*/ 0 60000 65536"/>
                            <a:gd name="T10" fmla="*/ 0 60000 65536"/>
                            <a:gd name="T11" fmla="*/ 0 60000 65536"/>
                            <a:gd name="T12" fmla="*/ 0 w 67"/>
                            <a:gd name="T13" fmla="*/ 0 h 9"/>
                            <a:gd name="T14" fmla="*/ 67 w 67"/>
                            <a:gd name="T15" fmla="*/ 9 h 9"/>
                          </a:gdLst>
                          <a:ahLst/>
                          <a:cxnLst>
                            <a:cxn ang="T8">
                              <a:pos x="T0" y="T1"/>
                            </a:cxn>
                            <a:cxn ang="T9">
                              <a:pos x="T2" y="T3"/>
                            </a:cxn>
                            <a:cxn ang="T10">
                              <a:pos x="T4" y="T5"/>
                            </a:cxn>
                            <a:cxn ang="T11">
                              <a:pos x="T6" y="T7"/>
                            </a:cxn>
                          </a:cxnLst>
                          <a:rect l="T12" t="T13" r="T14" b="T15"/>
                          <a:pathLst>
                            <a:path w="67" h="9">
                              <a:moveTo>
                                <a:pt x="67" y="0"/>
                              </a:moveTo>
                              <a:lnTo>
                                <a:pt x="19" y="9"/>
                              </a:lnTo>
                              <a:lnTo>
                                <a:pt x="0" y="1"/>
                              </a:lnTo>
                              <a:lnTo>
                                <a:pt x="67" y="0"/>
                              </a:lnTo>
                              <a:close/>
                            </a:path>
                          </a:pathLst>
                        </a:custGeom>
                        <a:solidFill>
                          <a:srgbClr val="FFFFFF">
                            <a:lumMod val="85000"/>
                          </a:srgbClr>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63" name="Freeform 50"/>
                        <p:cNvSpPr>
                          <a:spLocks noChangeAspect="1"/>
                        </p:cNvSpPr>
                        <p:nvPr/>
                      </p:nvSpPr>
                      <p:spPr bwMode="auto">
                        <a:xfrm>
                          <a:off x="6256337" y="3875536"/>
                          <a:ext cx="32295" cy="44576"/>
                        </a:xfrm>
                        <a:custGeom>
                          <a:avLst/>
                          <a:gdLst>
                            <a:gd name="T0" fmla="*/ 3 w 45"/>
                            <a:gd name="T1" fmla="*/ 7 h 50"/>
                            <a:gd name="T2" fmla="*/ 0 w 45"/>
                            <a:gd name="T3" fmla="*/ 3 h 50"/>
                            <a:gd name="T4" fmla="*/ 6 w 45"/>
                            <a:gd name="T5" fmla="*/ 0 h 50"/>
                            <a:gd name="T6" fmla="*/ 6 w 45"/>
                            <a:gd name="T7" fmla="*/ 0 h 50"/>
                            <a:gd name="T8" fmla="*/ 5 w 45"/>
                            <a:gd name="T9" fmla="*/ 4 h 50"/>
                            <a:gd name="T10" fmla="*/ 3 w 45"/>
                            <a:gd name="T11" fmla="*/ 7 h 50"/>
                            <a:gd name="T12" fmla="*/ 0 60000 65536"/>
                            <a:gd name="T13" fmla="*/ 0 60000 65536"/>
                            <a:gd name="T14" fmla="*/ 0 60000 65536"/>
                            <a:gd name="T15" fmla="*/ 0 60000 65536"/>
                            <a:gd name="T16" fmla="*/ 0 60000 65536"/>
                            <a:gd name="T17" fmla="*/ 0 60000 65536"/>
                            <a:gd name="T18" fmla="*/ 0 w 45"/>
                            <a:gd name="T19" fmla="*/ 0 h 50"/>
                            <a:gd name="T20" fmla="*/ 45 w 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45" h="50">
                              <a:moveTo>
                                <a:pt x="25" y="50"/>
                              </a:moveTo>
                              <a:lnTo>
                                <a:pt x="0" y="20"/>
                              </a:lnTo>
                              <a:lnTo>
                                <a:pt x="45" y="0"/>
                              </a:lnTo>
                              <a:lnTo>
                                <a:pt x="45" y="3"/>
                              </a:lnTo>
                              <a:lnTo>
                                <a:pt x="36" y="29"/>
                              </a:lnTo>
                              <a:lnTo>
                                <a:pt x="25" y="50"/>
                              </a:lnTo>
                              <a:close/>
                            </a:path>
                          </a:pathLst>
                        </a:custGeom>
                        <a:solidFill>
                          <a:srgbClr val="D1D1F0"/>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64" name="Freeform 51"/>
                        <p:cNvSpPr>
                          <a:spLocks noChangeAspect="1"/>
                        </p:cNvSpPr>
                        <p:nvPr/>
                      </p:nvSpPr>
                      <p:spPr bwMode="auto">
                        <a:xfrm>
                          <a:off x="7791166" y="3776600"/>
                          <a:ext cx="8074" cy="11959"/>
                        </a:xfrm>
                        <a:custGeom>
                          <a:avLst/>
                          <a:gdLst>
                            <a:gd name="T0" fmla="*/ 0 w 10"/>
                            <a:gd name="T1" fmla="*/ 0 h 10"/>
                            <a:gd name="T2" fmla="*/ 0 w 10"/>
                            <a:gd name="T3" fmla="*/ 1 h 10"/>
                            <a:gd name="T4" fmla="*/ 0 w 10"/>
                            <a:gd name="T5" fmla="*/ 2 h 10"/>
                            <a:gd name="T6" fmla="*/ 0 w 10"/>
                            <a:gd name="T7" fmla="*/ 2 h 10"/>
                            <a:gd name="T8" fmla="*/ 1 w 10"/>
                            <a:gd name="T9" fmla="*/ 3 h 10"/>
                            <a:gd name="T10" fmla="*/ 2 w 10"/>
                            <a:gd name="T11" fmla="*/ 2 h 10"/>
                            <a:gd name="T12" fmla="*/ 2 w 10"/>
                            <a:gd name="T13" fmla="*/ 2 h 10"/>
                            <a:gd name="T14" fmla="*/ 2 w 10"/>
                            <a:gd name="T15" fmla="*/ 2 h 10"/>
                            <a:gd name="T16" fmla="*/ 2 w 10"/>
                            <a:gd name="T17" fmla="*/ 1 h 10"/>
                            <a:gd name="T18" fmla="*/ 2 w 10"/>
                            <a:gd name="T19" fmla="*/ 1 h 10"/>
                            <a:gd name="T20" fmla="*/ 2 w 10"/>
                            <a:gd name="T21" fmla="*/ 1 h 10"/>
                            <a:gd name="T22" fmla="*/ 1 w 10"/>
                            <a:gd name="T23" fmla="*/ 1 h 10"/>
                            <a:gd name="T24" fmla="*/ 0 w 10"/>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0"/>
                            <a:gd name="T41" fmla="*/ 10 w 10"/>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0">
                              <a:moveTo>
                                <a:pt x="3" y="0"/>
                              </a:moveTo>
                              <a:lnTo>
                                <a:pt x="0" y="3"/>
                              </a:lnTo>
                              <a:lnTo>
                                <a:pt x="3" y="5"/>
                              </a:lnTo>
                              <a:lnTo>
                                <a:pt x="3" y="8"/>
                              </a:lnTo>
                              <a:lnTo>
                                <a:pt x="6" y="10"/>
                              </a:lnTo>
                              <a:lnTo>
                                <a:pt x="10" y="8"/>
                              </a:lnTo>
                              <a:lnTo>
                                <a:pt x="10" y="7"/>
                              </a:lnTo>
                              <a:lnTo>
                                <a:pt x="10" y="5"/>
                              </a:lnTo>
                              <a:lnTo>
                                <a:pt x="10" y="4"/>
                              </a:lnTo>
                              <a:lnTo>
                                <a:pt x="10" y="3"/>
                              </a:lnTo>
                              <a:lnTo>
                                <a:pt x="9" y="1"/>
                              </a:lnTo>
                              <a:lnTo>
                                <a:pt x="7" y="1"/>
                              </a:lnTo>
                              <a:lnTo>
                                <a:pt x="3" y="0"/>
                              </a:lnTo>
                              <a:close/>
                            </a:path>
                          </a:pathLst>
                        </a:custGeom>
                        <a:solidFill>
                          <a:srgbClr val="FFFFFF">
                            <a:lumMod val="85000"/>
                          </a:srgbClr>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65" name="Freeform 52"/>
                        <p:cNvSpPr>
                          <a:spLocks noChangeAspect="1"/>
                        </p:cNvSpPr>
                        <p:nvPr/>
                      </p:nvSpPr>
                      <p:spPr bwMode="auto">
                        <a:xfrm>
                          <a:off x="7964752" y="3857054"/>
                          <a:ext cx="4037" cy="4349"/>
                        </a:xfrm>
                        <a:custGeom>
                          <a:avLst/>
                          <a:gdLst>
                            <a:gd name="T0" fmla="*/ 1 w 6"/>
                            <a:gd name="T1" fmla="*/ 1 h 6"/>
                            <a:gd name="T2" fmla="*/ 0 w 6"/>
                            <a:gd name="T3" fmla="*/ 1 h 6"/>
                            <a:gd name="T4" fmla="*/ 0 w 6"/>
                            <a:gd name="T5" fmla="*/ 0 h 6"/>
                            <a:gd name="T6" fmla="*/ 0 w 6"/>
                            <a:gd name="T7" fmla="*/ 0 h 6"/>
                            <a:gd name="T8" fmla="*/ 0 w 6"/>
                            <a:gd name="T9" fmla="*/ 0 h 6"/>
                            <a:gd name="T10" fmla="*/ 1 w 6"/>
                            <a:gd name="T11" fmla="*/ 0 h 6"/>
                            <a:gd name="T12" fmla="*/ 1 w 6"/>
                            <a:gd name="T13" fmla="*/ 1 h 6"/>
                            <a:gd name="T14" fmla="*/ 0 60000 65536"/>
                            <a:gd name="T15" fmla="*/ 0 60000 65536"/>
                            <a:gd name="T16" fmla="*/ 0 60000 65536"/>
                            <a:gd name="T17" fmla="*/ 0 60000 65536"/>
                            <a:gd name="T18" fmla="*/ 0 60000 65536"/>
                            <a:gd name="T19" fmla="*/ 0 60000 65536"/>
                            <a:gd name="T20" fmla="*/ 0 60000 65536"/>
                            <a:gd name="T21" fmla="*/ 0 w 6"/>
                            <a:gd name="T22" fmla="*/ 0 h 6"/>
                            <a:gd name="T23" fmla="*/ 6 w 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6">
                              <a:moveTo>
                                <a:pt x="6" y="6"/>
                              </a:moveTo>
                              <a:lnTo>
                                <a:pt x="3" y="6"/>
                              </a:lnTo>
                              <a:lnTo>
                                <a:pt x="0" y="4"/>
                              </a:lnTo>
                              <a:lnTo>
                                <a:pt x="1" y="3"/>
                              </a:lnTo>
                              <a:lnTo>
                                <a:pt x="4" y="0"/>
                              </a:lnTo>
                              <a:lnTo>
                                <a:pt x="6" y="3"/>
                              </a:lnTo>
                              <a:lnTo>
                                <a:pt x="6" y="6"/>
                              </a:lnTo>
                              <a:close/>
                            </a:path>
                          </a:pathLst>
                        </a:custGeom>
                        <a:solidFill>
                          <a:srgbClr val="FFFFFF">
                            <a:lumMod val="85000"/>
                          </a:srgbClr>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66" name="Freeform 53"/>
                        <p:cNvSpPr>
                          <a:spLocks noChangeAspect="1"/>
                        </p:cNvSpPr>
                        <p:nvPr/>
                      </p:nvSpPr>
                      <p:spPr bwMode="auto">
                        <a:xfrm>
                          <a:off x="7081479" y="3648308"/>
                          <a:ext cx="6459" cy="6523"/>
                        </a:xfrm>
                        <a:custGeom>
                          <a:avLst/>
                          <a:gdLst>
                            <a:gd name="T0" fmla="*/ 1 w 8"/>
                            <a:gd name="T1" fmla="*/ 0 h 9"/>
                            <a:gd name="T2" fmla="*/ 0 w 8"/>
                            <a:gd name="T3" fmla="*/ 0 h 9"/>
                            <a:gd name="T4" fmla="*/ 0 w 8"/>
                            <a:gd name="T5" fmla="*/ 1 h 9"/>
                            <a:gd name="T6" fmla="*/ 0 w 8"/>
                            <a:gd name="T7" fmla="*/ 0 h 9"/>
                            <a:gd name="T8" fmla="*/ 0 w 8"/>
                            <a:gd name="T9" fmla="*/ 0 h 9"/>
                            <a:gd name="T10" fmla="*/ 1 w 8"/>
                            <a:gd name="T11" fmla="*/ 0 h 9"/>
                            <a:gd name="T12" fmla="*/ 1 w 8"/>
                            <a:gd name="T13" fmla="*/ 0 h 9"/>
                            <a:gd name="T14" fmla="*/ 1 w 8"/>
                            <a:gd name="T15" fmla="*/ 0 h 9"/>
                            <a:gd name="T16" fmla="*/ 1 w 8"/>
                            <a:gd name="T17" fmla="*/ 0 h 9"/>
                            <a:gd name="T18" fmla="*/ 1 w 8"/>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9"/>
                            <a:gd name="T32" fmla="*/ 8 w 8"/>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9">
                              <a:moveTo>
                                <a:pt x="5" y="4"/>
                              </a:moveTo>
                              <a:lnTo>
                                <a:pt x="3" y="4"/>
                              </a:lnTo>
                              <a:lnTo>
                                <a:pt x="0" y="9"/>
                              </a:lnTo>
                              <a:lnTo>
                                <a:pt x="2" y="4"/>
                              </a:lnTo>
                              <a:lnTo>
                                <a:pt x="3" y="1"/>
                              </a:lnTo>
                              <a:lnTo>
                                <a:pt x="6" y="0"/>
                              </a:lnTo>
                              <a:lnTo>
                                <a:pt x="6" y="3"/>
                              </a:lnTo>
                              <a:lnTo>
                                <a:pt x="8" y="3"/>
                              </a:lnTo>
                              <a:lnTo>
                                <a:pt x="6" y="3"/>
                              </a:lnTo>
                              <a:lnTo>
                                <a:pt x="5" y="4"/>
                              </a:lnTo>
                              <a:close/>
                            </a:path>
                          </a:pathLst>
                        </a:custGeom>
                        <a:solidFill>
                          <a:srgbClr val="FFFFFF">
                            <a:lumMod val="85000"/>
                          </a:srgbClr>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67" name="Freeform 54"/>
                        <p:cNvSpPr>
                          <a:spLocks noChangeAspect="1"/>
                        </p:cNvSpPr>
                        <p:nvPr/>
                      </p:nvSpPr>
                      <p:spPr bwMode="auto">
                        <a:xfrm>
                          <a:off x="7561062" y="3757030"/>
                          <a:ext cx="2422" cy="3261"/>
                        </a:xfrm>
                        <a:custGeom>
                          <a:avLst/>
                          <a:gdLst>
                            <a:gd name="T0" fmla="*/ 0 w 3"/>
                            <a:gd name="T1" fmla="*/ 0 h 3"/>
                            <a:gd name="T2" fmla="*/ 0 w 3"/>
                            <a:gd name="T3" fmla="*/ 0 h 3"/>
                            <a:gd name="T4" fmla="*/ 0 w 3"/>
                            <a:gd name="T5" fmla="*/ 0 h 3"/>
                            <a:gd name="T6" fmla="*/ 0 w 3"/>
                            <a:gd name="T7" fmla="*/ 0 h 3"/>
                            <a:gd name="T8" fmla="*/ 0 w 3"/>
                            <a:gd name="T9" fmla="*/ 0 h 3"/>
                            <a:gd name="T10" fmla="*/ 0 w 3"/>
                            <a:gd name="T11" fmla="*/ 0 h 3"/>
                            <a:gd name="T12" fmla="*/ 0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0"/>
                              </a:moveTo>
                              <a:lnTo>
                                <a:pt x="2" y="3"/>
                              </a:lnTo>
                              <a:lnTo>
                                <a:pt x="0" y="2"/>
                              </a:lnTo>
                              <a:lnTo>
                                <a:pt x="2" y="0"/>
                              </a:lnTo>
                              <a:lnTo>
                                <a:pt x="0" y="0"/>
                              </a:lnTo>
                              <a:lnTo>
                                <a:pt x="2" y="0"/>
                              </a:lnTo>
                              <a:lnTo>
                                <a:pt x="3" y="0"/>
                              </a:lnTo>
                              <a:close/>
                            </a:path>
                          </a:pathLst>
                        </a:custGeom>
                        <a:solidFill>
                          <a:srgbClr val="FFFFFF">
                            <a:lumMod val="85000"/>
                          </a:srgbClr>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68" name="Freeform 55"/>
                        <p:cNvSpPr>
                          <a:spLocks noChangeAspect="1"/>
                        </p:cNvSpPr>
                        <p:nvPr/>
                      </p:nvSpPr>
                      <p:spPr bwMode="auto">
                        <a:xfrm>
                          <a:off x="6105357" y="3779861"/>
                          <a:ext cx="332640" cy="295724"/>
                        </a:xfrm>
                        <a:custGeom>
                          <a:avLst/>
                          <a:gdLst>
                            <a:gd name="T0" fmla="*/ 49 w 463"/>
                            <a:gd name="T1" fmla="*/ 0 h 332"/>
                            <a:gd name="T2" fmla="*/ 53 w 463"/>
                            <a:gd name="T3" fmla="*/ 3 h 332"/>
                            <a:gd name="T4" fmla="*/ 53 w 463"/>
                            <a:gd name="T5" fmla="*/ 8 h 332"/>
                            <a:gd name="T6" fmla="*/ 56 w 463"/>
                            <a:gd name="T7" fmla="*/ 6 h 332"/>
                            <a:gd name="T8" fmla="*/ 56 w 463"/>
                            <a:gd name="T9" fmla="*/ 9 h 332"/>
                            <a:gd name="T10" fmla="*/ 57 w 463"/>
                            <a:gd name="T11" fmla="*/ 9 h 332"/>
                            <a:gd name="T12" fmla="*/ 65 w 463"/>
                            <a:gd name="T13" fmla="*/ 13 h 332"/>
                            <a:gd name="T14" fmla="*/ 58 w 463"/>
                            <a:gd name="T15" fmla="*/ 15 h 332"/>
                            <a:gd name="T16" fmla="*/ 60 w 463"/>
                            <a:gd name="T17" fmla="*/ 19 h 332"/>
                            <a:gd name="T18" fmla="*/ 56 w 463"/>
                            <a:gd name="T19" fmla="*/ 20 h 332"/>
                            <a:gd name="T20" fmla="*/ 54 w 463"/>
                            <a:gd name="T21" fmla="*/ 21 h 332"/>
                            <a:gd name="T22" fmla="*/ 48 w 463"/>
                            <a:gd name="T23" fmla="*/ 21 h 332"/>
                            <a:gd name="T24" fmla="*/ 42 w 463"/>
                            <a:gd name="T25" fmla="*/ 20 h 332"/>
                            <a:gd name="T26" fmla="*/ 41 w 463"/>
                            <a:gd name="T27" fmla="*/ 25 h 332"/>
                            <a:gd name="T28" fmla="*/ 39 w 463"/>
                            <a:gd name="T29" fmla="*/ 31 h 332"/>
                            <a:gd name="T30" fmla="*/ 38 w 463"/>
                            <a:gd name="T31" fmla="*/ 35 h 332"/>
                            <a:gd name="T32" fmla="*/ 34 w 463"/>
                            <a:gd name="T33" fmla="*/ 41 h 332"/>
                            <a:gd name="T34" fmla="*/ 29 w 463"/>
                            <a:gd name="T35" fmla="*/ 44 h 332"/>
                            <a:gd name="T36" fmla="*/ 20 w 463"/>
                            <a:gd name="T37" fmla="*/ 42 h 332"/>
                            <a:gd name="T38" fmla="*/ 17 w 463"/>
                            <a:gd name="T39" fmla="*/ 45 h 332"/>
                            <a:gd name="T40" fmla="*/ 8 w 463"/>
                            <a:gd name="T41" fmla="*/ 47 h 332"/>
                            <a:gd name="T42" fmla="*/ 2 w 463"/>
                            <a:gd name="T43" fmla="*/ 43 h 332"/>
                            <a:gd name="T44" fmla="*/ 0 w 463"/>
                            <a:gd name="T45" fmla="*/ 38 h 332"/>
                            <a:gd name="T46" fmla="*/ 0 w 463"/>
                            <a:gd name="T47" fmla="*/ 38 h 332"/>
                            <a:gd name="T48" fmla="*/ 6 w 463"/>
                            <a:gd name="T49" fmla="*/ 41 h 332"/>
                            <a:gd name="T50" fmla="*/ 11 w 463"/>
                            <a:gd name="T51" fmla="*/ 43 h 332"/>
                            <a:gd name="T52" fmla="*/ 10 w 463"/>
                            <a:gd name="T53" fmla="*/ 43 h 332"/>
                            <a:gd name="T54" fmla="*/ 11 w 463"/>
                            <a:gd name="T55" fmla="*/ 41 h 332"/>
                            <a:gd name="T56" fmla="*/ 11 w 463"/>
                            <a:gd name="T57" fmla="*/ 37 h 332"/>
                            <a:gd name="T58" fmla="*/ 12 w 463"/>
                            <a:gd name="T59" fmla="*/ 36 h 332"/>
                            <a:gd name="T60" fmla="*/ 12 w 463"/>
                            <a:gd name="T61" fmla="*/ 33 h 332"/>
                            <a:gd name="T62" fmla="*/ 17 w 463"/>
                            <a:gd name="T63" fmla="*/ 32 h 332"/>
                            <a:gd name="T64" fmla="*/ 22 w 463"/>
                            <a:gd name="T65" fmla="*/ 30 h 332"/>
                            <a:gd name="T66" fmla="*/ 26 w 463"/>
                            <a:gd name="T67" fmla="*/ 24 h 332"/>
                            <a:gd name="T68" fmla="*/ 30 w 463"/>
                            <a:gd name="T69" fmla="*/ 18 h 332"/>
                            <a:gd name="T70" fmla="*/ 33 w 463"/>
                            <a:gd name="T71" fmla="*/ 22 h 332"/>
                            <a:gd name="T72" fmla="*/ 35 w 463"/>
                            <a:gd name="T73" fmla="*/ 20 h 332"/>
                            <a:gd name="T74" fmla="*/ 36 w 463"/>
                            <a:gd name="T75" fmla="*/ 16 h 332"/>
                            <a:gd name="T76" fmla="*/ 38 w 463"/>
                            <a:gd name="T77" fmla="*/ 20 h 332"/>
                            <a:gd name="T78" fmla="*/ 38 w 463"/>
                            <a:gd name="T79" fmla="*/ 17 h 332"/>
                            <a:gd name="T80" fmla="*/ 39 w 463"/>
                            <a:gd name="T81" fmla="*/ 15 h 332"/>
                            <a:gd name="T82" fmla="*/ 39 w 463"/>
                            <a:gd name="T83" fmla="*/ 13 h 332"/>
                            <a:gd name="T84" fmla="*/ 40 w 463"/>
                            <a:gd name="T85" fmla="*/ 11 h 332"/>
                            <a:gd name="T86" fmla="*/ 44 w 463"/>
                            <a:gd name="T87" fmla="*/ 5 h 332"/>
                            <a:gd name="T88" fmla="*/ 47 w 463"/>
                            <a:gd name="T89" fmla="*/ 0 h 332"/>
                            <a:gd name="T90" fmla="*/ 47 w 463"/>
                            <a:gd name="T91" fmla="*/ 2 h 332"/>
                            <a:gd name="T92" fmla="*/ 49 w 463"/>
                            <a:gd name="T93" fmla="*/ 0 h 3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63"/>
                            <a:gd name="T142" fmla="*/ 0 h 332"/>
                            <a:gd name="T143" fmla="*/ 463 w 463"/>
                            <a:gd name="T144" fmla="*/ 332 h 3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63" h="332">
                              <a:moveTo>
                                <a:pt x="348" y="0"/>
                              </a:moveTo>
                              <a:lnTo>
                                <a:pt x="376" y="22"/>
                              </a:lnTo>
                              <a:lnTo>
                                <a:pt x="375" y="56"/>
                              </a:lnTo>
                              <a:lnTo>
                                <a:pt x="397" y="46"/>
                              </a:lnTo>
                              <a:lnTo>
                                <a:pt x="397" y="61"/>
                              </a:lnTo>
                              <a:lnTo>
                                <a:pt x="406" y="65"/>
                              </a:lnTo>
                              <a:lnTo>
                                <a:pt x="463" y="91"/>
                              </a:lnTo>
                              <a:lnTo>
                                <a:pt x="413" y="105"/>
                              </a:lnTo>
                              <a:lnTo>
                                <a:pt x="427" y="132"/>
                              </a:lnTo>
                              <a:lnTo>
                                <a:pt x="393" y="143"/>
                              </a:lnTo>
                              <a:lnTo>
                                <a:pt x="382" y="152"/>
                              </a:lnTo>
                              <a:lnTo>
                                <a:pt x="340" y="146"/>
                              </a:lnTo>
                              <a:lnTo>
                                <a:pt x="299" y="140"/>
                              </a:lnTo>
                              <a:lnTo>
                                <a:pt x="287" y="179"/>
                              </a:lnTo>
                              <a:lnTo>
                                <a:pt x="276" y="217"/>
                              </a:lnTo>
                              <a:lnTo>
                                <a:pt x="266" y="246"/>
                              </a:lnTo>
                              <a:lnTo>
                                <a:pt x="243" y="293"/>
                              </a:lnTo>
                              <a:lnTo>
                                <a:pt x="203" y="310"/>
                              </a:lnTo>
                              <a:lnTo>
                                <a:pt x="139" y="295"/>
                              </a:lnTo>
                              <a:lnTo>
                                <a:pt x="122" y="317"/>
                              </a:lnTo>
                              <a:lnTo>
                                <a:pt x="57" y="332"/>
                              </a:lnTo>
                              <a:lnTo>
                                <a:pt x="10" y="304"/>
                              </a:lnTo>
                              <a:lnTo>
                                <a:pt x="0" y="267"/>
                              </a:lnTo>
                              <a:lnTo>
                                <a:pt x="3" y="271"/>
                              </a:lnTo>
                              <a:lnTo>
                                <a:pt x="40" y="292"/>
                              </a:lnTo>
                              <a:lnTo>
                                <a:pt x="78" y="305"/>
                              </a:lnTo>
                              <a:lnTo>
                                <a:pt x="69" y="301"/>
                              </a:lnTo>
                              <a:lnTo>
                                <a:pt x="76" y="290"/>
                              </a:lnTo>
                              <a:lnTo>
                                <a:pt x="81" y="262"/>
                              </a:lnTo>
                              <a:lnTo>
                                <a:pt x="82" y="252"/>
                              </a:lnTo>
                              <a:lnTo>
                                <a:pt x="87" y="234"/>
                              </a:lnTo>
                              <a:lnTo>
                                <a:pt x="119" y="222"/>
                              </a:lnTo>
                              <a:lnTo>
                                <a:pt x="154" y="210"/>
                              </a:lnTo>
                              <a:lnTo>
                                <a:pt x="182" y="170"/>
                              </a:lnTo>
                              <a:lnTo>
                                <a:pt x="212" y="128"/>
                              </a:lnTo>
                              <a:lnTo>
                                <a:pt x="237" y="158"/>
                              </a:lnTo>
                              <a:lnTo>
                                <a:pt x="248" y="137"/>
                              </a:lnTo>
                              <a:lnTo>
                                <a:pt x="257" y="111"/>
                              </a:lnTo>
                              <a:lnTo>
                                <a:pt x="269" y="141"/>
                              </a:lnTo>
                              <a:lnTo>
                                <a:pt x="267" y="119"/>
                              </a:lnTo>
                              <a:lnTo>
                                <a:pt x="279" y="104"/>
                              </a:lnTo>
                              <a:lnTo>
                                <a:pt x="275" y="89"/>
                              </a:lnTo>
                              <a:lnTo>
                                <a:pt x="285" y="76"/>
                              </a:lnTo>
                              <a:lnTo>
                                <a:pt x="309" y="38"/>
                              </a:lnTo>
                              <a:lnTo>
                                <a:pt x="333" y="0"/>
                              </a:lnTo>
                              <a:lnTo>
                                <a:pt x="336" y="14"/>
                              </a:lnTo>
                              <a:lnTo>
                                <a:pt x="348" y="0"/>
                              </a:lnTo>
                              <a:close/>
                            </a:path>
                          </a:pathLst>
                        </a:custGeom>
                        <a:solidFill>
                          <a:srgbClr val="333399">
                            <a:lumMod val="60000"/>
                            <a:lumOff val="40000"/>
                          </a:srgbClr>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69" name="Freeform 56"/>
                        <p:cNvSpPr>
                          <a:spLocks noChangeAspect="1"/>
                        </p:cNvSpPr>
                        <p:nvPr/>
                      </p:nvSpPr>
                      <p:spPr bwMode="auto">
                        <a:xfrm>
                          <a:off x="5765450" y="3798344"/>
                          <a:ext cx="152595" cy="253322"/>
                        </a:xfrm>
                        <a:custGeom>
                          <a:avLst/>
                          <a:gdLst>
                            <a:gd name="T0" fmla="*/ 26 w 212"/>
                            <a:gd name="T1" fmla="*/ 40 h 286"/>
                            <a:gd name="T2" fmla="*/ 17 w 212"/>
                            <a:gd name="T3" fmla="*/ 34 h 286"/>
                            <a:gd name="T4" fmla="*/ 9 w 212"/>
                            <a:gd name="T5" fmla="*/ 28 h 286"/>
                            <a:gd name="T6" fmla="*/ 5 w 212"/>
                            <a:gd name="T7" fmla="*/ 19 h 286"/>
                            <a:gd name="T8" fmla="*/ 3 w 212"/>
                            <a:gd name="T9" fmla="*/ 10 h 286"/>
                            <a:gd name="T10" fmla="*/ 0 w 212"/>
                            <a:gd name="T11" fmla="*/ 1 h 286"/>
                            <a:gd name="T12" fmla="*/ 0 w 212"/>
                            <a:gd name="T13" fmla="*/ 0 h 286"/>
                            <a:gd name="T14" fmla="*/ 6 w 212"/>
                            <a:gd name="T15" fmla="*/ 3 h 286"/>
                            <a:gd name="T16" fmla="*/ 6 w 212"/>
                            <a:gd name="T17" fmla="*/ 6 h 286"/>
                            <a:gd name="T18" fmla="*/ 11 w 212"/>
                            <a:gd name="T19" fmla="*/ 6 h 286"/>
                            <a:gd name="T20" fmla="*/ 14 w 212"/>
                            <a:gd name="T21" fmla="*/ 3 h 286"/>
                            <a:gd name="T22" fmla="*/ 18 w 212"/>
                            <a:gd name="T23" fmla="*/ 7 h 286"/>
                            <a:gd name="T24" fmla="*/ 22 w 212"/>
                            <a:gd name="T25" fmla="*/ 12 h 286"/>
                            <a:gd name="T26" fmla="*/ 23 w 212"/>
                            <a:gd name="T27" fmla="*/ 19 h 286"/>
                            <a:gd name="T28" fmla="*/ 24 w 212"/>
                            <a:gd name="T29" fmla="*/ 26 h 286"/>
                            <a:gd name="T30" fmla="*/ 27 w 212"/>
                            <a:gd name="T31" fmla="*/ 33 h 286"/>
                            <a:gd name="T32" fmla="*/ 30 w 212"/>
                            <a:gd name="T33" fmla="*/ 40 h 286"/>
                            <a:gd name="T34" fmla="*/ 28 w 212"/>
                            <a:gd name="T35" fmla="*/ 39 h 286"/>
                            <a:gd name="T36" fmla="*/ 26 w 212"/>
                            <a:gd name="T37" fmla="*/ 40 h 2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2"/>
                            <a:gd name="T58" fmla="*/ 0 h 286"/>
                            <a:gd name="T59" fmla="*/ 212 w 212"/>
                            <a:gd name="T60" fmla="*/ 286 h 28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2" h="286">
                              <a:moveTo>
                                <a:pt x="179" y="286"/>
                              </a:moveTo>
                              <a:lnTo>
                                <a:pt x="122" y="245"/>
                              </a:lnTo>
                              <a:lnTo>
                                <a:pt x="64" y="203"/>
                              </a:lnTo>
                              <a:lnTo>
                                <a:pt x="37" y="140"/>
                              </a:lnTo>
                              <a:lnTo>
                                <a:pt x="19" y="75"/>
                              </a:lnTo>
                              <a:lnTo>
                                <a:pt x="0" y="7"/>
                              </a:lnTo>
                              <a:lnTo>
                                <a:pt x="1" y="0"/>
                              </a:lnTo>
                              <a:lnTo>
                                <a:pt x="40" y="18"/>
                              </a:lnTo>
                              <a:lnTo>
                                <a:pt x="43" y="43"/>
                              </a:lnTo>
                              <a:lnTo>
                                <a:pt x="76" y="42"/>
                              </a:lnTo>
                              <a:lnTo>
                                <a:pt x="95" y="18"/>
                              </a:lnTo>
                              <a:lnTo>
                                <a:pt x="127" y="49"/>
                              </a:lnTo>
                              <a:lnTo>
                                <a:pt x="157" y="82"/>
                              </a:lnTo>
                              <a:lnTo>
                                <a:pt x="163" y="134"/>
                              </a:lnTo>
                              <a:lnTo>
                                <a:pt x="169" y="186"/>
                              </a:lnTo>
                              <a:lnTo>
                                <a:pt x="189" y="234"/>
                              </a:lnTo>
                              <a:lnTo>
                                <a:pt x="212" y="282"/>
                              </a:lnTo>
                              <a:lnTo>
                                <a:pt x="195" y="274"/>
                              </a:lnTo>
                              <a:lnTo>
                                <a:pt x="179" y="286"/>
                              </a:lnTo>
                              <a:close/>
                            </a:path>
                          </a:pathLst>
                        </a:custGeom>
                        <a:solidFill>
                          <a:srgbClr val="333399">
                            <a:lumMod val="60000"/>
                            <a:lumOff val="40000"/>
                          </a:srgbClr>
                        </a:solidFill>
                        <a:ln>
                          <a:solidFill>
                            <a:srgbClr val="FFFFFF"/>
                          </a:solid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70" name="Freeform 57"/>
                        <p:cNvSpPr>
                          <a:spLocks noChangeAspect="1"/>
                        </p:cNvSpPr>
                        <p:nvPr/>
                      </p:nvSpPr>
                      <p:spPr bwMode="auto">
                        <a:xfrm>
                          <a:off x="6962795" y="3738547"/>
                          <a:ext cx="6459" cy="18483"/>
                        </a:xfrm>
                        <a:custGeom>
                          <a:avLst/>
                          <a:gdLst>
                            <a:gd name="T0" fmla="*/ 0 w 7"/>
                            <a:gd name="T1" fmla="*/ 2 h 21"/>
                            <a:gd name="T2" fmla="*/ 0 w 7"/>
                            <a:gd name="T3" fmla="*/ 2 h 21"/>
                            <a:gd name="T4" fmla="*/ 0 w 7"/>
                            <a:gd name="T5" fmla="*/ 1 h 21"/>
                            <a:gd name="T6" fmla="*/ 1 w 7"/>
                            <a:gd name="T7" fmla="*/ 1 h 21"/>
                            <a:gd name="T8" fmla="*/ 1 w 7"/>
                            <a:gd name="T9" fmla="*/ 1 h 21"/>
                            <a:gd name="T10" fmla="*/ 1 w 7"/>
                            <a:gd name="T11" fmla="*/ 0 h 21"/>
                            <a:gd name="T12" fmla="*/ 1 w 7"/>
                            <a:gd name="T13" fmla="*/ 1 h 21"/>
                            <a:gd name="T14" fmla="*/ 1 w 7"/>
                            <a:gd name="T15" fmla="*/ 2 h 21"/>
                            <a:gd name="T16" fmla="*/ 1 w 7"/>
                            <a:gd name="T17" fmla="*/ 2 h 21"/>
                            <a:gd name="T18" fmla="*/ 1 w 7"/>
                            <a:gd name="T19" fmla="*/ 3 h 21"/>
                            <a:gd name="T20" fmla="*/ 1 w 7"/>
                            <a:gd name="T21" fmla="*/ 3 h 21"/>
                            <a:gd name="T22" fmla="*/ 0 w 7"/>
                            <a:gd name="T23" fmla="*/ 3 h 21"/>
                            <a:gd name="T24" fmla="*/ 0 w 7"/>
                            <a:gd name="T25" fmla="*/ 2 h 21"/>
                            <a:gd name="T26" fmla="*/ 0 w 7"/>
                            <a:gd name="T27" fmla="*/ 2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21"/>
                            <a:gd name="T44" fmla="*/ 7 w 7"/>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21">
                              <a:moveTo>
                                <a:pt x="1" y="13"/>
                              </a:moveTo>
                              <a:lnTo>
                                <a:pt x="1" y="10"/>
                              </a:lnTo>
                              <a:lnTo>
                                <a:pt x="1" y="7"/>
                              </a:lnTo>
                              <a:lnTo>
                                <a:pt x="4" y="6"/>
                              </a:lnTo>
                              <a:lnTo>
                                <a:pt x="6" y="4"/>
                              </a:lnTo>
                              <a:lnTo>
                                <a:pt x="6" y="0"/>
                              </a:lnTo>
                              <a:lnTo>
                                <a:pt x="7" y="4"/>
                              </a:lnTo>
                              <a:lnTo>
                                <a:pt x="6" y="12"/>
                              </a:lnTo>
                              <a:lnTo>
                                <a:pt x="7" y="13"/>
                              </a:lnTo>
                              <a:lnTo>
                                <a:pt x="4" y="18"/>
                              </a:lnTo>
                              <a:lnTo>
                                <a:pt x="4" y="21"/>
                              </a:lnTo>
                              <a:lnTo>
                                <a:pt x="1" y="19"/>
                              </a:lnTo>
                              <a:lnTo>
                                <a:pt x="0" y="16"/>
                              </a:lnTo>
                              <a:lnTo>
                                <a:pt x="1" y="13"/>
                              </a:lnTo>
                              <a:close/>
                            </a:path>
                          </a:pathLst>
                        </a:custGeom>
                        <a:solidFill>
                          <a:srgbClr val="FFFFFF">
                            <a:lumMod val="85000"/>
                          </a:srgbClr>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71" name="Freeform 58"/>
                        <p:cNvSpPr>
                          <a:spLocks noChangeAspect="1"/>
                        </p:cNvSpPr>
                        <p:nvPr/>
                      </p:nvSpPr>
                      <p:spPr bwMode="auto">
                        <a:xfrm>
                          <a:off x="6958757" y="3760291"/>
                          <a:ext cx="4037" cy="4349"/>
                        </a:xfrm>
                        <a:custGeom>
                          <a:avLst/>
                          <a:gdLst>
                            <a:gd name="T0" fmla="*/ 1 w 4"/>
                            <a:gd name="T1" fmla="*/ 1 h 6"/>
                            <a:gd name="T2" fmla="*/ 0 w 4"/>
                            <a:gd name="T3" fmla="*/ 0 h 6"/>
                            <a:gd name="T4" fmla="*/ 0 w 4"/>
                            <a:gd name="T5" fmla="*/ 1 h 6"/>
                            <a:gd name="T6" fmla="*/ 0 w 4"/>
                            <a:gd name="T7" fmla="*/ 1 h 6"/>
                            <a:gd name="T8" fmla="*/ 1 w 4"/>
                            <a:gd name="T9" fmla="*/ 1 h 6"/>
                            <a:gd name="T10" fmla="*/ 1 w 4"/>
                            <a:gd name="T11" fmla="*/ 0 h 6"/>
                            <a:gd name="T12" fmla="*/ 1 w 4"/>
                            <a:gd name="T13" fmla="*/ 0 h 6"/>
                            <a:gd name="T14" fmla="*/ 1 w 4"/>
                            <a:gd name="T15" fmla="*/ 1 h 6"/>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6"/>
                            <a:gd name="T26" fmla="*/ 4 w 4"/>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6">
                              <a:moveTo>
                                <a:pt x="1" y="5"/>
                              </a:moveTo>
                              <a:lnTo>
                                <a:pt x="0" y="3"/>
                              </a:lnTo>
                              <a:lnTo>
                                <a:pt x="0" y="5"/>
                              </a:lnTo>
                              <a:lnTo>
                                <a:pt x="0" y="6"/>
                              </a:lnTo>
                              <a:lnTo>
                                <a:pt x="4" y="5"/>
                              </a:lnTo>
                              <a:lnTo>
                                <a:pt x="4" y="0"/>
                              </a:lnTo>
                              <a:lnTo>
                                <a:pt x="4" y="2"/>
                              </a:lnTo>
                              <a:lnTo>
                                <a:pt x="1" y="5"/>
                              </a:lnTo>
                              <a:close/>
                            </a:path>
                          </a:pathLst>
                        </a:custGeom>
                        <a:solidFill>
                          <a:srgbClr val="FFFFFF">
                            <a:lumMod val="85000"/>
                          </a:srgbClr>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72" name="Freeform 59"/>
                        <p:cNvSpPr>
                          <a:spLocks noChangeAspect="1"/>
                        </p:cNvSpPr>
                        <p:nvPr/>
                      </p:nvSpPr>
                      <p:spPr bwMode="auto">
                        <a:xfrm>
                          <a:off x="6952298" y="3779861"/>
                          <a:ext cx="1615" cy="1088"/>
                        </a:xfrm>
                        <a:custGeom>
                          <a:avLst/>
                          <a:gdLst>
                            <a:gd name="T0" fmla="*/ 1 w 1"/>
                            <a:gd name="T1" fmla="*/ 0 h 1"/>
                            <a:gd name="T2" fmla="*/ 1 w 1"/>
                            <a:gd name="T3" fmla="*/ 1 h 1"/>
                            <a:gd name="T4" fmla="*/ 0 w 1"/>
                            <a:gd name="T5" fmla="*/ 0 h 1"/>
                            <a:gd name="T6" fmla="*/ 1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lnTo>
                                <a:pt x="1" y="1"/>
                              </a:lnTo>
                              <a:lnTo>
                                <a:pt x="0" y="0"/>
                              </a:lnTo>
                              <a:lnTo>
                                <a:pt x="1" y="0"/>
                              </a:lnTo>
                              <a:close/>
                            </a:path>
                          </a:pathLst>
                        </a:custGeom>
                        <a:solidFill>
                          <a:srgbClr val="FFFFFF">
                            <a:lumMod val="85000"/>
                          </a:srgbClr>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73" name="Freeform 60"/>
                        <p:cNvSpPr>
                          <a:spLocks noChangeAspect="1"/>
                        </p:cNvSpPr>
                        <p:nvPr/>
                      </p:nvSpPr>
                      <p:spPr bwMode="auto">
                        <a:xfrm>
                          <a:off x="6956335" y="3772251"/>
                          <a:ext cx="2422" cy="4349"/>
                        </a:xfrm>
                        <a:custGeom>
                          <a:avLst/>
                          <a:gdLst>
                            <a:gd name="T0" fmla="*/ 2 w 2"/>
                            <a:gd name="T1" fmla="*/ 1 h 4"/>
                            <a:gd name="T2" fmla="*/ 2 w 2"/>
                            <a:gd name="T3" fmla="*/ 0 h 4"/>
                            <a:gd name="T4" fmla="*/ 0 w 2"/>
                            <a:gd name="T5" fmla="*/ 1 h 4"/>
                            <a:gd name="T6" fmla="*/ 2 w 2"/>
                            <a:gd name="T7" fmla="*/ 1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2" y="3"/>
                              </a:moveTo>
                              <a:lnTo>
                                <a:pt x="2" y="0"/>
                              </a:lnTo>
                              <a:lnTo>
                                <a:pt x="0" y="4"/>
                              </a:lnTo>
                              <a:lnTo>
                                <a:pt x="2" y="3"/>
                              </a:lnTo>
                              <a:close/>
                            </a:path>
                          </a:pathLst>
                        </a:custGeom>
                        <a:solidFill>
                          <a:srgbClr val="FFFFFF">
                            <a:lumMod val="85000"/>
                          </a:srgbClr>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74" name="Freeform 61"/>
                        <p:cNvSpPr>
                          <a:spLocks noChangeAspect="1"/>
                        </p:cNvSpPr>
                        <p:nvPr/>
                      </p:nvSpPr>
                      <p:spPr bwMode="auto">
                        <a:xfrm>
                          <a:off x="7184824" y="4248453"/>
                          <a:ext cx="339907" cy="397923"/>
                        </a:xfrm>
                        <a:custGeom>
                          <a:avLst/>
                          <a:gdLst>
                            <a:gd name="T0" fmla="*/ 67 w 474"/>
                            <a:gd name="T1" fmla="*/ 60 h 443"/>
                            <a:gd name="T2" fmla="*/ 64 w 474"/>
                            <a:gd name="T3" fmla="*/ 61 h 443"/>
                            <a:gd name="T4" fmla="*/ 64 w 474"/>
                            <a:gd name="T5" fmla="*/ 63 h 443"/>
                            <a:gd name="T6" fmla="*/ 60 w 474"/>
                            <a:gd name="T7" fmla="*/ 62 h 443"/>
                            <a:gd name="T8" fmla="*/ 54 w 474"/>
                            <a:gd name="T9" fmla="*/ 61 h 443"/>
                            <a:gd name="T10" fmla="*/ 47 w 474"/>
                            <a:gd name="T11" fmla="*/ 59 h 443"/>
                            <a:gd name="T12" fmla="*/ 44 w 474"/>
                            <a:gd name="T13" fmla="*/ 55 h 443"/>
                            <a:gd name="T14" fmla="*/ 40 w 474"/>
                            <a:gd name="T15" fmla="*/ 51 h 443"/>
                            <a:gd name="T16" fmla="*/ 37 w 474"/>
                            <a:gd name="T17" fmla="*/ 47 h 443"/>
                            <a:gd name="T18" fmla="*/ 33 w 474"/>
                            <a:gd name="T19" fmla="*/ 42 h 443"/>
                            <a:gd name="T20" fmla="*/ 24 w 474"/>
                            <a:gd name="T21" fmla="*/ 38 h 443"/>
                            <a:gd name="T22" fmla="*/ 24 w 474"/>
                            <a:gd name="T23" fmla="*/ 40 h 443"/>
                            <a:gd name="T24" fmla="*/ 20 w 474"/>
                            <a:gd name="T25" fmla="*/ 39 h 443"/>
                            <a:gd name="T26" fmla="*/ 20 w 474"/>
                            <a:gd name="T27" fmla="*/ 43 h 443"/>
                            <a:gd name="T28" fmla="*/ 18 w 474"/>
                            <a:gd name="T29" fmla="*/ 42 h 443"/>
                            <a:gd name="T30" fmla="*/ 18 w 474"/>
                            <a:gd name="T31" fmla="*/ 44 h 443"/>
                            <a:gd name="T32" fmla="*/ 9 w 474"/>
                            <a:gd name="T33" fmla="*/ 44 h 443"/>
                            <a:gd name="T34" fmla="*/ 17 w 474"/>
                            <a:gd name="T35" fmla="*/ 49 h 443"/>
                            <a:gd name="T36" fmla="*/ 13 w 474"/>
                            <a:gd name="T37" fmla="*/ 52 h 443"/>
                            <a:gd name="T38" fmla="*/ 7 w 474"/>
                            <a:gd name="T39" fmla="*/ 51 h 443"/>
                            <a:gd name="T40" fmla="*/ 0 w 474"/>
                            <a:gd name="T41" fmla="*/ 51 h 443"/>
                            <a:gd name="T42" fmla="*/ 1 w 474"/>
                            <a:gd name="T43" fmla="*/ 45 h 443"/>
                            <a:gd name="T44" fmla="*/ 1 w 474"/>
                            <a:gd name="T45" fmla="*/ 38 h 443"/>
                            <a:gd name="T46" fmla="*/ 2 w 474"/>
                            <a:gd name="T47" fmla="*/ 32 h 443"/>
                            <a:gd name="T48" fmla="*/ 2 w 474"/>
                            <a:gd name="T49" fmla="*/ 26 h 443"/>
                            <a:gd name="T50" fmla="*/ 2 w 474"/>
                            <a:gd name="T51" fmla="*/ 19 h 443"/>
                            <a:gd name="T52" fmla="*/ 3 w 474"/>
                            <a:gd name="T53" fmla="*/ 13 h 443"/>
                            <a:gd name="T54" fmla="*/ 3 w 474"/>
                            <a:gd name="T55" fmla="*/ 6 h 443"/>
                            <a:gd name="T56" fmla="*/ 3 w 474"/>
                            <a:gd name="T57" fmla="*/ 0 h 443"/>
                            <a:gd name="T58" fmla="*/ 10 w 474"/>
                            <a:gd name="T59" fmla="*/ 3 h 443"/>
                            <a:gd name="T60" fmla="*/ 17 w 474"/>
                            <a:gd name="T61" fmla="*/ 6 h 443"/>
                            <a:gd name="T62" fmla="*/ 23 w 474"/>
                            <a:gd name="T63" fmla="*/ 9 h 443"/>
                            <a:gd name="T64" fmla="*/ 30 w 474"/>
                            <a:gd name="T65" fmla="*/ 12 h 443"/>
                            <a:gd name="T66" fmla="*/ 36 w 474"/>
                            <a:gd name="T67" fmla="*/ 20 h 443"/>
                            <a:gd name="T68" fmla="*/ 36 w 474"/>
                            <a:gd name="T69" fmla="*/ 23 h 443"/>
                            <a:gd name="T70" fmla="*/ 42 w 474"/>
                            <a:gd name="T71" fmla="*/ 26 h 443"/>
                            <a:gd name="T72" fmla="*/ 48 w 474"/>
                            <a:gd name="T73" fmla="*/ 28 h 443"/>
                            <a:gd name="T74" fmla="*/ 48 w 474"/>
                            <a:gd name="T75" fmla="*/ 32 h 443"/>
                            <a:gd name="T76" fmla="*/ 42 w 474"/>
                            <a:gd name="T77" fmla="*/ 33 h 443"/>
                            <a:gd name="T78" fmla="*/ 45 w 474"/>
                            <a:gd name="T79" fmla="*/ 40 h 443"/>
                            <a:gd name="T80" fmla="*/ 50 w 474"/>
                            <a:gd name="T81" fmla="*/ 44 h 443"/>
                            <a:gd name="T82" fmla="*/ 53 w 474"/>
                            <a:gd name="T83" fmla="*/ 51 h 443"/>
                            <a:gd name="T84" fmla="*/ 57 w 474"/>
                            <a:gd name="T85" fmla="*/ 51 h 443"/>
                            <a:gd name="T86" fmla="*/ 57 w 474"/>
                            <a:gd name="T87" fmla="*/ 54 h 443"/>
                            <a:gd name="T88" fmla="*/ 61 w 474"/>
                            <a:gd name="T89" fmla="*/ 57 h 443"/>
                            <a:gd name="T90" fmla="*/ 60 w 474"/>
                            <a:gd name="T91" fmla="*/ 58 h 443"/>
                            <a:gd name="T92" fmla="*/ 67 w 474"/>
                            <a:gd name="T93" fmla="*/ 60 h 4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4"/>
                            <a:gd name="T142" fmla="*/ 0 h 443"/>
                            <a:gd name="T143" fmla="*/ 474 w 474"/>
                            <a:gd name="T144" fmla="*/ 443 h 4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4" h="443">
                              <a:moveTo>
                                <a:pt x="474" y="422"/>
                              </a:moveTo>
                              <a:lnTo>
                                <a:pt x="455" y="432"/>
                              </a:lnTo>
                              <a:lnTo>
                                <a:pt x="456" y="443"/>
                              </a:lnTo>
                              <a:lnTo>
                                <a:pt x="428" y="437"/>
                              </a:lnTo>
                              <a:lnTo>
                                <a:pt x="383" y="427"/>
                              </a:lnTo>
                              <a:lnTo>
                                <a:pt x="335" y="416"/>
                              </a:lnTo>
                              <a:lnTo>
                                <a:pt x="312" y="389"/>
                              </a:lnTo>
                              <a:lnTo>
                                <a:pt x="286" y="361"/>
                              </a:lnTo>
                              <a:lnTo>
                                <a:pt x="261" y="328"/>
                              </a:lnTo>
                              <a:lnTo>
                                <a:pt x="235" y="295"/>
                              </a:lnTo>
                              <a:lnTo>
                                <a:pt x="173" y="271"/>
                              </a:lnTo>
                              <a:lnTo>
                                <a:pt x="170" y="285"/>
                              </a:lnTo>
                              <a:lnTo>
                                <a:pt x="141" y="274"/>
                              </a:lnTo>
                              <a:lnTo>
                                <a:pt x="143" y="301"/>
                              </a:lnTo>
                              <a:lnTo>
                                <a:pt x="125" y="298"/>
                              </a:lnTo>
                              <a:lnTo>
                                <a:pt x="131" y="312"/>
                              </a:lnTo>
                              <a:lnTo>
                                <a:pt x="64" y="310"/>
                              </a:lnTo>
                              <a:lnTo>
                                <a:pt x="119" y="341"/>
                              </a:lnTo>
                              <a:lnTo>
                                <a:pt x="94" y="364"/>
                              </a:lnTo>
                              <a:lnTo>
                                <a:pt x="47" y="362"/>
                              </a:lnTo>
                              <a:lnTo>
                                <a:pt x="0" y="361"/>
                              </a:lnTo>
                              <a:lnTo>
                                <a:pt x="4" y="316"/>
                              </a:lnTo>
                              <a:lnTo>
                                <a:pt x="7" y="271"/>
                              </a:lnTo>
                              <a:lnTo>
                                <a:pt x="10" y="225"/>
                              </a:lnTo>
                              <a:lnTo>
                                <a:pt x="14" y="180"/>
                              </a:lnTo>
                              <a:lnTo>
                                <a:pt x="17" y="136"/>
                              </a:lnTo>
                              <a:lnTo>
                                <a:pt x="19" y="91"/>
                              </a:lnTo>
                              <a:lnTo>
                                <a:pt x="22" y="46"/>
                              </a:lnTo>
                              <a:lnTo>
                                <a:pt x="23" y="0"/>
                              </a:lnTo>
                              <a:lnTo>
                                <a:pt x="70" y="21"/>
                              </a:lnTo>
                              <a:lnTo>
                                <a:pt x="116" y="42"/>
                              </a:lnTo>
                              <a:lnTo>
                                <a:pt x="162" y="62"/>
                              </a:lnTo>
                              <a:lnTo>
                                <a:pt x="210" y="83"/>
                              </a:lnTo>
                              <a:lnTo>
                                <a:pt x="252" y="137"/>
                              </a:lnTo>
                              <a:lnTo>
                                <a:pt x="255" y="161"/>
                              </a:lnTo>
                              <a:lnTo>
                                <a:pt x="297" y="180"/>
                              </a:lnTo>
                              <a:lnTo>
                                <a:pt x="338" y="198"/>
                              </a:lnTo>
                              <a:lnTo>
                                <a:pt x="343" y="228"/>
                              </a:lnTo>
                              <a:lnTo>
                                <a:pt x="300" y="234"/>
                              </a:lnTo>
                              <a:lnTo>
                                <a:pt x="323" y="280"/>
                              </a:lnTo>
                              <a:lnTo>
                                <a:pt x="355" y="312"/>
                              </a:lnTo>
                              <a:lnTo>
                                <a:pt x="376" y="359"/>
                              </a:lnTo>
                              <a:lnTo>
                                <a:pt x="406" y="362"/>
                              </a:lnTo>
                              <a:lnTo>
                                <a:pt x="404" y="382"/>
                              </a:lnTo>
                              <a:lnTo>
                                <a:pt x="431" y="397"/>
                              </a:lnTo>
                              <a:lnTo>
                                <a:pt x="425" y="407"/>
                              </a:lnTo>
                              <a:lnTo>
                                <a:pt x="474" y="422"/>
                              </a:lnTo>
                              <a:close/>
                            </a:path>
                          </a:pathLst>
                        </a:custGeom>
                        <a:solidFill>
                          <a:srgbClr val="E6E6E6"/>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75" name="Freeform 62"/>
                        <p:cNvSpPr>
                          <a:spLocks noChangeAspect="1"/>
                        </p:cNvSpPr>
                        <p:nvPr/>
                      </p:nvSpPr>
                      <p:spPr bwMode="auto">
                        <a:xfrm>
                          <a:off x="7456103" y="4331082"/>
                          <a:ext cx="141292" cy="101111"/>
                        </a:xfrm>
                        <a:custGeom>
                          <a:avLst/>
                          <a:gdLst>
                            <a:gd name="T0" fmla="*/ 27 w 200"/>
                            <a:gd name="T1" fmla="*/ 0 h 112"/>
                            <a:gd name="T2" fmla="*/ 26 w 200"/>
                            <a:gd name="T3" fmla="*/ 6 h 112"/>
                            <a:gd name="T4" fmla="*/ 24 w 200"/>
                            <a:gd name="T5" fmla="*/ 7 h 112"/>
                            <a:gd name="T6" fmla="*/ 24 w 200"/>
                            <a:gd name="T7" fmla="*/ 9 h 112"/>
                            <a:gd name="T8" fmla="*/ 20 w 200"/>
                            <a:gd name="T9" fmla="*/ 12 h 112"/>
                            <a:gd name="T10" fmla="*/ 11 w 200"/>
                            <a:gd name="T11" fmla="*/ 16 h 112"/>
                            <a:gd name="T12" fmla="*/ 6 w 200"/>
                            <a:gd name="T13" fmla="*/ 14 h 112"/>
                            <a:gd name="T14" fmla="*/ 1 w 200"/>
                            <a:gd name="T15" fmla="*/ 12 h 112"/>
                            <a:gd name="T16" fmla="*/ 0 w 200"/>
                            <a:gd name="T17" fmla="*/ 9 h 112"/>
                            <a:gd name="T18" fmla="*/ 9 w 200"/>
                            <a:gd name="T19" fmla="*/ 10 h 112"/>
                            <a:gd name="T20" fmla="*/ 11 w 200"/>
                            <a:gd name="T21" fmla="*/ 6 h 112"/>
                            <a:gd name="T22" fmla="*/ 11 w 200"/>
                            <a:gd name="T23" fmla="*/ 8 h 112"/>
                            <a:gd name="T24" fmla="*/ 15 w 200"/>
                            <a:gd name="T25" fmla="*/ 10 h 112"/>
                            <a:gd name="T26" fmla="*/ 21 w 200"/>
                            <a:gd name="T27" fmla="*/ 5 h 112"/>
                            <a:gd name="T28" fmla="*/ 21 w 200"/>
                            <a:gd name="T29" fmla="*/ 0 h 112"/>
                            <a:gd name="T30" fmla="*/ 25 w 200"/>
                            <a:gd name="T31" fmla="*/ 0 h 112"/>
                            <a:gd name="T32" fmla="*/ 27 w 200"/>
                            <a:gd name="T33" fmla="*/ 0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
                            <a:gd name="T52" fmla="*/ 0 h 112"/>
                            <a:gd name="T53" fmla="*/ 200 w 200"/>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 h="112">
                              <a:moveTo>
                                <a:pt x="200" y="3"/>
                              </a:moveTo>
                              <a:lnTo>
                                <a:pt x="186" y="41"/>
                              </a:lnTo>
                              <a:lnTo>
                                <a:pt x="176" y="50"/>
                              </a:lnTo>
                              <a:lnTo>
                                <a:pt x="179" y="66"/>
                              </a:lnTo>
                              <a:lnTo>
                                <a:pt x="146" y="82"/>
                              </a:lnTo>
                              <a:lnTo>
                                <a:pt x="79" y="112"/>
                              </a:lnTo>
                              <a:lnTo>
                                <a:pt x="40" y="102"/>
                              </a:lnTo>
                              <a:lnTo>
                                <a:pt x="9" y="85"/>
                              </a:lnTo>
                              <a:lnTo>
                                <a:pt x="0" y="67"/>
                              </a:lnTo>
                              <a:lnTo>
                                <a:pt x="65" y="72"/>
                              </a:lnTo>
                              <a:lnTo>
                                <a:pt x="82" y="42"/>
                              </a:lnTo>
                              <a:lnTo>
                                <a:pt x="82" y="58"/>
                              </a:lnTo>
                              <a:lnTo>
                                <a:pt x="109" y="72"/>
                              </a:lnTo>
                              <a:lnTo>
                                <a:pt x="156" y="36"/>
                              </a:lnTo>
                              <a:lnTo>
                                <a:pt x="156" y="3"/>
                              </a:lnTo>
                              <a:lnTo>
                                <a:pt x="182" y="0"/>
                              </a:lnTo>
                              <a:lnTo>
                                <a:pt x="200" y="3"/>
                              </a:lnTo>
                              <a:close/>
                            </a:path>
                          </a:pathLst>
                        </a:custGeom>
                        <a:solidFill>
                          <a:srgbClr val="E6E6E6"/>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76" name="Freeform 63"/>
                        <p:cNvSpPr>
                          <a:spLocks noChangeAspect="1"/>
                        </p:cNvSpPr>
                        <p:nvPr/>
                      </p:nvSpPr>
                      <p:spPr bwMode="auto">
                        <a:xfrm>
                          <a:off x="7678133" y="4388704"/>
                          <a:ext cx="37947" cy="71757"/>
                        </a:xfrm>
                        <a:custGeom>
                          <a:avLst/>
                          <a:gdLst>
                            <a:gd name="T0" fmla="*/ 7 w 55"/>
                            <a:gd name="T1" fmla="*/ 10 h 81"/>
                            <a:gd name="T2" fmla="*/ 5 w 55"/>
                            <a:gd name="T3" fmla="*/ 11 h 81"/>
                            <a:gd name="T4" fmla="*/ 1 w 55"/>
                            <a:gd name="T5" fmla="*/ 6 h 81"/>
                            <a:gd name="T6" fmla="*/ 0 w 55"/>
                            <a:gd name="T7" fmla="*/ 0 h 81"/>
                            <a:gd name="T8" fmla="*/ 4 w 55"/>
                            <a:gd name="T9" fmla="*/ 5 h 81"/>
                            <a:gd name="T10" fmla="*/ 7 w 55"/>
                            <a:gd name="T11" fmla="*/ 10 h 81"/>
                            <a:gd name="T12" fmla="*/ 0 60000 65536"/>
                            <a:gd name="T13" fmla="*/ 0 60000 65536"/>
                            <a:gd name="T14" fmla="*/ 0 60000 65536"/>
                            <a:gd name="T15" fmla="*/ 0 60000 65536"/>
                            <a:gd name="T16" fmla="*/ 0 60000 65536"/>
                            <a:gd name="T17" fmla="*/ 0 60000 65536"/>
                            <a:gd name="T18" fmla="*/ 0 w 55"/>
                            <a:gd name="T19" fmla="*/ 0 h 81"/>
                            <a:gd name="T20" fmla="*/ 55 w 55"/>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55" h="81">
                              <a:moveTo>
                                <a:pt x="55" y="72"/>
                              </a:moveTo>
                              <a:lnTo>
                                <a:pt x="41" y="81"/>
                              </a:lnTo>
                              <a:lnTo>
                                <a:pt x="9" y="44"/>
                              </a:lnTo>
                              <a:lnTo>
                                <a:pt x="0" y="0"/>
                              </a:lnTo>
                              <a:lnTo>
                                <a:pt x="27" y="36"/>
                              </a:lnTo>
                              <a:lnTo>
                                <a:pt x="55" y="72"/>
                              </a:lnTo>
                              <a:close/>
                            </a:path>
                          </a:pathLst>
                        </a:custGeom>
                        <a:solidFill>
                          <a:srgbClr val="E6E6E6"/>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77" name="Freeform 64"/>
                        <p:cNvSpPr>
                          <a:spLocks noChangeAspect="1"/>
                        </p:cNvSpPr>
                        <p:nvPr/>
                      </p:nvSpPr>
                      <p:spPr bwMode="auto">
                        <a:xfrm>
                          <a:off x="7545723" y="4254977"/>
                          <a:ext cx="79123" cy="100024"/>
                        </a:xfrm>
                        <a:custGeom>
                          <a:avLst/>
                          <a:gdLst>
                            <a:gd name="T0" fmla="*/ 16 w 108"/>
                            <a:gd name="T1" fmla="*/ 13 h 112"/>
                            <a:gd name="T2" fmla="*/ 13 w 108"/>
                            <a:gd name="T3" fmla="*/ 16 h 112"/>
                            <a:gd name="T4" fmla="*/ 8 w 108"/>
                            <a:gd name="T5" fmla="*/ 6 h 112"/>
                            <a:gd name="T6" fmla="*/ 4 w 108"/>
                            <a:gd name="T7" fmla="*/ 3 h 112"/>
                            <a:gd name="T8" fmla="*/ 0 w 108"/>
                            <a:gd name="T9" fmla="*/ 0 h 112"/>
                            <a:gd name="T10" fmla="*/ 0 w 108"/>
                            <a:gd name="T11" fmla="*/ 0 h 112"/>
                            <a:gd name="T12" fmla="*/ 6 w 108"/>
                            <a:gd name="T13" fmla="*/ 4 h 112"/>
                            <a:gd name="T14" fmla="*/ 12 w 108"/>
                            <a:gd name="T15" fmla="*/ 8 h 112"/>
                            <a:gd name="T16" fmla="*/ 16 w 108"/>
                            <a:gd name="T17" fmla="*/ 13 h 1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112"/>
                            <a:gd name="T29" fmla="*/ 108 w 108"/>
                            <a:gd name="T30" fmla="*/ 112 h 1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112">
                              <a:moveTo>
                                <a:pt x="108" y="92"/>
                              </a:moveTo>
                              <a:lnTo>
                                <a:pt x="91" y="112"/>
                              </a:lnTo>
                              <a:lnTo>
                                <a:pt x="58" y="46"/>
                              </a:lnTo>
                              <a:lnTo>
                                <a:pt x="30" y="24"/>
                              </a:lnTo>
                              <a:lnTo>
                                <a:pt x="0" y="0"/>
                              </a:lnTo>
                              <a:lnTo>
                                <a:pt x="2" y="0"/>
                              </a:lnTo>
                              <a:lnTo>
                                <a:pt x="40" y="28"/>
                              </a:lnTo>
                              <a:lnTo>
                                <a:pt x="81" y="58"/>
                              </a:lnTo>
                              <a:lnTo>
                                <a:pt x="108" y="92"/>
                              </a:lnTo>
                              <a:close/>
                            </a:path>
                          </a:pathLst>
                        </a:custGeom>
                        <a:solidFill>
                          <a:srgbClr val="E6E6E6"/>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78" name="Freeform 65"/>
                        <p:cNvSpPr>
                          <a:spLocks noChangeAspect="1"/>
                        </p:cNvSpPr>
                        <p:nvPr/>
                      </p:nvSpPr>
                      <p:spPr bwMode="auto">
                        <a:xfrm>
                          <a:off x="7526345" y="4606148"/>
                          <a:ext cx="15340" cy="16309"/>
                        </a:xfrm>
                        <a:custGeom>
                          <a:avLst/>
                          <a:gdLst>
                            <a:gd name="T0" fmla="*/ 3 w 20"/>
                            <a:gd name="T1" fmla="*/ 2 h 18"/>
                            <a:gd name="T2" fmla="*/ 1 w 20"/>
                            <a:gd name="T3" fmla="*/ 3 h 18"/>
                            <a:gd name="T4" fmla="*/ 0 w 20"/>
                            <a:gd name="T5" fmla="*/ 0 h 18"/>
                            <a:gd name="T6" fmla="*/ 3 w 20"/>
                            <a:gd name="T7" fmla="*/ 2 h 18"/>
                            <a:gd name="T8" fmla="*/ 0 60000 65536"/>
                            <a:gd name="T9" fmla="*/ 0 60000 65536"/>
                            <a:gd name="T10" fmla="*/ 0 60000 65536"/>
                            <a:gd name="T11" fmla="*/ 0 60000 65536"/>
                            <a:gd name="T12" fmla="*/ 0 w 20"/>
                            <a:gd name="T13" fmla="*/ 0 h 18"/>
                            <a:gd name="T14" fmla="*/ 20 w 20"/>
                            <a:gd name="T15" fmla="*/ 18 h 18"/>
                          </a:gdLst>
                          <a:ahLst/>
                          <a:cxnLst>
                            <a:cxn ang="T8">
                              <a:pos x="T0" y="T1"/>
                            </a:cxn>
                            <a:cxn ang="T9">
                              <a:pos x="T2" y="T3"/>
                            </a:cxn>
                            <a:cxn ang="T10">
                              <a:pos x="T4" y="T5"/>
                            </a:cxn>
                            <a:cxn ang="T11">
                              <a:pos x="T6" y="T7"/>
                            </a:cxn>
                          </a:cxnLst>
                          <a:rect l="T12" t="T13" r="T14" b="T15"/>
                          <a:pathLst>
                            <a:path w="20" h="18">
                              <a:moveTo>
                                <a:pt x="20" y="9"/>
                              </a:moveTo>
                              <a:lnTo>
                                <a:pt x="6" y="18"/>
                              </a:lnTo>
                              <a:lnTo>
                                <a:pt x="0" y="0"/>
                              </a:lnTo>
                              <a:lnTo>
                                <a:pt x="20" y="9"/>
                              </a:lnTo>
                              <a:close/>
                            </a:path>
                          </a:pathLst>
                        </a:custGeom>
                        <a:solidFill>
                          <a:srgbClr val="FFFFFF">
                            <a:lumMod val="85000"/>
                          </a:srgbClr>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79" name="Freeform 66"/>
                        <p:cNvSpPr>
                          <a:spLocks noChangeAspect="1"/>
                        </p:cNvSpPr>
                        <p:nvPr/>
                      </p:nvSpPr>
                      <p:spPr bwMode="auto">
                        <a:xfrm>
                          <a:off x="7317234" y="3365630"/>
                          <a:ext cx="3230" cy="7610"/>
                        </a:xfrm>
                        <a:custGeom>
                          <a:avLst/>
                          <a:gdLst>
                            <a:gd name="T0" fmla="*/ 1 w 6"/>
                            <a:gd name="T1" fmla="*/ 0 h 9"/>
                            <a:gd name="T2" fmla="*/ 0 w 6"/>
                            <a:gd name="T3" fmla="*/ 0 h 9"/>
                            <a:gd name="T4" fmla="*/ 0 w 6"/>
                            <a:gd name="T5" fmla="*/ 0 h 9"/>
                            <a:gd name="T6" fmla="*/ 0 w 6"/>
                            <a:gd name="T7" fmla="*/ 1 h 9"/>
                            <a:gd name="T8" fmla="*/ 1 w 6"/>
                            <a:gd name="T9" fmla="*/ 1 h 9"/>
                            <a:gd name="T10" fmla="*/ 1 w 6"/>
                            <a:gd name="T11" fmla="*/ 1 h 9"/>
                            <a:gd name="T12" fmla="*/ 1 w 6"/>
                            <a:gd name="T13" fmla="*/ 1 h 9"/>
                            <a:gd name="T14" fmla="*/ 1 w 6"/>
                            <a:gd name="T15" fmla="*/ 0 h 9"/>
                            <a:gd name="T16" fmla="*/ 1 w 6"/>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9"/>
                            <a:gd name="T29" fmla="*/ 6 w 6"/>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9">
                              <a:moveTo>
                                <a:pt x="6" y="0"/>
                              </a:moveTo>
                              <a:lnTo>
                                <a:pt x="3" y="0"/>
                              </a:lnTo>
                              <a:lnTo>
                                <a:pt x="0" y="3"/>
                              </a:lnTo>
                              <a:lnTo>
                                <a:pt x="2" y="9"/>
                              </a:lnTo>
                              <a:lnTo>
                                <a:pt x="5" y="9"/>
                              </a:lnTo>
                              <a:lnTo>
                                <a:pt x="5" y="6"/>
                              </a:lnTo>
                              <a:lnTo>
                                <a:pt x="5" y="5"/>
                              </a:lnTo>
                              <a:lnTo>
                                <a:pt x="5" y="3"/>
                              </a:lnTo>
                              <a:lnTo>
                                <a:pt x="6" y="0"/>
                              </a:lnTo>
                              <a:close/>
                            </a:path>
                          </a:pathLst>
                        </a:custGeom>
                        <a:solidFill>
                          <a:srgbClr val="FFFFFF">
                            <a:lumMod val="85000"/>
                          </a:srgbClr>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80" name="Freeform 67"/>
                        <p:cNvSpPr>
                          <a:spLocks noChangeAspect="1"/>
                        </p:cNvSpPr>
                        <p:nvPr/>
                      </p:nvSpPr>
                      <p:spPr bwMode="auto">
                        <a:xfrm>
                          <a:off x="7315619" y="3375415"/>
                          <a:ext cx="4037" cy="7611"/>
                        </a:xfrm>
                        <a:custGeom>
                          <a:avLst/>
                          <a:gdLst>
                            <a:gd name="T0" fmla="*/ 0 w 5"/>
                            <a:gd name="T1" fmla="*/ 0 h 9"/>
                            <a:gd name="T2" fmla="*/ 0 w 5"/>
                            <a:gd name="T3" fmla="*/ 0 h 9"/>
                            <a:gd name="T4" fmla="*/ 0 w 5"/>
                            <a:gd name="T5" fmla="*/ 0 h 9"/>
                            <a:gd name="T6" fmla="*/ 0 w 5"/>
                            <a:gd name="T7" fmla="*/ 1 h 9"/>
                            <a:gd name="T8" fmla="*/ 1 w 5"/>
                            <a:gd name="T9" fmla="*/ 1 h 9"/>
                            <a:gd name="T10" fmla="*/ 0 w 5"/>
                            <a:gd name="T11" fmla="*/ 0 h 9"/>
                            <a:gd name="T12" fmla="*/ 0 60000 65536"/>
                            <a:gd name="T13" fmla="*/ 0 60000 65536"/>
                            <a:gd name="T14" fmla="*/ 0 60000 65536"/>
                            <a:gd name="T15" fmla="*/ 0 60000 65536"/>
                            <a:gd name="T16" fmla="*/ 0 60000 65536"/>
                            <a:gd name="T17" fmla="*/ 0 60000 65536"/>
                            <a:gd name="T18" fmla="*/ 0 w 5"/>
                            <a:gd name="T19" fmla="*/ 0 h 9"/>
                            <a:gd name="T20" fmla="*/ 5 w 5"/>
                            <a:gd name="T21" fmla="*/ 9 h 9"/>
                          </a:gdLst>
                          <a:ahLst/>
                          <a:cxnLst>
                            <a:cxn ang="T12">
                              <a:pos x="T0" y="T1"/>
                            </a:cxn>
                            <a:cxn ang="T13">
                              <a:pos x="T2" y="T3"/>
                            </a:cxn>
                            <a:cxn ang="T14">
                              <a:pos x="T4" y="T5"/>
                            </a:cxn>
                            <a:cxn ang="T15">
                              <a:pos x="T6" y="T7"/>
                            </a:cxn>
                            <a:cxn ang="T16">
                              <a:pos x="T8" y="T9"/>
                            </a:cxn>
                            <a:cxn ang="T17">
                              <a:pos x="T10" y="T11"/>
                            </a:cxn>
                          </a:cxnLst>
                          <a:rect l="T18" t="T19" r="T20" b="T21"/>
                          <a:pathLst>
                            <a:path w="5" h="9">
                              <a:moveTo>
                                <a:pt x="2" y="0"/>
                              </a:moveTo>
                              <a:lnTo>
                                <a:pt x="0" y="1"/>
                              </a:lnTo>
                              <a:lnTo>
                                <a:pt x="0" y="4"/>
                              </a:lnTo>
                              <a:lnTo>
                                <a:pt x="3" y="9"/>
                              </a:lnTo>
                              <a:lnTo>
                                <a:pt x="5" y="7"/>
                              </a:lnTo>
                              <a:lnTo>
                                <a:pt x="2" y="0"/>
                              </a:lnTo>
                              <a:close/>
                            </a:path>
                          </a:pathLst>
                        </a:custGeom>
                        <a:solidFill>
                          <a:srgbClr val="FFFFFF">
                            <a:lumMod val="85000"/>
                          </a:srgbClr>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81" name="Freeform 68"/>
                        <p:cNvSpPr>
                          <a:spLocks noChangeAspect="1"/>
                        </p:cNvSpPr>
                        <p:nvPr/>
                      </p:nvSpPr>
                      <p:spPr bwMode="auto">
                        <a:xfrm>
                          <a:off x="7303509" y="3418904"/>
                          <a:ext cx="5651" cy="4349"/>
                        </a:xfrm>
                        <a:custGeom>
                          <a:avLst/>
                          <a:gdLst>
                            <a:gd name="T0" fmla="*/ 0 w 8"/>
                            <a:gd name="T1" fmla="*/ 1 h 6"/>
                            <a:gd name="T2" fmla="*/ 0 w 8"/>
                            <a:gd name="T3" fmla="*/ 0 h 6"/>
                            <a:gd name="T4" fmla="*/ 0 w 8"/>
                            <a:gd name="T5" fmla="*/ 0 h 6"/>
                            <a:gd name="T6" fmla="*/ 1 w 8"/>
                            <a:gd name="T7" fmla="*/ 0 h 6"/>
                            <a:gd name="T8" fmla="*/ 1 w 8"/>
                            <a:gd name="T9" fmla="*/ 0 h 6"/>
                            <a:gd name="T10" fmla="*/ 0 w 8"/>
                            <a:gd name="T11" fmla="*/ 1 h 6"/>
                            <a:gd name="T12" fmla="*/ 0 60000 65536"/>
                            <a:gd name="T13" fmla="*/ 0 60000 65536"/>
                            <a:gd name="T14" fmla="*/ 0 60000 65536"/>
                            <a:gd name="T15" fmla="*/ 0 60000 65536"/>
                            <a:gd name="T16" fmla="*/ 0 60000 65536"/>
                            <a:gd name="T17" fmla="*/ 0 60000 65536"/>
                            <a:gd name="T18" fmla="*/ 0 w 8"/>
                            <a:gd name="T19" fmla="*/ 0 h 6"/>
                            <a:gd name="T20" fmla="*/ 8 w 8"/>
                            <a:gd name="T21" fmla="*/ 6 h 6"/>
                          </a:gdLst>
                          <a:ahLst/>
                          <a:cxnLst>
                            <a:cxn ang="T12">
                              <a:pos x="T0" y="T1"/>
                            </a:cxn>
                            <a:cxn ang="T13">
                              <a:pos x="T2" y="T3"/>
                            </a:cxn>
                            <a:cxn ang="T14">
                              <a:pos x="T4" y="T5"/>
                            </a:cxn>
                            <a:cxn ang="T15">
                              <a:pos x="T6" y="T7"/>
                            </a:cxn>
                            <a:cxn ang="T16">
                              <a:pos x="T8" y="T9"/>
                            </a:cxn>
                            <a:cxn ang="T17">
                              <a:pos x="T10" y="T11"/>
                            </a:cxn>
                          </a:cxnLst>
                          <a:rect l="T18" t="T19" r="T20" b="T21"/>
                          <a:pathLst>
                            <a:path w="8" h="6">
                              <a:moveTo>
                                <a:pt x="3" y="6"/>
                              </a:moveTo>
                              <a:lnTo>
                                <a:pt x="3" y="4"/>
                              </a:lnTo>
                              <a:lnTo>
                                <a:pt x="0" y="4"/>
                              </a:lnTo>
                              <a:lnTo>
                                <a:pt x="6" y="0"/>
                              </a:lnTo>
                              <a:lnTo>
                                <a:pt x="8" y="1"/>
                              </a:lnTo>
                              <a:lnTo>
                                <a:pt x="3" y="6"/>
                              </a:lnTo>
                              <a:close/>
                            </a:path>
                          </a:pathLst>
                        </a:custGeom>
                        <a:solidFill>
                          <a:srgbClr val="FFFFFF">
                            <a:lumMod val="85000"/>
                          </a:srgbClr>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82" name="Freeform 69"/>
                        <p:cNvSpPr>
                          <a:spLocks noChangeAspect="1"/>
                        </p:cNvSpPr>
                        <p:nvPr/>
                      </p:nvSpPr>
                      <p:spPr bwMode="auto">
                        <a:xfrm>
                          <a:off x="7293820" y="3223204"/>
                          <a:ext cx="6459" cy="4349"/>
                        </a:xfrm>
                        <a:custGeom>
                          <a:avLst/>
                          <a:gdLst>
                            <a:gd name="T0" fmla="*/ 2 w 5"/>
                            <a:gd name="T1" fmla="*/ 0 h 8"/>
                            <a:gd name="T2" fmla="*/ 1 w 5"/>
                            <a:gd name="T3" fmla="*/ 0 h 8"/>
                            <a:gd name="T4" fmla="*/ 0 w 5"/>
                            <a:gd name="T5" fmla="*/ 1 h 8"/>
                            <a:gd name="T6" fmla="*/ 1 w 5"/>
                            <a:gd name="T7" fmla="*/ 0 h 8"/>
                            <a:gd name="T8" fmla="*/ 1 w 5"/>
                            <a:gd name="T9" fmla="*/ 0 h 8"/>
                            <a:gd name="T10" fmla="*/ 2 w 5"/>
                            <a:gd name="T11" fmla="*/ 0 h 8"/>
                            <a:gd name="T12" fmla="*/ 0 60000 65536"/>
                            <a:gd name="T13" fmla="*/ 0 60000 65536"/>
                            <a:gd name="T14" fmla="*/ 0 60000 65536"/>
                            <a:gd name="T15" fmla="*/ 0 60000 65536"/>
                            <a:gd name="T16" fmla="*/ 0 60000 65536"/>
                            <a:gd name="T17" fmla="*/ 0 60000 65536"/>
                            <a:gd name="T18" fmla="*/ 0 w 5"/>
                            <a:gd name="T19" fmla="*/ 0 h 8"/>
                            <a:gd name="T20" fmla="*/ 5 w 5"/>
                            <a:gd name="T21" fmla="*/ 8 h 8"/>
                          </a:gdLst>
                          <a:ahLst/>
                          <a:cxnLst>
                            <a:cxn ang="T12">
                              <a:pos x="T0" y="T1"/>
                            </a:cxn>
                            <a:cxn ang="T13">
                              <a:pos x="T2" y="T3"/>
                            </a:cxn>
                            <a:cxn ang="T14">
                              <a:pos x="T4" y="T5"/>
                            </a:cxn>
                            <a:cxn ang="T15">
                              <a:pos x="T6" y="T7"/>
                            </a:cxn>
                            <a:cxn ang="T16">
                              <a:pos x="T8" y="T9"/>
                            </a:cxn>
                            <a:cxn ang="T17">
                              <a:pos x="T10" y="T11"/>
                            </a:cxn>
                          </a:cxnLst>
                          <a:rect l="T18" t="T19" r="T20" b="T21"/>
                          <a:pathLst>
                            <a:path w="5" h="8">
                              <a:moveTo>
                                <a:pt x="5" y="3"/>
                              </a:moveTo>
                              <a:lnTo>
                                <a:pt x="2" y="6"/>
                              </a:lnTo>
                              <a:lnTo>
                                <a:pt x="0" y="8"/>
                              </a:lnTo>
                              <a:lnTo>
                                <a:pt x="2" y="2"/>
                              </a:lnTo>
                              <a:lnTo>
                                <a:pt x="3" y="0"/>
                              </a:lnTo>
                              <a:lnTo>
                                <a:pt x="5" y="3"/>
                              </a:lnTo>
                              <a:close/>
                            </a:path>
                          </a:pathLst>
                        </a:custGeom>
                        <a:solidFill>
                          <a:srgbClr val="FFFFFF">
                            <a:lumMod val="85000"/>
                          </a:srgbClr>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83" name="Freeform 70"/>
                        <p:cNvSpPr>
                          <a:spLocks noChangeAspect="1"/>
                        </p:cNvSpPr>
                        <p:nvPr/>
                      </p:nvSpPr>
                      <p:spPr bwMode="auto">
                        <a:xfrm>
                          <a:off x="7285746" y="3189501"/>
                          <a:ext cx="2422" cy="7610"/>
                        </a:xfrm>
                        <a:custGeom>
                          <a:avLst/>
                          <a:gdLst>
                            <a:gd name="T0" fmla="*/ 0 w 3"/>
                            <a:gd name="T1" fmla="*/ 2 h 4"/>
                            <a:gd name="T2" fmla="*/ 0 w 3"/>
                            <a:gd name="T3" fmla="*/ 0 h 4"/>
                            <a:gd name="T4" fmla="*/ 0 w 3"/>
                            <a:gd name="T5" fmla="*/ 0 h 4"/>
                            <a:gd name="T6" fmla="*/ 0 w 3"/>
                            <a:gd name="T7" fmla="*/ 2 h 4"/>
                            <a:gd name="T8" fmla="*/ 0 w 3"/>
                            <a:gd name="T9" fmla="*/ 2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3"/>
                              </a:moveTo>
                              <a:lnTo>
                                <a:pt x="2" y="0"/>
                              </a:lnTo>
                              <a:lnTo>
                                <a:pt x="0" y="0"/>
                              </a:lnTo>
                              <a:lnTo>
                                <a:pt x="2" y="4"/>
                              </a:lnTo>
                              <a:lnTo>
                                <a:pt x="3" y="3"/>
                              </a:lnTo>
                              <a:close/>
                            </a:path>
                          </a:pathLst>
                        </a:custGeom>
                        <a:solidFill>
                          <a:srgbClr val="FFFFFF">
                            <a:lumMod val="85000"/>
                          </a:srgbClr>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84" name="Freeform 71"/>
                        <p:cNvSpPr>
                          <a:spLocks noChangeAspect="1"/>
                        </p:cNvSpPr>
                        <p:nvPr/>
                      </p:nvSpPr>
                      <p:spPr bwMode="auto">
                        <a:xfrm>
                          <a:off x="7305123" y="3310182"/>
                          <a:ext cx="4037" cy="3262"/>
                        </a:xfrm>
                        <a:custGeom>
                          <a:avLst/>
                          <a:gdLst>
                            <a:gd name="T0" fmla="*/ 0 w 6"/>
                            <a:gd name="T1" fmla="*/ 0 h 2"/>
                            <a:gd name="T2" fmla="*/ 1 w 6"/>
                            <a:gd name="T3" fmla="*/ 0 h 2"/>
                            <a:gd name="T4" fmla="*/ 0 w 6"/>
                            <a:gd name="T5" fmla="*/ 1 h 2"/>
                            <a:gd name="T6" fmla="*/ 0 w 6"/>
                            <a:gd name="T7" fmla="*/ 0 h 2"/>
                            <a:gd name="T8" fmla="*/ 0 w 6"/>
                            <a:gd name="T9" fmla="*/ 0 h 2"/>
                            <a:gd name="T10" fmla="*/ 0 60000 65536"/>
                            <a:gd name="T11" fmla="*/ 0 60000 65536"/>
                            <a:gd name="T12" fmla="*/ 0 60000 65536"/>
                            <a:gd name="T13" fmla="*/ 0 60000 65536"/>
                            <a:gd name="T14" fmla="*/ 0 60000 65536"/>
                            <a:gd name="T15" fmla="*/ 0 w 6"/>
                            <a:gd name="T16" fmla="*/ 0 h 2"/>
                            <a:gd name="T17" fmla="*/ 6 w 6"/>
                            <a:gd name="T18" fmla="*/ 2 h 2"/>
                          </a:gdLst>
                          <a:ahLst/>
                          <a:cxnLst>
                            <a:cxn ang="T10">
                              <a:pos x="T0" y="T1"/>
                            </a:cxn>
                            <a:cxn ang="T11">
                              <a:pos x="T2" y="T3"/>
                            </a:cxn>
                            <a:cxn ang="T12">
                              <a:pos x="T4" y="T5"/>
                            </a:cxn>
                            <a:cxn ang="T13">
                              <a:pos x="T6" y="T7"/>
                            </a:cxn>
                            <a:cxn ang="T14">
                              <a:pos x="T8" y="T9"/>
                            </a:cxn>
                          </a:cxnLst>
                          <a:rect l="T15" t="T16" r="T17" b="T18"/>
                          <a:pathLst>
                            <a:path w="6" h="2">
                              <a:moveTo>
                                <a:pt x="4" y="0"/>
                              </a:moveTo>
                              <a:lnTo>
                                <a:pt x="6" y="0"/>
                              </a:lnTo>
                              <a:lnTo>
                                <a:pt x="3" y="2"/>
                              </a:lnTo>
                              <a:lnTo>
                                <a:pt x="0" y="0"/>
                              </a:lnTo>
                              <a:lnTo>
                                <a:pt x="4" y="0"/>
                              </a:lnTo>
                              <a:close/>
                            </a:path>
                          </a:pathLst>
                        </a:custGeom>
                        <a:solidFill>
                          <a:srgbClr val="FFFFFF">
                            <a:lumMod val="85000"/>
                          </a:srgbClr>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85" name="Freeform 74"/>
                        <p:cNvSpPr>
                          <a:spLocks noChangeAspect="1"/>
                        </p:cNvSpPr>
                        <p:nvPr/>
                      </p:nvSpPr>
                      <p:spPr bwMode="auto">
                        <a:xfrm>
                          <a:off x="5821160" y="3394985"/>
                          <a:ext cx="180853" cy="210921"/>
                        </a:xfrm>
                        <a:custGeom>
                          <a:avLst/>
                          <a:gdLst>
                            <a:gd name="T0" fmla="*/ 26 w 253"/>
                            <a:gd name="T1" fmla="*/ 25 h 236"/>
                            <a:gd name="T2" fmla="*/ 28 w 253"/>
                            <a:gd name="T3" fmla="*/ 31 h 236"/>
                            <a:gd name="T4" fmla="*/ 23 w 253"/>
                            <a:gd name="T5" fmla="*/ 30 h 236"/>
                            <a:gd name="T6" fmla="*/ 21 w 253"/>
                            <a:gd name="T7" fmla="*/ 31 h 236"/>
                            <a:gd name="T8" fmla="*/ 17 w 253"/>
                            <a:gd name="T9" fmla="*/ 34 h 236"/>
                            <a:gd name="T10" fmla="*/ 12 w 253"/>
                            <a:gd name="T11" fmla="*/ 32 h 236"/>
                            <a:gd name="T12" fmla="*/ 11 w 253"/>
                            <a:gd name="T13" fmla="*/ 31 h 236"/>
                            <a:gd name="T14" fmla="*/ 10 w 253"/>
                            <a:gd name="T15" fmla="*/ 28 h 236"/>
                            <a:gd name="T16" fmla="*/ 8 w 253"/>
                            <a:gd name="T17" fmla="*/ 30 h 236"/>
                            <a:gd name="T18" fmla="*/ 6 w 253"/>
                            <a:gd name="T19" fmla="*/ 25 h 236"/>
                            <a:gd name="T20" fmla="*/ 5 w 253"/>
                            <a:gd name="T21" fmla="*/ 24 h 236"/>
                            <a:gd name="T22" fmla="*/ 3 w 253"/>
                            <a:gd name="T23" fmla="*/ 18 h 236"/>
                            <a:gd name="T24" fmla="*/ 0 w 253"/>
                            <a:gd name="T25" fmla="*/ 11 h 236"/>
                            <a:gd name="T26" fmla="*/ 5 w 253"/>
                            <a:gd name="T27" fmla="*/ 3 h 236"/>
                            <a:gd name="T28" fmla="*/ 12 w 253"/>
                            <a:gd name="T29" fmla="*/ 3 h 236"/>
                            <a:gd name="T30" fmla="*/ 19 w 253"/>
                            <a:gd name="T31" fmla="*/ 3 h 236"/>
                            <a:gd name="T32" fmla="*/ 25 w 253"/>
                            <a:gd name="T33" fmla="*/ 6 h 236"/>
                            <a:gd name="T34" fmla="*/ 24 w 253"/>
                            <a:gd name="T35" fmla="*/ 3 h 236"/>
                            <a:gd name="T36" fmla="*/ 27 w 253"/>
                            <a:gd name="T37" fmla="*/ 2 h 236"/>
                            <a:gd name="T38" fmla="*/ 30 w 253"/>
                            <a:gd name="T39" fmla="*/ 3 h 236"/>
                            <a:gd name="T40" fmla="*/ 35 w 253"/>
                            <a:gd name="T41" fmla="*/ 0 h 236"/>
                            <a:gd name="T42" fmla="*/ 35 w 253"/>
                            <a:gd name="T43" fmla="*/ 7 h 236"/>
                            <a:gd name="T44" fmla="*/ 35 w 253"/>
                            <a:gd name="T45" fmla="*/ 13 h 236"/>
                            <a:gd name="T46" fmla="*/ 36 w 253"/>
                            <a:gd name="T47" fmla="*/ 19 h 236"/>
                            <a:gd name="T48" fmla="*/ 29 w 253"/>
                            <a:gd name="T49" fmla="*/ 23 h 236"/>
                            <a:gd name="T50" fmla="*/ 26 w 253"/>
                            <a:gd name="T51" fmla="*/ 25 h 2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3"/>
                            <a:gd name="T79" fmla="*/ 0 h 236"/>
                            <a:gd name="T80" fmla="*/ 253 w 253"/>
                            <a:gd name="T81" fmla="*/ 236 h 2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3" h="236">
                              <a:moveTo>
                                <a:pt x="183" y="173"/>
                              </a:moveTo>
                              <a:lnTo>
                                <a:pt x="196" y="215"/>
                              </a:lnTo>
                              <a:lnTo>
                                <a:pt x="160" y="209"/>
                              </a:lnTo>
                              <a:lnTo>
                                <a:pt x="147" y="216"/>
                              </a:lnTo>
                              <a:lnTo>
                                <a:pt x="118" y="236"/>
                              </a:lnTo>
                              <a:lnTo>
                                <a:pt x="89" y="228"/>
                              </a:lnTo>
                              <a:lnTo>
                                <a:pt x="74" y="219"/>
                              </a:lnTo>
                              <a:lnTo>
                                <a:pt x="68" y="197"/>
                              </a:lnTo>
                              <a:lnTo>
                                <a:pt x="53" y="209"/>
                              </a:lnTo>
                              <a:lnTo>
                                <a:pt x="39" y="173"/>
                              </a:lnTo>
                              <a:lnTo>
                                <a:pt x="38" y="168"/>
                              </a:lnTo>
                              <a:lnTo>
                                <a:pt x="20" y="124"/>
                              </a:lnTo>
                              <a:lnTo>
                                <a:pt x="0" y="77"/>
                              </a:lnTo>
                              <a:lnTo>
                                <a:pt x="32" y="22"/>
                              </a:lnTo>
                              <a:lnTo>
                                <a:pt x="83" y="21"/>
                              </a:lnTo>
                              <a:lnTo>
                                <a:pt x="135" y="19"/>
                              </a:lnTo>
                              <a:lnTo>
                                <a:pt x="175" y="42"/>
                              </a:lnTo>
                              <a:lnTo>
                                <a:pt x="174" y="25"/>
                              </a:lnTo>
                              <a:lnTo>
                                <a:pt x="193" y="12"/>
                              </a:lnTo>
                              <a:lnTo>
                                <a:pt x="211" y="19"/>
                              </a:lnTo>
                              <a:lnTo>
                                <a:pt x="245" y="0"/>
                              </a:lnTo>
                              <a:lnTo>
                                <a:pt x="247" y="49"/>
                              </a:lnTo>
                              <a:lnTo>
                                <a:pt x="250" y="92"/>
                              </a:lnTo>
                              <a:lnTo>
                                <a:pt x="253" y="134"/>
                              </a:lnTo>
                              <a:lnTo>
                                <a:pt x="208" y="158"/>
                              </a:lnTo>
                              <a:lnTo>
                                <a:pt x="183" y="173"/>
                              </a:lnTo>
                              <a:close/>
                            </a:path>
                          </a:pathLst>
                        </a:custGeom>
                        <a:solidFill>
                          <a:srgbClr val="333399">
                            <a:lumMod val="60000"/>
                            <a:lumOff val="40000"/>
                          </a:srgbClr>
                        </a:solidFill>
                        <a:ln>
                          <a:solidFill>
                            <a:srgbClr val="FFFFFF"/>
                          </a:solid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86" name="Freeform 75"/>
                        <p:cNvSpPr>
                          <a:spLocks noChangeAspect="1"/>
                        </p:cNvSpPr>
                        <p:nvPr/>
                      </p:nvSpPr>
                      <p:spPr bwMode="auto">
                        <a:xfrm>
                          <a:off x="7292205" y="3447172"/>
                          <a:ext cx="9689" cy="17396"/>
                        </a:xfrm>
                        <a:custGeom>
                          <a:avLst/>
                          <a:gdLst>
                            <a:gd name="T0" fmla="*/ 0 w 12"/>
                            <a:gd name="T1" fmla="*/ 2 h 20"/>
                            <a:gd name="T2" fmla="*/ 0 w 12"/>
                            <a:gd name="T3" fmla="*/ 1 h 20"/>
                            <a:gd name="T4" fmla="*/ 2 w 12"/>
                            <a:gd name="T5" fmla="*/ 0 h 20"/>
                            <a:gd name="T6" fmla="*/ 2 w 12"/>
                            <a:gd name="T7" fmla="*/ 0 h 20"/>
                            <a:gd name="T8" fmla="*/ 0 w 12"/>
                            <a:gd name="T9" fmla="*/ 2 h 20"/>
                            <a:gd name="T10" fmla="*/ 0 60000 65536"/>
                            <a:gd name="T11" fmla="*/ 0 60000 65536"/>
                            <a:gd name="T12" fmla="*/ 0 60000 65536"/>
                            <a:gd name="T13" fmla="*/ 0 60000 65536"/>
                            <a:gd name="T14" fmla="*/ 0 60000 65536"/>
                            <a:gd name="T15" fmla="*/ 0 w 12"/>
                            <a:gd name="T16" fmla="*/ 0 h 20"/>
                            <a:gd name="T17" fmla="*/ 12 w 12"/>
                            <a:gd name="T18" fmla="*/ 20 h 20"/>
                          </a:gdLst>
                          <a:ahLst/>
                          <a:cxnLst>
                            <a:cxn ang="T10">
                              <a:pos x="T0" y="T1"/>
                            </a:cxn>
                            <a:cxn ang="T11">
                              <a:pos x="T2" y="T3"/>
                            </a:cxn>
                            <a:cxn ang="T12">
                              <a:pos x="T4" y="T5"/>
                            </a:cxn>
                            <a:cxn ang="T13">
                              <a:pos x="T6" y="T7"/>
                            </a:cxn>
                            <a:cxn ang="T14">
                              <a:pos x="T8" y="T9"/>
                            </a:cxn>
                          </a:cxnLst>
                          <a:rect l="T15" t="T16" r="T17" b="T18"/>
                          <a:pathLst>
                            <a:path w="12" h="20">
                              <a:moveTo>
                                <a:pt x="1" y="20"/>
                              </a:moveTo>
                              <a:lnTo>
                                <a:pt x="0" y="11"/>
                              </a:lnTo>
                              <a:lnTo>
                                <a:pt x="9" y="0"/>
                              </a:lnTo>
                              <a:lnTo>
                                <a:pt x="12" y="2"/>
                              </a:lnTo>
                              <a:lnTo>
                                <a:pt x="1" y="20"/>
                              </a:lnTo>
                              <a:close/>
                            </a:path>
                          </a:pathLst>
                        </a:custGeom>
                        <a:solidFill>
                          <a:srgbClr val="FFFFFF">
                            <a:lumMod val="85000"/>
                          </a:srgbClr>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87" name="Freeform 76"/>
                        <p:cNvSpPr>
                          <a:spLocks noChangeAspect="1"/>
                        </p:cNvSpPr>
                        <p:nvPr/>
                      </p:nvSpPr>
                      <p:spPr bwMode="auto">
                        <a:xfrm>
                          <a:off x="5707319" y="3011197"/>
                          <a:ext cx="288235" cy="420754"/>
                        </a:xfrm>
                        <a:custGeom>
                          <a:avLst/>
                          <a:gdLst>
                            <a:gd name="T0" fmla="*/ 32 w 404"/>
                            <a:gd name="T1" fmla="*/ 17 h 468"/>
                            <a:gd name="T2" fmla="*/ 30 w 404"/>
                            <a:gd name="T3" fmla="*/ 15 h 468"/>
                            <a:gd name="T4" fmla="*/ 26 w 404"/>
                            <a:gd name="T5" fmla="*/ 11 h 468"/>
                            <a:gd name="T6" fmla="*/ 22 w 404"/>
                            <a:gd name="T7" fmla="*/ 13 h 468"/>
                            <a:gd name="T8" fmla="*/ 18 w 404"/>
                            <a:gd name="T9" fmla="*/ 9 h 468"/>
                            <a:gd name="T10" fmla="*/ 16 w 404"/>
                            <a:gd name="T11" fmla="*/ 5 h 468"/>
                            <a:gd name="T12" fmla="*/ 11 w 404"/>
                            <a:gd name="T13" fmla="*/ 0 h 468"/>
                            <a:gd name="T14" fmla="*/ 8 w 404"/>
                            <a:gd name="T15" fmla="*/ 0 h 468"/>
                            <a:gd name="T16" fmla="*/ 9 w 404"/>
                            <a:gd name="T17" fmla="*/ 9 h 468"/>
                            <a:gd name="T18" fmla="*/ 7 w 404"/>
                            <a:gd name="T19" fmla="*/ 8 h 468"/>
                            <a:gd name="T20" fmla="*/ 6 w 404"/>
                            <a:gd name="T21" fmla="*/ 6 h 468"/>
                            <a:gd name="T22" fmla="*/ 3 w 404"/>
                            <a:gd name="T23" fmla="*/ 12 h 468"/>
                            <a:gd name="T24" fmla="*/ 0 w 404"/>
                            <a:gd name="T25" fmla="*/ 16 h 468"/>
                            <a:gd name="T26" fmla="*/ 3 w 404"/>
                            <a:gd name="T27" fmla="*/ 17 h 468"/>
                            <a:gd name="T28" fmla="*/ 3 w 404"/>
                            <a:gd name="T29" fmla="*/ 22 h 468"/>
                            <a:gd name="T30" fmla="*/ 9 w 404"/>
                            <a:gd name="T31" fmla="*/ 22 h 468"/>
                            <a:gd name="T32" fmla="*/ 9 w 404"/>
                            <a:gd name="T33" fmla="*/ 30 h 468"/>
                            <a:gd name="T34" fmla="*/ 9 w 404"/>
                            <a:gd name="T35" fmla="*/ 38 h 468"/>
                            <a:gd name="T36" fmla="*/ 15 w 404"/>
                            <a:gd name="T37" fmla="*/ 33 h 468"/>
                            <a:gd name="T38" fmla="*/ 19 w 404"/>
                            <a:gd name="T39" fmla="*/ 35 h 468"/>
                            <a:gd name="T40" fmla="*/ 22 w 404"/>
                            <a:gd name="T41" fmla="*/ 33 h 468"/>
                            <a:gd name="T42" fmla="*/ 26 w 404"/>
                            <a:gd name="T43" fmla="*/ 31 h 468"/>
                            <a:gd name="T44" fmla="*/ 34 w 404"/>
                            <a:gd name="T45" fmla="*/ 38 h 468"/>
                            <a:gd name="T46" fmla="*/ 35 w 404"/>
                            <a:gd name="T47" fmla="*/ 44 h 468"/>
                            <a:gd name="T48" fmla="*/ 41 w 404"/>
                            <a:gd name="T49" fmla="*/ 52 h 468"/>
                            <a:gd name="T50" fmla="*/ 43 w 404"/>
                            <a:gd name="T51" fmla="*/ 59 h 468"/>
                            <a:gd name="T52" fmla="*/ 41 w 404"/>
                            <a:gd name="T53" fmla="*/ 63 h 468"/>
                            <a:gd name="T54" fmla="*/ 47 w 404"/>
                            <a:gd name="T55" fmla="*/ 66 h 468"/>
                            <a:gd name="T56" fmla="*/ 46 w 404"/>
                            <a:gd name="T57" fmla="*/ 64 h 468"/>
                            <a:gd name="T58" fmla="*/ 49 w 404"/>
                            <a:gd name="T59" fmla="*/ 62 h 468"/>
                            <a:gd name="T60" fmla="*/ 52 w 404"/>
                            <a:gd name="T61" fmla="*/ 63 h 468"/>
                            <a:gd name="T62" fmla="*/ 56 w 404"/>
                            <a:gd name="T63" fmla="*/ 60 h 468"/>
                            <a:gd name="T64" fmla="*/ 55 w 404"/>
                            <a:gd name="T65" fmla="*/ 54 h 468"/>
                            <a:gd name="T66" fmla="*/ 53 w 404"/>
                            <a:gd name="T67" fmla="*/ 51 h 468"/>
                            <a:gd name="T68" fmla="*/ 53 w 404"/>
                            <a:gd name="T69" fmla="*/ 50 h 468"/>
                            <a:gd name="T70" fmla="*/ 48 w 404"/>
                            <a:gd name="T71" fmla="*/ 44 h 468"/>
                            <a:gd name="T72" fmla="*/ 44 w 404"/>
                            <a:gd name="T73" fmla="*/ 40 h 468"/>
                            <a:gd name="T74" fmla="*/ 40 w 404"/>
                            <a:gd name="T75" fmla="*/ 35 h 468"/>
                            <a:gd name="T76" fmla="*/ 36 w 404"/>
                            <a:gd name="T77" fmla="*/ 30 h 468"/>
                            <a:gd name="T78" fmla="*/ 28 w 404"/>
                            <a:gd name="T79" fmla="*/ 23 h 468"/>
                            <a:gd name="T80" fmla="*/ 29 w 404"/>
                            <a:gd name="T81" fmla="*/ 21 h 468"/>
                            <a:gd name="T82" fmla="*/ 33 w 404"/>
                            <a:gd name="T83" fmla="*/ 20 h 468"/>
                            <a:gd name="T84" fmla="*/ 32 w 404"/>
                            <a:gd name="T85" fmla="*/ 17 h 4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4"/>
                            <a:gd name="T130" fmla="*/ 0 h 468"/>
                            <a:gd name="T131" fmla="*/ 404 w 404"/>
                            <a:gd name="T132" fmla="*/ 468 h 4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4" h="468">
                              <a:moveTo>
                                <a:pt x="227" y="120"/>
                              </a:moveTo>
                              <a:lnTo>
                                <a:pt x="213" y="103"/>
                              </a:lnTo>
                              <a:lnTo>
                                <a:pt x="185" y="80"/>
                              </a:lnTo>
                              <a:lnTo>
                                <a:pt x="161" y="92"/>
                              </a:lnTo>
                              <a:lnTo>
                                <a:pt x="127" y="60"/>
                              </a:lnTo>
                              <a:lnTo>
                                <a:pt x="118" y="36"/>
                              </a:lnTo>
                              <a:lnTo>
                                <a:pt x="79" y="0"/>
                              </a:lnTo>
                              <a:lnTo>
                                <a:pt x="56" y="2"/>
                              </a:lnTo>
                              <a:lnTo>
                                <a:pt x="68" y="66"/>
                              </a:lnTo>
                              <a:lnTo>
                                <a:pt x="48" y="56"/>
                              </a:lnTo>
                              <a:lnTo>
                                <a:pt x="40" y="45"/>
                              </a:lnTo>
                              <a:lnTo>
                                <a:pt x="18" y="84"/>
                              </a:lnTo>
                              <a:lnTo>
                                <a:pt x="0" y="114"/>
                              </a:lnTo>
                              <a:lnTo>
                                <a:pt x="18" y="120"/>
                              </a:lnTo>
                              <a:lnTo>
                                <a:pt x="24" y="153"/>
                              </a:lnTo>
                              <a:lnTo>
                                <a:pt x="61" y="154"/>
                              </a:lnTo>
                              <a:lnTo>
                                <a:pt x="64" y="211"/>
                              </a:lnTo>
                              <a:lnTo>
                                <a:pt x="67" y="268"/>
                              </a:lnTo>
                              <a:lnTo>
                                <a:pt x="110" y="235"/>
                              </a:lnTo>
                              <a:lnTo>
                                <a:pt x="140" y="245"/>
                              </a:lnTo>
                              <a:lnTo>
                                <a:pt x="161" y="236"/>
                              </a:lnTo>
                              <a:lnTo>
                                <a:pt x="185" y="221"/>
                              </a:lnTo>
                              <a:lnTo>
                                <a:pt x="243" y="269"/>
                              </a:lnTo>
                              <a:lnTo>
                                <a:pt x="252" y="309"/>
                              </a:lnTo>
                              <a:lnTo>
                                <a:pt x="295" y="368"/>
                              </a:lnTo>
                              <a:lnTo>
                                <a:pt x="307" y="414"/>
                              </a:lnTo>
                              <a:lnTo>
                                <a:pt x="294" y="445"/>
                              </a:lnTo>
                              <a:lnTo>
                                <a:pt x="334" y="468"/>
                              </a:lnTo>
                              <a:lnTo>
                                <a:pt x="333" y="451"/>
                              </a:lnTo>
                              <a:lnTo>
                                <a:pt x="352" y="438"/>
                              </a:lnTo>
                              <a:lnTo>
                                <a:pt x="370" y="445"/>
                              </a:lnTo>
                              <a:lnTo>
                                <a:pt x="404" y="426"/>
                              </a:lnTo>
                              <a:lnTo>
                                <a:pt x="397" y="381"/>
                              </a:lnTo>
                              <a:lnTo>
                                <a:pt x="382" y="362"/>
                              </a:lnTo>
                              <a:lnTo>
                                <a:pt x="383" y="350"/>
                              </a:lnTo>
                              <a:lnTo>
                                <a:pt x="342" y="315"/>
                              </a:lnTo>
                              <a:lnTo>
                                <a:pt x="319" y="284"/>
                              </a:lnTo>
                              <a:lnTo>
                                <a:pt x="289" y="247"/>
                              </a:lnTo>
                              <a:lnTo>
                                <a:pt x="259" y="209"/>
                              </a:lnTo>
                              <a:lnTo>
                                <a:pt x="197" y="165"/>
                              </a:lnTo>
                              <a:lnTo>
                                <a:pt x="206" y="150"/>
                              </a:lnTo>
                              <a:lnTo>
                                <a:pt x="233" y="141"/>
                              </a:lnTo>
                              <a:lnTo>
                                <a:pt x="227" y="120"/>
                              </a:lnTo>
                              <a:close/>
                            </a:path>
                          </a:pathLst>
                        </a:custGeom>
                        <a:solidFill>
                          <a:srgbClr val="7575D1"/>
                        </a:solidFill>
                        <a:ln>
                          <a:solidFill>
                            <a:srgbClr val="FFFFFF"/>
                          </a:solid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88" name="Freeform 77"/>
                        <p:cNvSpPr>
                          <a:spLocks noChangeAspect="1"/>
                        </p:cNvSpPr>
                        <p:nvPr/>
                      </p:nvSpPr>
                      <p:spPr bwMode="auto">
                        <a:xfrm>
                          <a:off x="5430388" y="2710036"/>
                          <a:ext cx="304382" cy="906742"/>
                        </a:xfrm>
                        <a:custGeom>
                          <a:avLst/>
                          <a:gdLst>
                            <a:gd name="T0" fmla="*/ 33 w 424"/>
                            <a:gd name="T1" fmla="*/ 35 h 1016"/>
                            <a:gd name="T2" fmla="*/ 32 w 424"/>
                            <a:gd name="T3" fmla="*/ 29 h 1016"/>
                            <a:gd name="T4" fmla="*/ 37 w 424"/>
                            <a:gd name="T5" fmla="*/ 20 h 1016"/>
                            <a:gd name="T6" fmla="*/ 34 w 424"/>
                            <a:gd name="T7" fmla="*/ 7 h 1016"/>
                            <a:gd name="T8" fmla="*/ 25 w 424"/>
                            <a:gd name="T9" fmla="*/ 0 h 1016"/>
                            <a:gd name="T10" fmla="*/ 23 w 424"/>
                            <a:gd name="T11" fmla="*/ 6 h 1016"/>
                            <a:gd name="T12" fmla="*/ 24 w 424"/>
                            <a:gd name="T13" fmla="*/ 11 h 1016"/>
                            <a:gd name="T14" fmla="*/ 12 w 424"/>
                            <a:gd name="T15" fmla="*/ 16 h 1016"/>
                            <a:gd name="T16" fmla="*/ 12 w 424"/>
                            <a:gd name="T17" fmla="*/ 26 h 1016"/>
                            <a:gd name="T18" fmla="*/ 5 w 424"/>
                            <a:gd name="T19" fmla="*/ 36 h 1016"/>
                            <a:gd name="T20" fmla="*/ 5 w 424"/>
                            <a:gd name="T21" fmla="*/ 50 h 1016"/>
                            <a:gd name="T22" fmla="*/ 2 w 424"/>
                            <a:gd name="T23" fmla="*/ 51 h 1016"/>
                            <a:gd name="T24" fmla="*/ 0 w 424"/>
                            <a:gd name="T25" fmla="*/ 57 h 1016"/>
                            <a:gd name="T26" fmla="*/ 5 w 424"/>
                            <a:gd name="T27" fmla="*/ 64 h 1016"/>
                            <a:gd name="T28" fmla="*/ 8 w 424"/>
                            <a:gd name="T29" fmla="*/ 67 h 1016"/>
                            <a:gd name="T30" fmla="*/ 11 w 424"/>
                            <a:gd name="T31" fmla="*/ 67 h 1016"/>
                            <a:gd name="T32" fmla="*/ 12 w 424"/>
                            <a:gd name="T33" fmla="*/ 71 h 1016"/>
                            <a:gd name="T34" fmla="*/ 15 w 424"/>
                            <a:gd name="T35" fmla="*/ 71 h 1016"/>
                            <a:gd name="T36" fmla="*/ 20 w 424"/>
                            <a:gd name="T37" fmla="*/ 83 h 1016"/>
                            <a:gd name="T38" fmla="*/ 19 w 424"/>
                            <a:gd name="T39" fmla="*/ 96 h 1016"/>
                            <a:gd name="T40" fmla="*/ 23 w 424"/>
                            <a:gd name="T41" fmla="*/ 97 h 1016"/>
                            <a:gd name="T42" fmla="*/ 25 w 424"/>
                            <a:gd name="T43" fmla="*/ 98 h 1016"/>
                            <a:gd name="T44" fmla="*/ 27 w 424"/>
                            <a:gd name="T45" fmla="*/ 98 h 1016"/>
                            <a:gd name="T46" fmla="*/ 32 w 424"/>
                            <a:gd name="T47" fmla="*/ 92 h 1016"/>
                            <a:gd name="T48" fmla="*/ 36 w 424"/>
                            <a:gd name="T49" fmla="*/ 87 h 1016"/>
                            <a:gd name="T50" fmla="*/ 42 w 424"/>
                            <a:gd name="T51" fmla="*/ 93 h 1016"/>
                            <a:gd name="T52" fmla="*/ 47 w 424"/>
                            <a:gd name="T53" fmla="*/ 115 h 1016"/>
                            <a:gd name="T54" fmla="*/ 50 w 424"/>
                            <a:gd name="T55" fmla="*/ 119 h 1016"/>
                            <a:gd name="T56" fmla="*/ 53 w 424"/>
                            <a:gd name="T57" fmla="*/ 130 h 1016"/>
                            <a:gd name="T58" fmla="*/ 53 w 424"/>
                            <a:gd name="T59" fmla="*/ 142 h 1016"/>
                            <a:gd name="T60" fmla="*/ 57 w 424"/>
                            <a:gd name="T61" fmla="*/ 136 h 1016"/>
                            <a:gd name="T62" fmla="*/ 57 w 424"/>
                            <a:gd name="T63" fmla="*/ 123 h 1016"/>
                            <a:gd name="T64" fmla="*/ 51 w 424"/>
                            <a:gd name="T65" fmla="*/ 112 h 1016"/>
                            <a:gd name="T66" fmla="*/ 48 w 424"/>
                            <a:gd name="T67" fmla="*/ 102 h 1016"/>
                            <a:gd name="T68" fmla="*/ 50 w 424"/>
                            <a:gd name="T69" fmla="*/ 95 h 1016"/>
                            <a:gd name="T70" fmla="*/ 43 w 424"/>
                            <a:gd name="T71" fmla="*/ 86 h 1016"/>
                            <a:gd name="T72" fmla="*/ 39 w 424"/>
                            <a:gd name="T73" fmla="*/ 77 h 1016"/>
                            <a:gd name="T74" fmla="*/ 47 w 424"/>
                            <a:gd name="T75" fmla="*/ 68 h 1016"/>
                            <a:gd name="T76" fmla="*/ 54 w 424"/>
                            <a:gd name="T77" fmla="*/ 64 h 1016"/>
                            <a:gd name="T78" fmla="*/ 60 w 424"/>
                            <a:gd name="T79" fmla="*/ 54 h 1016"/>
                            <a:gd name="T80" fmla="*/ 53 w 424"/>
                            <a:gd name="T81" fmla="*/ 55 h 1016"/>
                            <a:gd name="T82" fmla="*/ 46 w 424"/>
                            <a:gd name="T83" fmla="*/ 49 h 1016"/>
                            <a:gd name="T84" fmla="*/ 42 w 424"/>
                            <a:gd name="T85" fmla="*/ 40 h 1016"/>
                            <a:gd name="T86" fmla="*/ 40 w 424"/>
                            <a:gd name="T87" fmla="*/ 34 h 10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4"/>
                            <a:gd name="T133" fmla="*/ 0 h 1016"/>
                            <a:gd name="T134" fmla="*/ 424 w 424"/>
                            <a:gd name="T135" fmla="*/ 1016 h 10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4" h="1016">
                              <a:moveTo>
                                <a:pt x="285" y="245"/>
                              </a:moveTo>
                              <a:lnTo>
                                <a:pt x="234" y="251"/>
                              </a:lnTo>
                              <a:lnTo>
                                <a:pt x="233" y="227"/>
                              </a:lnTo>
                              <a:lnTo>
                                <a:pt x="230" y="206"/>
                              </a:lnTo>
                              <a:lnTo>
                                <a:pt x="252" y="166"/>
                              </a:lnTo>
                              <a:lnTo>
                                <a:pt x="260" y="141"/>
                              </a:lnTo>
                              <a:lnTo>
                                <a:pt x="249" y="97"/>
                              </a:lnTo>
                              <a:lnTo>
                                <a:pt x="239" y="52"/>
                              </a:lnTo>
                              <a:lnTo>
                                <a:pt x="218" y="42"/>
                              </a:lnTo>
                              <a:lnTo>
                                <a:pt x="179" y="0"/>
                              </a:lnTo>
                              <a:lnTo>
                                <a:pt x="173" y="18"/>
                              </a:lnTo>
                              <a:lnTo>
                                <a:pt x="166" y="45"/>
                              </a:lnTo>
                              <a:lnTo>
                                <a:pt x="161" y="61"/>
                              </a:lnTo>
                              <a:lnTo>
                                <a:pt x="170" y="78"/>
                              </a:lnTo>
                              <a:lnTo>
                                <a:pt x="134" y="70"/>
                              </a:lnTo>
                              <a:lnTo>
                                <a:pt x="88" y="118"/>
                              </a:lnTo>
                              <a:lnTo>
                                <a:pt x="87" y="164"/>
                              </a:lnTo>
                              <a:lnTo>
                                <a:pt x="87" y="188"/>
                              </a:lnTo>
                              <a:lnTo>
                                <a:pt x="64" y="255"/>
                              </a:lnTo>
                              <a:lnTo>
                                <a:pt x="33" y="255"/>
                              </a:lnTo>
                              <a:lnTo>
                                <a:pt x="31" y="303"/>
                              </a:lnTo>
                              <a:lnTo>
                                <a:pt x="31" y="361"/>
                              </a:lnTo>
                              <a:lnTo>
                                <a:pt x="14" y="361"/>
                              </a:lnTo>
                              <a:lnTo>
                                <a:pt x="12" y="363"/>
                              </a:lnTo>
                              <a:lnTo>
                                <a:pt x="15" y="396"/>
                              </a:lnTo>
                              <a:lnTo>
                                <a:pt x="0" y="408"/>
                              </a:lnTo>
                              <a:lnTo>
                                <a:pt x="31" y="457"/>
                              </a:lnTo>
                              <a:lnTo>
                                <a:pt x="34" y="460"/>
                              </a:lnTo>
                              <a:lnTo>
                                <a:pt x="45" y="448"/>
                              </a:lnTo>
                              <a:lnTo>
                                <a:pt x="55" y="481"/>
                              </a:lnTo>
                              <a:lnTo>
                                <a:pt x="60" y="482"/>
                              </a:lnTo>
                              <a:lnTo>
                                <a:pt x="79" y="479"/>
                              </a:lnTo>
                              <a:lnTo>
                                <a:pt x="96" y="502"/>
                              </a:lnTo>
                              <a:lnTo>
                                <a:pt x="82" y="509"/>
                              </a:lnTo>
                              <a:lnTo>
                                <a:pt x="96" y="531"/>
                              </a:lnTo>
                              <a:lnTo>
                                <a:pt x="103" y="511"/>
                              </a:lnTo>
                              <a:lnTo>
                                <a:pt x="121" y="554"/>
                              </a:lnTo>
                              <a:lnTo>
                                <a:pt x="139" y="597"/>
                              </a:lnTo>
                              <a:lnTo>
                                <a:pt x="136" y="645"/>
                              </a:lnTo>
                              <a:lnTo>
                                <a:pt x="133" y="691"/>
                              </a:lnTo>
                              <a:lnTo>
                                <a:pt x="152" y="664"/>
                              </a:lnTo>
                              <a:lnTo>
                                <a:pt x="160" y="694"/>
                              </a:lnTo>
                              <a:lnTo>
                                <a:pt x="166" y="702"/>
                              </a:lnTo>
                              <a:lnTo>
                                <a:pt x="179" y="699"/>
                              </a:lnTo>
                              <a:lnTo>
                                <a:pt x="188" y="694"/>
                              </a:lnTo>
                              <a:lnTo>
                                <a:pt x="188" y="702"/>
                              </a:lnTo>
                              <a:lnTo>
                                <a:pt x="223" y="675"/>
                              </a:lnTo>
                              <a:lnTo>
                                <a:pt x="229" y="658"/>
                              </a:lnTo>
                              <a:lnTo>
                                <a:pt x="240" y="666"/>
                              </a:lnTo>
                              <a:lnTo>
                                <a:pt x="255" y="621"/>
                              </a:lnTo>
                              <a:lnTo>
                                <a:pt x="273" y="648"/>
                              </a:lnTo>
                              <a:lnTo>
                                <a:pt x="296" y="667"/>
                              </a:lnTo>
                              <a:lnTo>
                                <a:pt x="318" y="745"/>
                              </a:lnTo>
                              <a:lnTo>
                                <a:pt x="337" y="821"/>
                              </a:lnTo>
                              <a:lnTo>
                                <a:pt x="339" y="808"/>
                              </a:lnTo>
                              <a:lnTo>
                                <a:pt x="352" y="848"/>
                              </a:lnTo>
                              <a:lnTo>
                                <a:pt x="367" y="888"/>
                              </a:lnTo>
                              <a:lnTo>
                                <a:pt x="376" y="930"/>
                              </a:lnTo>
                              <a:lnTo>
                                <a:pt x="376" y="975"/>
                              </a:lnTo>
                              <a:lnTo>
                                <a:pt x="375" y="1016"/>
                              </a:lnTo>
                              <a:lnTo>
                                <a:pt x="385" y="1006"/>
                              </a:lnTo>
                              <a:lnTo>
                                <a:pt x="402" y="970"/>
                              </a:lnTo>
                              <a:lnTo>
                                <a:pt x="418" y="934"/>
                              </a:lnTo>
                              <a:lnTo>
                                <a:pt x="405" y="881"/>
                              </a:lnTo>
                              <a:lnTo>
                                <a:pt x="391" y="833"/>
                              </a:lnTo>
                              <a:lnTo>
                                <a:pt x="366" y="799"/>
                              </a:lnTo>
                              <a:lnTo>
                                <a:pt x="342" y="764"/>
                              </a:lnTo>
                              <a:lnTo>
                                <a:pt x="340" y="733"/>
                              </a:lnTo>
                              <a:lnTo>
                                <a:pt x="346" y="709"/>
                              </a:lnTo>
                              <a:lnTo>
                                <a:pt x="358" y="676"/>
                              </a:lnTo>
                              <a:lnTo>
                                <a:pt x="346" y="672"/>
                              </a:lnTo>
                              <a:lnTo>
                                <a:pt x="306" y="612"/>
                              </a:lnTo>
                              <a:lnTo>
                                <a:pt x="267" y="552"/>
                              </a:lnTo>
                              <a:lnTo>
                                <a:pt x="279" y="554"/>
                              </a:lnTo>
                              <a:lnTo>
                                <a:pt x="290" y="493"/>
                              </a:lnTo>
                              <a:lnTo>
                                <a:pt x="336" y="484"/>
                              </a:lnTo>
                              <a:lnTo>
                                <a:pt x="358" y="458"/>
                              </a:lnTo>
                              <a:lnTo>
                                <a:pt x="384" y="454"/>
                              </a:lnTo>
                              <a:lnTo>
                                <a:pt x="402" y="424"/>
                              </a:lnTo>
                              <a:lnTo>
                                <a:pt x="424" y="385"/>
                              </a:lnTo>
                              <a:lnTo>
                                <a:pt x="411" y="379"/>
                              </a:lnTo>
                              <a:lnTo>
                                <a:pt x="375" y="390"/>
                              </a:lnTo>
                              <a:lnTo>
                                <a:pt x="352" y="358"/>
                              </a:lnTo>
                              <a:lnTo>
                                <a:pt x="327" y="348"/>
                              </a:lnTo>
                              <a:lnTo>
                                <a:pt x="332" y="302"/>
                              </a:lnTo>
                              <a:lnTo>
                                <a:pt x="300" y="288"/>
                              </a:lnTo>
                              <a:lnTo>
                                <a:pt x="288" y="251"/>
                              </a:lnTo>
                              <a:lnTo>
                                <a:pt x="285" y="245"/>
                              </a:lnTo>
                              <a:close/>
                            </a:path>
                          </a:pathLst>
                        </a:custGeom>
                        <a:solidFill>
                          <a:srgbClr val="7575D1"/>
                        </a:solidFill>
                        <a:ln>
                          <a:solidFill>
                            <a:srgbClr val="FFFFFF"/>
                          </a:solid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89" name="Freeform 78"/>
                        <p:cNvSpPr>
                          <a:spLocks noChangeAspect="1"/>
                        </p:cNvSpPr>
                        <p:nvPr/>
                      </p:nvSpPr>
                      <p:spPr bwMode="auto">
                        <a:xfrm>
                          <a:off x="6414584" y="3198199"/>
                          <a:ext cx="166320" cy="298985"/>
                        </a:xfrm>
                        <a:custGeom>
                          <a:avLst/>
                          <a:gdLst>
                            <a:gd name="T0" fmla="*/ 6 w 231"/>
                            <a:gd name="T1" fmla="*/ 29 h 335"/>
                            <a:gd name="T2" fmla="*/ 6 w 231"/>
                            <a:gd name="T3" fmla="*/ 33 h 335"/>
                            <a:gd name="T4" fmla="*/ 1 w 231"/>
                            <a:gd name="T5" fmla="*/ 25 h 335"/>
                            <a:gd name="T6" fmla="*/ 0 w 231"/>
                            <a:gd name="T7" fmla="*/ 19 h 335"/>
                            <a:gd name="T8" fmla="*/ 3 w 231"/>
                            <a:gd name="T9" fmla="*/ 19 h 335"/>
                            <a:gd name="T10" fmla="*/ 3 w 231"/>
                            <a:gd name="T11" fmla="*/ 12 h 335"/>
                            <a:gd name="T12" fmla="*/ 2 w 231"/>
                            <a:gd name="T13" fmla="*/ 4 h 335"/>
                            <a:gd name="T14" fmla="*/ 3 w 231"/>
                            <a:gd name="T15" fmla="*/ 0 h 335"/>
                            <a:gd name="T16" fmla="*/ 12 w 231"/>
                            <a:gd name="T17" fmla="*/ 2 h 335"/>
                            <a:gd name="T18" fmla="*/ 14 w 231"/>
                            <a:gd name="T19" fmla="*/ 4 h 335"/>
                            <a:gd name="T20" fmla="*/ 15 w 231"/>
                            <a:gd name="T21" fmla="*/ 10 h 335"/>
                            <a:gd name="T22" fmla="*/ 17 w 231"/>
                            <a:gd name="T23" fmla="*/ 14 h 335"/>
                            <a:gd name="T24" fmla="*/ 15 w 231"/>
                            <a:gd name="T25" fmla="*/ 19 h 335"/>
                            <a:gd name="T26" fmla="*/ 12 w 231"/>
                            <a:gd name="T27" fmla="*/ 22 h 335"/>
                            <a:gd name="T28" fmla="*/ 12 w 231"/>
                            <a:gd name="T29" fmla="*/ 28 h 335"/>
                            <a:gd name="T30" fmla="*/ 17 w 231"/>
                            <a:gd name="T31" fmla="*/ 36 h 335"/>
                            <a:gd name="T32" fmla="*/ 19 w 231"/>
                            <a:gd name="T33" fmla="*/ 36 h 335"/>
                            <a:gd name="T34" fmla="*/ 19 w 231"/>
                            <a:gd name="T35" fmla="*/ 35 h 335"/>
                            <a:gd name="T36" fmla="*/ 23 w 231"/>
                            <a:gd name="T37" fmla="*/ 34 h 335"/>
                            <a:gd name="T38" fmla="*/ 26 w 231"/>
                            <a:gd name="T39" fmla="*/ 38 h 335"/>
                            <a:gd name="T40" fmla="*/ 26 w 231"/>
                            <a:gd name="T41" fmla="*/ 36 h 335"/>
                            <a:gd name="T42" fmla="*/ 30 w 231"/>
                            <a:gd name="T43" fmla="*/ 38 h 335"/>
                            <a:gd name="T44" fmla="*/ 28 w 231"/>
                            <a:gd name="T45" fmla="*/ 39 h 335"/>
                            <a:gd name="T46" fmla="*/ 31 w 231"/>
                            <a:gd name="T47" fmla="*/ 43 h 335"/>
                            <a:gd name="T48" fmla="*/ 33 w 231"/>
                            <a:gd name="T49" fmla="*/ 43 h 335"/>
                            <a:gd name="T50" fmla="*/ 31 w 231"/>
                            <a:gd name="T51" fmla="*/ 47 h 335"/>
                            <a:gd name="T52" fmla="*/ 31 w 231"/>
                            <a:gd name="T53" fmla="*/ 45 h 335"/>
                            <a:gd name="T54" fmla="*/ 27 w 231"/>
                            <a:gd name="T55" fmla="*/ 42 h 335"/>
                            <a:gd name="T56" fmla="*/ 23 w 231"/>
                            <a:gd name="T57" fmla="*/ 38 h 335"/>
                            <a:gd name="T58" fmla="*/ 21 w 231"/>
                            <a:gd name="T59" fmla="*/ 37 h 335"/>
                            <a:gd name="T60" fmla="*/ 22 w 231"/>
                            <a:gd name="T61" fmla="*/ 42 h 335"/>
                            <a:gd name="T62" fmla="*/ 15 w 231"/>
                            <a:gd name="T63" fmla="*/ 37 h 335"/>
                            <a:gd name="T64" fmla="*/ 11 w 231"/>
                            <a:gd name="T65" fmla="*/ 39 h 335"/>
                            <a:gd name="T66" fmla="*/ 8 w 231"/>
                            <a:gd name="T67" fmla="*/ 37 h 335"/>
                            <a:gd name="T68" fmla="*/ 8 w 231"/>
                            <a:gd name="T69" fmla="*/ 34 h 335"/>
                            <a:gd name="T70" fmla="*/ 9 w 231"/>
                            <a:gd name="T71" fmla="*/ 30 h 335"/>
                            <a:gd name="T72" fmla="*/ 6 w 231"/>
                            <a:gd name="T73" fmla="*/ 29 h 33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1"/>
                            <a:gd name="T112" fmla="*/ 0 h 335"/>
                            <a:gd name="T113" fmla="*/ 231 w 231"/>
                            <a:gd name="T114" fmla="*/ 335 h 33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1" h="335">
                              <a:moveTo>
                                <a:pt x="43" y="212"/>
                              </a:moveTo>
                              <a:lnTo>
                                <a:pt x="43" y="235"/>
                              </a:lnTo>
                              <a:lnTo>
                                <a:pt x="7" y="176"/>
                              </a:lnTo>
                              <a:lnTo>
                                <a:pt x="0" y="135"/>
                              </a:lnTo>
                              <a:lnTo>
                                <a:pt x="25" y="139"/>
                              </a:lnTo>
                              <a:lnTo>
                                <a:pt x="18" y="82"/>
                              </a:lnTo>
                              <a:lnTo>
                                <a:pt x="12" y="26"/>
                              </a:lnTo>
                              <a:lnTo>
                                <a:pt x="22" y="0"/>
                              </a:lnTo>
                              <a:lnTo>
                                <a:pt x="86" y="15"/>
                              </a:lnTo>
                              <a:lnTo>
                                <a:pt x="95" y="27"/>
                              </a:lnTo>
                              <a:lnTo>
                                <a:pt x="109" y="74"/>
                              </a:lnTo>
                              <a:lnTo>
                                <a:pt x="116" y="103"/>
                              </a:lnTo>
                              <a:lnTo>
                                <a:pt x="106" y="139"/>
                              </a:lnTo>
                              <a:lnTo>
                                <a:pt x="85" y="160"/>
                              </a:lnTo>
                              <a:lnTo>
                                <a:pt x="88" y="199"/>
                              </a:lnTo>
                              <a:lnTo>
                                <a:pt x="116" y="259"/>
                              </a:lnTo>
                              <a:lnTo>
                                <a:pt x="133" y="256"/>
                              </a:lnTo>
                              <a:lnTo>
                                <a:pt x="133" y="251"/>
                              </a:lnTo>
                              <a:lnTo>
                                <a:pt x="160" y="244"/>
                              </a:lnTo>
                              <a:lnTo>
                                <a:pt x="182" y="272"/>
                              </a:lnTo>
                              <a:lnTo>
                                <a:pt x="186" y="259"/>
                              </a:lnTo>
                              <a:lnTo>
                                <a:pt x="209" y="275"/>
                              </a:lnTo>
                              <a:lnTo>
                                <a:pt x="198" y="282"/>
                              </a:lnTo>
                              <a:lnTo>
                                <a:pt x="219" y="308"/>
                              </a:lnTo>
                              <a:lnTo>
                                <a:pt x="231" y="312"/>
                              </a:lnTo>
                              <a:lnTo>
                                <a:pt x="221" y="335"/>
                              </a:lnTo>
                              <a:lnTo>
                                <a:pt x="221" y="321"/>
                              </a:lnTo>
                              <a:lnTo>
                                <a:pt x="188" y="302"/>
                              </a:lnTo>
                              <a:lnTo>
                                <a:pt x="163" y="275"/>
                              </a:lnTo>
                              <a:lnTo>
                                <a:pt x="145" y="268"/>
                              </a:lnTo>
                              <a:lnTo>
                                <a:pt x="154" y="303"/>
                              </a:lnTo>
                              <a:lnTo>
                                <a:pt x="104" y="263"/>
                              </a:lnTo>
                              <a:lnTo>
                                <a:pt x="74" y="278"/>
                              </a:lnTo>
                              <a:lnTo>
                                <a:pt x="55" y="266"/>
                              </a:lnTo>
                              <a:lnTo>
                                <a:pt x="55" y="242"/>
                              </a:lnTo>
                              <a:lnTo>
                                <a:pt x="61" y="218"/>
                              </a:lnTo>
                              <a:lnTo>
                                <a:pt x="43" y="212"/>
                              </a:lnTo>
                              <a:close/>
                            </a:path>
                          </a:pathLst>
                        </a:custGeom>
                        <a:solidFill>
                          <a:srgbClr val="333399">
                            <a:lumMod val="60000"/>
                            <a:lumOff val="40000"/>
                          </a:srgbClr>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90" name="Freeform 79"/>
                        <p:cNvSpPr>
                          <a:spLocks noChangeAspect="1"/>
                        </p:cNvSpPr>
                        <p:nvPr/>
                      </p:nvSpPr>
                      <p:spPr bwMode="auto">
                        <a:xfrm>
                          <a:off x="6526002" y="3640697"/>
                          <a:ext cx="163898" cy="204397"/>
                        </a:xfrm>
                        <a:custGeom>
                          <a:avLst/>
                          <a:gdLst>
                            <a:gd name="T0" fmla="*/ 25 w 226"/>
                            <a:gd name="T1" fmla="*/ 32 h 229"/>
                            <a:gd name="T2" fmla="*/ 24 w 226"/>
                            <a:gd name="T3" fmla="*/ 29 h 229"/>
                            <a:gd name="T4" fmla="*/ 22 w 226"/>
                            <a:gd name="T5" fmla="*/ 30 h 229"/>
                            <a:gd name="T6" fmla="*/ 15 w 226"/>
                            <a:gd name="T7" fmla="*/ 26 h 229"/>
                            <a:gd name="T8" fmla="*/ 16 w 226"/>
                            <a:gd name="T9" fmla="*/ 19 h 229"/>
                            <a:gd name="T10" fmla="*/ 11 w 226"/>
                            <a:gd name="T11" fmla="*/ 15 h 229"/>
                            <a:gd name="T12" fmla="*/ 10 w 226"/>
                            <a:gd name="T13" fmla="*/ 17 h 229"/>
                            <a:gd name="T14" fmla="*/ 8 w 226"/>
                            <a:gd name="T15" fmla="*/ 17 h 229"/>
                            <a:gd name="T16" fmla="*/ 7 w 226"/>
                            <a:gd name="T17" fmla="*/ 18 h 229"/>
                            <a:gd name="T18" fmla="*/ 5 w 226"/>
                            <a:gd name="T19" fmla="*/ 15 h 229"/>
                            <a:gd name="T20" fmla="*/ 2 w 226"/>
                            <a:gd name="T21" fmla="*/ 20 h 229"/>
                            <a:gd name="T22" fmla="*/ 0 w 226"/>
                            <a:gd name="T23" fmla="*/ 21 h 229"/>
                            <a:gd name="T24" fmla="*/ 1 w 226"/>
                            <a:gd name="T25" fmla="*/ 16 h 229"/>
                            <a:gd name="T26" fmla="*/ 6 w 226"/>
                            <a:gd name="T27" fmla="*/ 11 h 229"/>
                            <a:gd name="T28" fmla="*/ 11 w 226"/>
                            <a:gd name="T29" fmla="*/ 9 h 229"/>
                            <a:gd name="T30" fmla="*/ 12 w 226"/>
                            <a:gd name="T31" fmla="*/ 13 h 229"/>
                            <a:gd name="T32" fmla="*/ 16 w 226"/>
                            <a:gd name="T33" fmla="*/ 11 h 229"/>
                            <a:gd name="T34" fmla="*/ 18 w 226"/>
                            <a:gd name="T35" fmla="*/ 9 h 229"/>
                            <a:gd name="T36" fmla="*/ 19 w 226"/>
                            <a:gd name="T37" fmla="*/ 6 h 229"/>
                            <a:gd name="T38" fmla="*/ 22 w 226"/>
                            <a:gd name="T39" fmla="*/ 6 h 229"/>
                            <a:gd name="T40" fmla="*/ 24 w 226"/>
                            <a:gd name="T41" fmla="*/ 6 h 229"/>
                            <a:gd name="T42" fmla="*/ 23 w 226"/>
                            <a:gd name="T43" fmla="*/ 0 h 229"/>
                            <a:gd name="T44" fmla="*/ 28 w 226"/>
                            <a:gd name="T45" fmla="*/ 4 h 229"/>
                            <a:gd name="T46" fmla="*/ 29 w 226"/>
                            <a:gd name="T47" fmla="*/ 9 h 229"/>
                            <a:gd name="T48" fmla="*/ 33 w 226"/>
                            <a:gd name="T49" fmla="*/ 19 h 229"/>
                            <a:gd name="T50" fmla="*/ 31 w 226"/>
                            <a:gd name="T51" fmla="*/ 23 h 229"/>
                            <a:gd name="T52" fmla="*/ 30 w 226"/>
                            <a:gd name="T53" fmla="*/ 26 h 229"/>
                            <a:gd name="T54" fmla="*/ 27 w 226"/>
                            <a:gd name="T55" fmla="*/ 20 h 229"/>
                            <a:gd name="T56" fmla="*/ 25 w 226"/>
                            <a:gd name="T57" fmla="*/ 21 h 229"/>
                            <a:gd name="T58" fmla="*/ 26 w 226"/>
                            <a:gd name="T59" fmla="*/ 26 h 229"/>
                            <a:gd name="T60" fmla="*/ 25 w 226"/>
                            <a:gd name="T61" fmla="*/ 32 h 22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6"/>
                            <a:gd name="T94" fmla="*/ 0 h 229"/>
                            <a:gd name="T95" fmla="*/ 226 w 226"/>
                            <a:gd name="T96" fmla="*/ 229 h 22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6" h="229">
                              <a:moveTo>
                                <a:pt x="173" y="229"/>
                              </a:moveTo>
                              <a:lnTo>
                                <a:pt x="167" y="206"/>
                              </a:lnTo>
                              <a:lnTo>
                                <a:pt x="156" y="212"/>
                              </a:lnTo>
                              <a:lnTo>
                                <a:pt x="104" y="181"/>
                              </a:lnTo>
                              <a:lnTo>
                                <a:pt x="109" y="135"/>
                              </a:lnTo>
                              <a:lnTo>
                                <a:pt x="80" y="106"/>
                              </a:lnTo>
                              <a:lnTo>
                                <a:pt x="68" y="123"/>
                              </a:lnTo>
                              <a:lnTo>
                                <a:pt x="58" y="117"/>
                              </a:lnTo>
                              <a:lnTo>
                                <a:pt x="50" y="126"/>
                              </a:lnTo>
                              <a:lnTo>
                                <a:pt x="35" y="109"/>
                              </a:lnTo>
                              <a:lnTo>
                                <a:pt x="15" y="141"/>
                              </a:lnTo>
                              <a:lnTo>
                                <a:pt x="0" y="153"/>
                              </a:lnTo>
                              <a:lnTo>
                                <a:pt x="6" y="114"/>
                              </a:lnTo>
                              <a:lnTo>
                                <a:pt x="44" y="81"/>
                              </a:lnTo>
                              <a:lnTo>
                                <a:pt x="74" y="60"/>
                              </a:lnTo>
                              <a:lnTo>
                                <a:pt x="85" y="91"/>
                              </a:lnTo>
                              <a:lnTo>
                                <a:pt x="107" y="78"/>
                              </a:lnTo>
                              <a:lnTo>
                                <a:pt x="122" y="67"/>
                              </a:lnTo>
                              <a:lnTo>
                                <a:pt x="129" y="42"/>
                              </a:lnTo>
                              <a:lnTo>
                                <a:pt x="150" y="44"/>
                              </a:lnTo>
                              <a:lnTo>
                                <a:pt x="162" y="42"/>
                              </a:lnTo>
                              <a:lnTo>
                                <a:pt x="158" y="0"/>
                              </a:lnTo>
                              <a:lnTo>
                                <a:pt x="194" y="27"/>
                              </a:lnTo>
                              <a:lnTo>
                                <a:pt x="203" y="67"/>
                              </a:lnTo>
                              <a:lnTo>
                                <a:pt x="226" y="136"/>
                              </a:lnTo>
                              <a:lnTo>
                                <a:pt x="213" y="161"/>
                              </a:lnTo>
                              <a:lnTo>
                                <a:pt x="209" y="184"/>
                              </a:lnTo>
                              <a:lnTo>
                                <a:pt x="189" y="139"/>
                              </a:lnTo>
                              <a:lnTo>
                                <a:pt x="171" y="151"/>
                              </a:lnTo>
                              <a:lnTo>
                                <a:pt x="182" y="187"/>
                              </a:lnTo>
                              <a:lnTo>
                                <a:pt x="173" y="229"/>
                              </a:lnTo>
                              <a:close/>
                            </a:path>
                          </a:pathLst>
                        </a:custGeom>
                        <a:solidFill>
                          <a:srgbClr val="333399">
                            <a:lumMod val="60000"/>
                            <a:lumOff val="40000"/>
                          </a:srgbClr>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91" name="Freeform 80"/>
                        <p:cNvSpPr>
                          <a:spLocks noChangeAspect="1"/>
                        </p:cNvSpPr>
                        <p:nvPr/>
                      </p:nvSpPr>
                      <p:spPr bwMode="auto">
                        <a:xfrm>
                          <a:off x="6537305" y="3585249"/>
                          <a:ext cx="34718" cy="85890"/>
                        </a:xfrm>
                        <a:custGeom>
                          <a:avLst/>
                          <a:gdLst>
                            <a:gd name="T0" fmla="*/ 7 w 47"/>
                            <a:gd name="T1" fmla="*/ 0 h 97"/>
                            <a:gd name="T2" fmla="*/ 5 w 47"/>
                            <a:gd name="T3" fmla="*/ 10 h 97"/>
                            <a:gd name="T4" fmla="*/ 5 w 47"/>
                            <a:gd name="T5" fmla="*/ 13 h 97"/>
                            <a:gd name="T6" fmla="*/ 0 w 47"/>
                            <a:gd name="T7" fmla="*/ 9 h 97"/>
                            <a:gd name="T8" fmla="*/ 1 w 47"/>
                            <a:gd name="T9" fmla="*/ 7 h 97"/>
                            <a:gd name="T10" fmla="*/ 3 w 47"/>
                            <a:gd name="T11" fmla="*/ 0 h 97"/>
                            <a:gd name="T12" fmla="*/ 7 w 47"/>
                            <a:gd name="T13" fmla="*/ 0 h 97"/>
                            <a:gd name="T14" fmla="*/ 0 60000 65536"/>
                            <a:gd name="T15" fmla="*/ 0 60000 65536"/>
                            <a:gd name="T16" fmla="*/ 0 60000 65536"/>
                            <a:gd name="T17" fmla="*/ 0 60000 65536"/>
                            <a:gd name="T18" fmla="*/ 0 60000 65536"/>
                            <a:gd name="T19" fmla="*/ 0 60000 65536"/>
                            <a:gd name="T20" fmla="*/ 0 60000 65536"/>
                            <a:gd name="T21" fmla="*/ 0 w 47"/>
                            <a:gd name="T22" fmla="*/ 0 h 97"/>
                            <a:gd name="T23" fmla="*/ 47 w 47"/>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97">
                              <a:moveTo>
                                <a:pt x="47" y="0"/>
                              </a:moveTo>
                              <a:lnTo>
                                <a:pt x="35" y="72"/>
                              </a:lnTo>
                              <a:lnTo>
                                <a:pt x="35" y="97"/>
                              </a:lnTo>
                              <a:lnTo>
                                <a:pt x="0" y="64"/>
                              </a:lnTo>
                              <a:lnTo>
                                <a:pt x="8" y="48"/>
                              </a:lnTo>
                              <a:lnTo>
                                <a:pt x="17" y="0"/>
                              </a:lnTo>
                              <a:lnTo>
                                <a:pt x="47" y="0"/>
                              </a:lnTo>
                              <a:close/>
                            </a:path>
                          </a:pathLst>
                        </a:custGeom>
                        <a:solidFill>
                          <a:srgbClr val="333399">
                            <a:lumMod val="60000"/>
                            <a:lumOff val="40000"/>
                          </a:srgbClr>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92" name="Freeform 81"/>
                        <p:cNvSpPr>
                          <a:spLocks noChangeAspect="1"/>
                        </p:cNvSpPr>
                        <p:nvPr/>
                      </p:nvSpPr>
                      <p:spPr bwMode="auto">
                        <a:xfrm>
                          <a:off x="6590592" y="3500446"/>
                          <a:ext cx="55709" cy="73931"/>
                        </a:xfrm>
                        <a:custGeom>
                          <a:avLst/>
                          <a:gdLst>
                            <a:gd name="T0" fmla="*/ 8 w 80"/>
                            <a:gd name="T1" fmla="*/ 11 h 83"/>
                            <a:gd name="T2" fmla="*/ 5 w 80"/>
                            <a:gd name="T3" fmla="*/ 7 h 83"/>
                            <a:gd name="T4" fmla="*/ 0 w 80"/>
                            <a:gd name="T5" fmla="*/ 1 h 83"/>
                            <a:gd name="T6" fmla="*/ 5 w 80"/>
                            <a:gd name="T7" fmla="*/ 0 h 83"/>
                            <a:gd name="T8" fmla="*/ 8 w 80"/>
                            <a:gd name="T9" fmla="*/ 5 h 83"/>
                            <a:gd name="T10" fmla="*/ 11 w 80"/>
                            <a:gd name="T11" fmla="*/ 12 h 83"/>
                            <a:gd name="T12" fmla="*/ 8 w 80"/>
                            <a:gd name="T13" fmla="*/ 11 h 83"/>
                            <a:gd name="T14" fmla="*/ 0 60000 65536"/>
                            <a:gd name="T15" fmla="*/ 0 60000 65536"/>
                            <a:gd name="T16" fmla="*/ 0 60000 65536"/>
                            <a:gd name="T17" fmla="*/ 0 60000 65536"/>
                            <a:gd name="T18" fmla="*/ 0 60000 65536"/>
                            <a:gd name="T19" fmla="*/ 0 60000 65536"/>
                            <a:gd name="T20" fmla="*/ 0 60000 65536"/>
                            <a:gd name="T21" fmla="*/ 0 w 80"/>
                            <a:gd name="T22" fmla="*/ 0 h 83"/>
                            <a:gd name="T23" fmla="*/ 80 w 80"/>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83">
                              <a:moveTo>
                                <a:pt x="59" y="79"/>
                              </a:moveTo>
                              <a:lnTo>
                                <a:pt x="37" y="53"/>
                              </a:lnTo>
                              <a:lnTo>
                                <a:pt x="0" y="7"/>
                              </a:lnTo>
                              <a:lnTo>
                                <a:pt x="40" y="0"/>
                              </a:lnTo>
                              <a:lnTo>
                                <a:pt x="58" y="34"/>
                              </a:lnTo>
                              <a:lnTo>
                                <a:pt x="80" y="83"/>
                              </a:lnTo>
                              <a:lnTo>
                                <a:pt x="59" y="79"/>
                              </a:lnTo>
                              <a:close/>
                            </a:path>
                          </a:pathLst>
                        </a:custGeom>
                        <a:solidFill>
                          <a:srgbClr val="333399">
                            <a:lumMod val="60000"/>
                            <a:lumOff val="40000"/>
                          </a:srgbClr>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93" name="Freeform 82"/>
                        <p:cNvSpPr>
                          <a:spLocks noChangeAspect="1"/>
                        </p:cNvSpPr>
                        <p:nvPr/>
                      </p:nvSpPr>
                      <p:spPr bwMode="auto">
                        <a:xfrm>
                          <a:off x="6510662" y="3538498"/>
                          <a:ext cx="43598" cy="66321"/>
                        </a:xfrm>
                        <a:custGeom>
                          <a:avLst/>
                          <a:gdLst>
                            <a:gd name="T0" fmla="*/ 8 w 61"/>
                            <a:gd name="T1" fmla="*/ 2 h 75"/>
                            <a:gd name="T2" fmla="*/ 1 w 61"/>
                            <a:gd name="T3" fmla="*/ 0 h 75"/>
                            <a:gd name="T4" fmla="*/ 0 w 61"/>
                            <a:gd name="T5" fmla="*/ 0 h 75"/>
                            <a:gd name="T6" fmla="*/ 2 w 61"/>
                            <a:gd name="T7" fmla="*/ 10 h 75"/>
                            <a:gd name="T8" fmla="*/ 9 w 61"/>
                            <a:gd name="T9" fmla="*/ 4 h 75"/>
                            <a:gd name="T10" fmla="*/ 9 w 61"/>
                            <a:gd name="T11" fmla="*/ 3 h 75"/>
                            <a:gd name="T12" fmla="*/ 8 w 61"/>
                            <a:gd name="T13" fmla="*/ 2 h 75"/>
                            <a:gd name="T14" fmla="*/ 0 60000 65536"/>
                            <a:gd name="T15" fmla="*/ 0 60000 65536"/>
                            <a:gd name="T16" fmla="*/ 0 60000 65536"/>
                            <a:gd name="T17" fmla="*/ 0 60000 65536"/>
                            <a:gd name="T18" fmla="*/ 0 60000 65536"/>
                            <a:gd name="T19" fmla="*/ 0 60000 65536"/>
                            <a:gd name="T20" fmla="*/ 0 60000 65536"/>
                            <a:gd name="T21" fmla="*/ 0 w 61"/>
                            <a:gd name="T22" fmla="*/ 0 h 75"/>
                            <a:gd name="T23" fmla="*/ 61 w 61"/>
                            <a:gd name="T24" fmla="*/ 75 h 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75">
                              <a:moveTo>
                                <a:pt x="57" y="16"/>
                              </a:moveTo>
                              <a:lnTo>
                                <a:pt x="6" y="0"/>
                              </a:lnTo>
                              <a:lnTo>
                                <a:pt x="0" y="3"/>
                              </a:lnTo>
                              <a:lnTo>
                                <a:pt x="14" y="75"/>
                              </a:lnTo>
                              <a:lnTo>
                                <a:pt x="60" y="28"/>
                              </a:lnTo>
                              <a:lnTo>
                                <a:pt x="61" y="25"/>
                              </a:lnTo>
                              <a:lnTo>
                                <a:pt x="57" y="16"/>
                              </a:lnTo>
                              <a:close/>
                            </a:path>
                          </a:pathLst>
                        </a:custGeom>
                        <a:solidFill>
                          <a:srgbClr val="333399">
                            <a:lumMod val="60000"/>
                            <a:lumOff val="40000"/>
                          </a:srgbClr>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94" name="Freeform 83"/>
                        <p:cNvSpPr>
                          <a:spLocks noChangeAspect="1"/>
                        </p:cNvSpPr>
                        <p:nvPr/>
                      </p:nvSpPr>
                      <p:spPr bwMode="auto">
                        <a:xfrm>
                          <a:off x="6357260" y="3563505"/>
                          <a:ext cx="80738" cy="142426"/>
                        </a:xfrm>
                        <a:custGeom>
                          <a:avLst/>
                          <a:gdLst>
                            <a:gd name="T0" fmla="*/ 16 w 113"/>
                            <a:gd name="T1" fmla="*/ 6 h 158"/>
                            <a:gd name="T2" fmla="*/ 9 w 113"/>
                            <a:gd name="T3" fmla="*/ 12 h 158"/>
                            <a:gd name="T4" fmla="*/ 5 w 113"/>
                            <a:gd name="T5" fmla="*/ 17 h 158"/>
                            <a:gd name="T6" fmla="*/ 0 w 113"/>
                            <a:gd name="T7" fmla="*/ 22 h 158"/>
                            <a:gd name="T8" fmla="*/ 0 w 113"/>
                            <a:gd name="T9" fmla="*/ 21 h 158"/>
                            <a:gd name="T10" fmla="*/ 5 w 113"/>
                            <a:gd name="T11" fmla="*/ 14 h 158"/>
                            <a:gd name="T12" fmla="*/ 10 w 113"/>
                            <a:gd name="T13" fmla="*/ 9 h 158"/>
                            <a:gd name="T14" fmla="*/ 12 w 113"/>
                            <a:gd name="T15" fmla="*/ 3 h 158"/>
                            <a:gd name="T16" fmla="*/ 13 w 113"/>
                            <a:gd name="T17" fmla="*/ 3 h 158"/>
                            <a:gd name="T18" fmla="*/ 13 w 113"/>
                            <a:gd name="T19" fmla="*/ 0 h 158"/>
                            <a:gd name="T20" fmla="*/ 16 w 113"/>
                            <a:gd name="T21" fmla="*/ 6 h 1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158"/>
                            <a:gd name="T35" fmla="*/ 113 w 113"/>
                            <a:gd name="T36" fmla="*/ 158 h 1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158">
                              <a:moveTo>
                                <a:pt x="113" y="43"/>
                              </a:moveTo>
                              <a:lnTo>
                                <a:pt x="68" y="88"/>
                              </a:lnTo>
                              <a:lnTo>
                                <a:pt x="34" y="122"/>
                              </a:lnTo>
                              <a:lnTo>
                                <a:pt x="0" y="158"/>
                              </a:lnTo>
                              <a:lnTo>
                                <a:pt x="3" y="146"/>
                              </a:lnTo>
                              <a:lnTo>
                                <a:pt x="39" y="103"/>
                              </a:lnTo>
                              <a:lnTo>
                                <a:pt x="73" y="61"/>
                              </a:lnTo>
                              <a:lnTo>
                                <a:pt x="89" y="25"/>
                              </a:lnTo>
                              <a:lnTo>
                                <a:pt x="92" y="25"/>
                              </a:lnTo>
                              <a:lnTo>
                                <a:pt x="94" y="0"/>
                              </a:lnTo>
                              <a:lnTo>
                                <a:pt x="113" y="43"/>
                              </a:lnTo>
                              <a:close/>
                            </a:path>
                          </a:pathLst>
                        </a:custGeom>
                        <a:solidFill>
                          <a:srgbClr val="333399">
                            <a:lumMod val="60000"/>
                            <a:lumOff val="40000"/>
                          </a:srgbClr>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95" name="Freeform 84"/>
                        <p:cNvSpPr>
                          <a:spLocks noChangeAspect="1"/>
                        </p:cNvSpPr>
                        <p:nvPr/>
                      </p:nvSpPr>
                      <p:spPr bwMode="auto">
                        <a:xfrm>
                          <a:off x="6442842" y="3456957"/>
                          <a:ext cx="49250" cy="56535"/>
                        </a:xfrm>
                        <a:custGeom>
                          <a:avLst/>
                          <a:gdLst>
                            <a:gd name="T0" fmla="*/ 9 w 66"/>
                            <a:gd name="T1" fmla="*/ 6 h 63"/>
                            <a:gd name="T2" fmla="*/ 8 w 66"/>
                            <a:gd name="T3" fmla="*/ 9 h 63"/>
                            <a:gd name="T4" fmla="*/ 4 w 66"/>
                            <a:gd name="T5" fmla="*/ 5 h 63"/>
                            <a:gd name="T6" fmla="*/ 0 w 66"/>
                            <a:gd name="T7" fmla="*/ 0 h 63"/>
                            <a:gd name="T8" fmla="*/ 7 w 66"/>
                            <a:gd name="T9" fmla="*/ 1 h 63"/>
                            <a:gd name="T10" fmla="*/ 9 w 66"/>
                            <a:gd name="T11" fmla="*/ 6 h 63"/>
                            <a:gd name="T12" fmla="*/ 0 60000 65536"/>
                            <a:gd name="T13" fmla="*/ 0 60000 65536"/>
                            <a:gd name="T14" fmla="*/ 0 60000 65536"/>
                            <a:gd name="T15" fmla="*/ 0 60000 65536"/>
                            <a:gd name="T16" fmla="*/ 0 60000 65536"/>
                            <a:gd name="T17" fmla="*/ 0 60000 65536"/>
                            <a:gd name="T18" fmla="*/ 0 w 66"/>
                            <a:gd name="T19" fmla="*/ 0 h 63"/>
                            <a:gd name="T20" fmla="*/ 66 w 66"/>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6" h="63">
                              <a:moveTo>
                                <a:pt x="66" y="45"/>
                              </a:moveTo>
                              <a:lnTo>
                                <a:pt x="55" y="63"/>
                              </a:lnTo>
                              <a:lnTo>
                                <a:pt x="29" y="31"/>
                              </a:lnTo>
                              <a:lnTo>
                                <a:pt x="0" y="0"/>
                              </a:lnTo>
                              <a:lnTo>
                                <a:pt x="51" y="6"/>
                              </a:lnTo>
                              <a:lnTo>
                                <a:pt x="66" y="45"/>
                              </a:lnTo>
                              <a:close/>
                            </a:path>
                          </a:pathLst>
                        </a:custGeom>
                        <a:solidFill>
                          <a:srgbClr val="333399">
                            <a:lumMod val="60000"/>
                            <a:lumOff val="40000"/>
                          </a:srgbClr>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96" name="Freeform 85"/>
                        <p:cNvSpPr>
                          <a:spLocks noChangeAspect="1"/>
                        </p:cNvSpPr>
                        <p:nvPr/>
                      </p:nvSpPr>
                      <p:spPr bwMode="auto">
                        <a:xfrm>
                          <a:off x="6597051" y="3551545"/>
                          <a:ext cx="35525" cy="69582"/>
                        </a:xfrm>
                        <a:custGeom>
                          <a:avLst/>
                          <a:gdLst>
                            <a:gd name="T0" fmla="*/ 4 w 51"/>
                            <a:gd name="T1" fmla="*/ 2 h 76"/>
                            <a:gd name="T2" fmla="*/ 7 w 51"/>
                            <a:gd name="T3" fmla="*/ 10 h 76"/>
                            <a:gd name="T4" fmla="*/ 5 w 51"/>
                            <a:gd name="T5" fmla="*/ 10 h 76"/>
                            <a:gd name="T6" fmla="*/ 5 w 51"/>
                            <a:gd name="T7" fmla="*/ 11 h 76"/>
                            <a:gd name="T8" fmla="*/ 1 w 51"/>
                            <a:gd name="T9" fmla="*/ 5 h 76"/>
                            <a:gd name="T10" fmla="*/ 0 w 51"/>
                            <a:gd name="T11" fmla="*/ 0 h 76"/>
                            <a:gd name="T12" fmla="*/ 4 w 51"/>
                            <a:gd name="T13" fmla="*/ 2 h 76"/>
                            <a:gd name="T14" fmla="*/ 0 60000 65536"/>
                            <a:gd name="T15" fmla="*/ 0 60000 65536"/>
                            <a:gd name="T16" fmla="*/ 0 60000 65536"/>
                            <a:gd name="T17" fmla="*/ 0 60000 65536"/>
                            <a:gd name="T18" fmla="*/ 0 60000 65536"/>
                            <a:gd name="T19" fmla="*/ 0 60000 65536"/>
                            <a:gd name="T20" fmla="*/ 0 60000 65536"/>
                            <a:gd name="T21" fmla="*/ 0 w 51"/>
                            <a:gd name="T22" fmla="*/ 0 h 76"/>
                            <a:gd name="T23" fmla="*/ 51 w 51"/>
                            <a:gd name="T24" fmla="*/ 76 h 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76">
                              <a:moveTo>
                                <a:pt x="31" y="12"/>
                              </a:moveTo>
                              <a:lnTo>
                                <a:pt x="51" y="66"/>
                              </a:lnTo>
                              <a:lnTo>
                                <a:pt x="37" y="70"/>
                              </a:lnTo>
                              <a:lnTo>
                                <a:pt x="34" y="76"/>
                              </a:lnTo>
                              <a:lnTo>
                                <a:pt x="11" y="32"/>
                              </a:lnTo>
                              <a:lnTo>
                                <a:pt x="0" y="0"/>
                              </a:lnTo>
                              <a:lnTo>
                                <a:pt x="31" y="12"/>
                              </a:lnTo>
                              <a:close/>
                            </a:path>
                          </a:pathLst>
                        </a:custGeom>
                        <a:solidFill>
                          <a:srgbClr val="333399">
                            <a:lumMod val="60000"/>
                            <a:lumOff val="40000"/>
                          </a:srgbClr>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97" name="Freeform 86"/>
                        <p:cNvSpPr>
                          <a:spLocks noChangeAspect="1"/>
                        </p:cNvSpPr>
                        <p:nvPr/>
                      </p:nvSpPr>
                      <p:spPr bwMode="auto">
                        <a:xfrm>
                          <a:off x="6552646" y="3506969"/>
                          <a:ext cx="29873" cy="35878"/>
                        </a:xfrm>
                        <a:custGeom>
                          <a:avLst/>
                          <a:gdLst>
                            <a:gd name="T0" fmla="*/ 6 w 45"/>
                            <a:gd name="T1" fmla="*/ 6 h 39"/>
                            <a:gd name="T2" fmla="*/ 1 w 45"/>
                            <a:gd name="T3" fmla="*/ 3 h 39"/>
                            <a:gd name="T4" fmla="*/ 0 w 45"/>
                            <a:gd name="T5" fmla="*/ 3 h 39"/>
                            <a:gd name="T6" fmla="*/ 0 w 45"/>
                            <a:gd name="T7" fmla="*/ 0 h 39"/>
                            <a:gd name="T8" fmla="*/ 6 w 45"/>
                            <a:gd name="T9" fmla="*/ 5 h 39"/>
                            <a:gd name="T10" fmla="*/ 6 w 45"/>
                            <a:gd name="T11" fmla="*/ 6 h 39"/>
                            <a:gd name="T12" fmla="*/ 0 60000 65536"/>
                            <a:gd name="T13" fmla="*/ 0 60000 65536"/>
                            <a:gd name="T14" fmla="*/ 0 60000 65536"/>
                            <a:gd name="T15" fmla="*/ 0 60000 65536"/>
                            <a:gd name="T16" fmla="*/ 0 60000 65536"/>
                            <a:gd name="T17" fmla="*/ 0 60000 65536"/>
                            <a:gd name="T18" fmla="*/ 0 w 45"/>
                            <a:gd name="T19" fmla="*/ 0 h 39"/>
                            <a:gd name="T20" fmla="*/ 45 w 45"/>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45" h="39">
                              <a:moveTo>
                                <a:pt x="45" y="39"/>
                              </a:moveTo>
                              <a:lnTo>
                                <a:pt x="8" y="18"/>
                              </a:lnTo>
                              <a:lnTo>
                                <a:pt x="0" y="22"/>
                              </a:lnTo>
                              <a:lnTo>
                                <a:pt x="3" y="0"/>
                              </a:lnTo>
                              <a:lnTo>
                                <a:pt x="44" y="31"/>
                              </a:lnTo>
                              <a:lnTo>
                                <a:pt x="45" y="39"/>
                              </a:lnTo>
                              <a:close/>
                            </a:path>
                          </a:pathLst>
                        </a:custGeom>
                        <a:solidFill>
                          <a:srgbClr val="333399">
                            <a:lumMod val="60000"/>
                            <a:lumOff val="40000"/>
                          </a:srgbClr>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98" name="Freeform 87"/>
                        <p:cNvSpPr>
                          <a:spLocks noChangeAspect="1"/>
                        </p:cNvSpPr>
                        <p:nvPr/>
                      </p:nvSpPr>
                      <p:spPr bwMode="auto">
                        <a:xfrm>
                          <a:off x="6582519" y="3621127"/>
                          <a:ext cx="29873" cy="19570"/>
                        </a:xfrm>
                        <a:custGeom>
                          <a:avLst/>
                          <a:gdLst>
                            <a:gd name="T0" fmla="*/ 6 w 40"/>
                            <a:gd name="T1" fmla="*/ 3 h 20"/>
                            <a:gd name="T2" fmla="*/ 4 w 40"/>
                            <a:gd name="T3" fmla="*/ 0 h 20"/>
                            <a:gd name="T4" fmla="*/ 0 w 40"/>
                            <a:gd name="T5" fmla="*/ 3 h 20"/>
                            <a:gd name="T6" fmla="*/ 6 w 40"/>
                            <a:gd name="T7" fmla="*/ 3 h 20"/>
                            <a:gd name="T8" fmla="*/ 0 60000 65536"/>
                            <a:gd name="T9" fmla="*/ 0 60000 65536"/>
                            <a:gd name="T10" fmla="*/ 0 60000 65536"/>
                            <a:gd name="T11" fmla="*/ 0 60000 65536"/>
                            <a:gd name="T12" fmla="*/ 0 w 40"/>
                            <a:gd name="T13" fmla="*/ 0 h 20"/>
                            <a:gd name="T14" fmla="*/ 40 w 40"/>
                            <a:gd name="T15" fmla="*/ 20 h 20"/>
                          </a:gdLst>
                          <a:ahLst/>
                          <a:cxnLst>
                            <a:cxn ang="T8">
                              <a:pos x="T0" y="T1"/>
                            </a:cxn>
                            <a:cxn ang="T9">
                              <a:pos x="T2" y="T3"/>
                            </a:cxn>
                            <a:cxn ang="T10">
                              <a:pos x="T4" y="T5"/>
                            </a:cxn>
                            <a:cxn ang="T11">
                              <a:pos x="T6" y="T7"/>
                            </a:cxn>
                          </a:cxnLst>
                          <a:rect l="T12" t="T13" r="T14" b="T15"/>
                          <a:pathLst>
                            <a:path w="40" h="20">
                              <a:moveTo>
                                <a:pt x="40" y="18"/>
                              </a:moveTo>
                              <a:lnTo>
                                <a:pt x="30" y="0"/>
                              </a:lnTo>
                              <a:lnTo>
                                <a:pt x="0" y="20"/>
                              </a:lnTo>
                              <a:lnTo>
                                <a:pt x="40" y="18"/>
                              </a:lnTo>
                              <a:close/>
                            </a:path>
                          </a:pathLst>
                        </a:custGeom>
                        <a:solidFill>
                          <a:srgbClr val="333399">
                            <a:lumMod val="60000"/>
                            <a:lumOff val="40000"/>
                          </a:srgbClr>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99" name="Freeform 88"/>
                        <p:cNvSpPr>
                          <a:spLocks noChangeAspect="1"/>
                        </p:cNvSpPr>
                        <p:nvPr/>
                      </p:nvSpPr>
                      <p:spPr bwMode="auto">
                        <a:xfrm>
                          <a:off x="6565564" y="3563505"/>
                          <a:ext cx="20992" cy="91327"/>
                        </a:xfrm>
                        <a:custGeom>
                          <a:avLst/>
                          <a:gdLst>
                            <a:gd name="T0" fmla="*/ 4 w 27"/>
                            <a:gd name="T1" fmla="*/ 0 h 102"/>
                            <a:gd name="T2" fmla="*/ 4 w 27"/>
                            <a:gd name="T3" fmla="*/ 4 h 102"/>
                            <a:gd name="T4" fmla="*/ 2 w 27"/>
                            <a:gd name="T5" fmla="*/ 9 h 102"/>
                            <a:gd name="T6" fmla="*/ 0 w 27"/>
                            <a:gd name="T7" fmla="*/ 14 h 102"/>
                            <a:gd name="T8" fmla="*/ 2 w 27"/>
                            <a:gd name="T9" fmla="*/ 7 h 102"/>
                            <a:gd name="T10" fmla="*/ 4 w 27"/>
                            <a:gd name="T11" fmla="*/ 0 h 102"/>
                            <a:gd name="T12" fmla="*/ 0 60000 65536"/>
                            <a:gd name="T13" fmla="*/ 0 60000 65536"/>
                            <a:gd name="T14" fmla="*/ 0 60000 65536"/>
                            <a:gd name="T15" fmla="*/ 0 60000 65536"/>
                            <a:gd name="T16" fmla="*/ 0 60000 65536"/>
                            <a:gd name="T17" fmla="*/ 0 60000 65536"/>
                            <a:gd name="T18" fmla="*/ 0 w 27"/>
                            <a:gd name="T19" fmla="*/ 0 h 102"/>
                            <a:gd name="T20" fmla="*/ 27 w 27"/>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27" h="102">
                              <a:moveTo>
                                <a:pt x="27" y="0"/>
                              </a:moveTo>
                              <a:lnTo>
                                <a:pt x="27" y="29"/>
                              </a:lnTo>
                              <a:lnTo>
                                <a:pt x="15" y="66"/>
                              </a:lnTo>
                              <a:lnTo>
                                <a:pt x="0" y="102"/>
                              </a:lnTo>
                              <a:lnTo>
                                <a:pt x="15" y="51"/>
                              </a:lnTo>
                              <a:lnTo>
                                <a:pt x="27" y="0"/>
                              </a:lnTo>
                              <a:close/>
                            </a:path>
                          </a:pathLst>
                        </a:custGeom>
                        <a:solidFill>
                          <a:srgbClr val="333399">
                            <a:lumMod val="60000"/>
                            <a:lumOff val="40000"/>
                          </a:srgbClr>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100" name="Freeform 89"/>
                        <p:cNvSpPr>
                          <a:spLocks noChangeAspect="1"/>
                        </p:cNvSpPr>
                        <p:nvPr/>
                      </p:nvSpPr>
                      <p:spPr bwMode="auto">
                        <a:xfrm>
                          <a:off x="5623352" y="3115570"/>
                          <a:ext cx="305189" cy="719740"/>
                        </a:xfrm>
                        <a:custGeom>
                          <a:avLst/>
                          <a:gdLst>
                            <a:gd name="T0" fmla="*/ 20 w 424"/>
                            <a:gd name="T1" fmla="*/ 80 h 804"/>
                            <a:gd name="T2" fmla="*/ 23 w 424"/>
                            <a:gd name="T3" fmla="*/ 67 h 804"/>
                            <a:gd name="T4" fmla="*/ 23 w 424"/>
                            <a:gd name="T5" fmla="*/ 54 h 804"/>
                            <a:gd name="T6" fmla="*/ 29 w 424"/>
                            <a:gd name="T7" fmla="*/ 59 h 804"/>
                            <a:gd name="T8" fmla="*/ 42 w 424"/>
                            <a:gd name="T9" fmla="*/ 65 h 804"/>
                            <a:gd name="T10" fmla="*/ 42 w 424"/>
                            <a:gd name="T11" fmla="*/ 62 h 804"/>
                            <a:gd name="T12" fmla="*/ 44 w 424"/>
                            <a:gd name="T13" fmla="*/ 47 h 804"/>
                            <a:gd name="T14" fmla="*/ 58 w 424"/>
                            <a:gd name="T15" fmla="*/ 47 h 804"/>
                            <a:gd name="T16" fmla="*/ 58 w 424"/>
                            <a:gd name="T17" fmla="*/ 36 h 804"/>
                            <a:gd name="T18" fmla="*/ 51 w 424"/>
                            <a:gd name="T19" fmla="*/ 22 h 804"/>
                            <a:gd name="T20" fmla="*/ 39 w 424"/>
                            <a:gd name="T21" fmla="*/ 17 h 804"/>
                            <a:gd name="T22" fmla="*/ 32 w 424"/>
                            <a:gd name="T23" fmla="*/ 17 h 804"/>
                            <a:gd name="T24" fmla="*/ 26 w 424"/>
                            <a:gd name="T25" fmla="*/ 14 h 804"/>
                            <a:gd name="T26" fmla="*/ 20 w 424"/>
                            <a:gd name="T27" fmla="*/ 6 h 804"/>
                            <a:gd name="T28" fmla="*/ 17 w 424"/>
                            <a:gd name="T29" fmla="*/ 0 h 804"/>
                            <a:gd name="T30" fmla="*/ 10 w 424"/>
                            <a:gd name="T31" fmla="*/ 4 h 804"/>
                            <a:gd name="T32" fmla="*/ 2 w 424"/>
                            <a:gd name="T33" fmla="*/ 14 h 804"/>
                            <a:gd name="T34" fmla="*/ 6 w 424"/>
                            <a:gd name="T35" fmla="*/ 22 h 804"/>
                            <a:gd name="T36" fmla="*/ 13 w 424"/>
                            <a:gd name="T37" fmla="*/ 31 h 804"/>
                            <a:gd name="T38" fmla="*/ 10 w 424"/>
                            <a:gd name="T39" fmla="*/ 39 h 804"/>
                            <a:gd name="T40" fmla="*/ 14 w 424"/>
                            <a:gd name="T41" fmla="*/ 49 h 804"/>
                            <a:gd name="T42" fmla="*/ 20 w 424"/>
                            <a:gd name="T43" fmla="*/ 60 h 804"/>
                            <a:gd name="T44" fmla="*/ 19 w 424"/>
                            <a:gd name="T45" fmla="*/ 73 h 804"/>
                            <a:gd name="T46" fmla="*/ 17 w 424"/>
                            <a:gd name="T47" fmla="*/ 79 h 804"/>
                            <a:gd name="T48" fmla="*/ 15 w 424"/>
                            <a:gd name="T49" fmla="*/ 95 h 804"/>
                            <a:gd name="T50" fmla="*/ 20 w 424"/>
                            <a:gd name="T51" fmla="*/ 98 h 804"/>
                            <a:gd name="T52" fmla="*/ 25 w 424"/>
                            <a:gd name="T53" fmla="*/ 104 h 804"/>
                            <a:gd name="T54" fmla="*/ 28 w 424"/>
                            <a:gd name="T55" fmla="*/ 107 h 804"/>
                            <a:gd name="T56" fmla="*/ 34 w 424"/>
                            <a:gd name="T57" fmla="*/ 113 h 804"/>
                            <a:gd name="T58" fmla="*/ 41 w 424"/>
                            <a:gd name="T59" fmla="*/ 110 h 804"/>
                            <a:gd name="T60" fmla="*/ 33 w 424"/>
                            <a:gd name="T61" fmla="*/ 104 h 804"/>
                            <a:gd name="T62" fmla="*/ 27 w 424"/>
                            <a:gd name="T63" fmla="*/ 95 h 804"/>
                            <a:gd name="T64" fmla="*/ 21 w 424"/>
                            <a:gd name="T65" fmla="*/ 87 h 8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4"/>
                            <a:gd name="T100" fmla="*/ 0 h 804"/>
                            <a:gd name="T101" fmla="*/ 424 w 424"/>
                            <a:gd name="T102" fmla="*/ 804 h 8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4" h="804">
                              <a:moveTo>
                                <a:pt x="153" y="615"/>
                              </a:moveTo>
                              <a:lnTo>
                                <a:pt x="139" y="571"/>
                              </a:lnTo>
                              <a:lnTo>
                                <a:pt x="151" y="524"/>
                              </a:lnTo>
                              <a:lnTo>
                                <a:pt x="162" y="476"/>
                              </a:lnTo>
                              <a:lnTo>
                                <a:pt x="163" y="431"/>
                              </a:lnTo>
                              <a:lnTo>
                                <a:pt x="165" y="386"/>
                              </a:lnTo>
                              <a:lnTo>
                                <a:pt x="206" y="379"/>
                              </a:lnTo>
                              <a:lnTo>
                                <a:pt x="209" y="418"/>
                              </a:lnTo>
                              <a:lnTo>
                                <a:pt x="247" y="425"/>
                              </a:lnTo>
                              <a:lnTo>
                                <a:pt x="296" y="458"/>
                              </a:lnTo>
                              <a:lnTo>
                                <a:pt x="314" y="480"/>
                              </a:lnTo>
                              <a:lnTo>
                                <a:pt x="296" y="436"/>
                              </a:lnTo>
                              <a:lnTo>
                                <a:pt x="276" y="389"/>
                              </a:lnTo>
                              <a:lnTo>
                                <a:pt x="308" y="334"/>
                              </a:lnTo>
                              <a:lnTo>
                                <a:pt x="359" y="333"/>
                              </a:lnTo>
                              <a:lnTo>
                                <a:pt x="411" y="331"/>
                              </a:lnTo>
                              <a:lnTo>
                                <a:pt x="424" y="300"/>
                              </a:lnTo>
                              <a:lnTo>
                                <a:pt x="412" y="254"/>
                              </a:lnTo>
                              <a:lnTo>
                                <a:pt x="369" y="195"/>
                              </a:lnTo>
                              <a:lnTo>
                                <a:pt x="360" y="155"/>
                              </a:lnTo>
                              <a:lnTo>
                                <a:pt x="302" y="107"/>
                              </a:lnTo>
                              <a:lnTo>
                                <a:pt x="278" y="122"/>
                              </a:lnTo>
                              <a:lnTo>
                                <a:pt x="257" y="131"/>
                              </a:lnTo>
                              <a:lnTo>
                                <a:pt x="227" y="121"/>
                              </a:lnTo>
                              <a:lnTo>
                                <a:pt x="184" y="154"/>
                              </a:lnTo>
                              <a:lnTo>
                                <a:pt x="181" y="97"/>
                              </a:lnTo>
                              <a:lnTo>
                                <a:pt x="178" y="40"/>
                              </a:lnTo>
                              <a:lnTo>
                                <a:pt x="141" y="39"/>
                              </a:lnTo>
                              <a:lnTo>
                                <a:pt x="135" y="6"/>
                              </a:lnTo>
                              <a:lnTo>
                                <a:pt x="117" y="0"/>
                              </a:lnTo>
                              <a:lnTo>
                                <a:pt x="91" y="4"/>
                              </a:lnTo>
                              <a:lnTo>
                                <a:pt x="69" y="30"/>
                              </a:lnTo>
                              <a:lnTo>
                                <a:pt x="23" y="39"/>
                              </a:lnTo>
                              <a:lnTo>
                                <a:pt x="12" y="100"/>
                              </a:lnTo>
                              <a:lnTo>
                                <a:pt x="0" y="98"/>
                              </a:lnTo>
                              <a:lnTo>
                                <a:pt x="39" y="158"/>
                              </a:lnTo>
                              <a:lnTo>
                                <a:pt x="79" y="218"/>
                              </a:lnTo>
                              <a:lnTo>
                                <a:pt x="91" y="222"/>
                              </a:lnTo>
                              <a:lnTo>
                                <a:pt x="79" y="255"/>
                              </a:lnTo>
                              <a:lnTo>
                                <a:pt x="73" y="279"/>
                              </a:lnTo>
                              <a:lnTo>
                                <a:pt x="75" y="310"/>
                              </a:lnTo>
                              <a:lnTo>
                                <a:pt x="99" y="345"/>
                              </a:lnTo>
                              <a:lnTo>
                                <a:pt x="124" y="379"/>
                              </a:lnTo>
                              <a:lnTo>
                                <a:pt x="138" y="427"/>
                              </a:lnTo>
                              <a:lnTo>
                                <a:pt x="151" y="480"/>
                              </a:lnTo>
                              <a:lnTo>
                                <a:pt x="135" y="516"/>
                              </a:lnTo>
                              <a:lnTo>
                                <a:pt x="118" y="552"/>
                              </a:lnTo>
                              <a:lnTo>
                                <a:pt x="117" y="562"/>
                              </a:lnTo>
                              <a:lnTo>
                                <a:pt x="109" y="616"/>
                              </a:lnTo>
                              <a:lnTo>
                                <a:pt x="103" y="670"/>
                              </a:lnTo>
                              <a:lnTo>
                                <a:pt x="111" y="662"/>
                              </a:lnTo>
                              <a:lnTo>
                                <a:pt x="138" y="692"/>
                              </a:lnTo>
                              <a:lnTo>
                                <a:pt x="163" y="722"/>
                              </a:lnTo>
                              <a:lnTo>
                                <a:pt x="175" y="736"/>
                              </a:lnTo>
                              <a:lnTo>
                                <a:pt x="199" y="768"/>
                              </a:lnTo>
                              <a:lnTo>
                                <a:pt x="200" y="761"/>
                              </a:lnTo>
                              <a:lnTo>
                                <a:pt x="239" y="779"/>
                              </a:lnTo>
                              <a:lnTo>
                                <a:pt x="242" y="804"/>
                              </a:lnTo>
                              <a:lnTo>
                                <a:pt x="275" y="803"/>
                              </a:lnTo>
                              <a:lnTo>
                                <a:pt x="294" y="779"/>
                              </a:lnTo>
                              <a:lnTo>
                                <a:pt x="268" y="746"/>
                              </a:lnTo>
                              <a:lnTo>
                                <a:pt x="232" y="740"/>
                              </a:lnTo>
                              <a:lnTo>
                                <a:pt x="206" y="709"/>
                              </a:lnTo>
                              <a:lnTo>
                                <a:pt x="193" y="670"/>
                              </a:lnTo>
                              <a:lnTo>
                                <a:pt x="178" y="618"/>
                              </a:lnTo>
                              <a:lnTo>
                                <a:pt x="153" y="615"/>
                              </a:lnTo>
                              <a:close/>
                            </a:path>
                          </a:pathLst>
                        </a:custGeom>
                        <a:solidFill>
                          <a:srgbClr val="333399">
                            <a:lumMod val="60000"/>
                            <a:lumOff val="40000"/>
                          </a:srgbClr>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101" name="Freeform 90"/>
                        <p:cNvSpPr>
                          <a:spLocks noChangeAspect="1"/>
                        </p:cNvSpPr>
                        <p:nvPr/>
                      </p:nvSpPr>
                      <p:spPr bwMode="auto">
                        <a:xfrm>
                          <a:off x="5763029" y="2968795"/>
                          <a:ext cx="305997" cy="721914"/>
                        </a:xfrm>
                        <a:custGeom>
                          <a:avLst/>
                          <a:gdLst>
                            <a:gd name="T0" fmla="*/ 19 w 427"/>
                            <a:gd name="T1" fmla="*/ 21 h 804"/>
                            <a:gd name="T2" fmla="*/ 12 w 427"/>
                            <a:gd name="T3" fmla="*/ 20 h 804"/>
                            <a:gd name="T4" fmla="*/ 6 w 427"/>
                            <a:gd name="T5" fmla="*/ 12 h 804"/>
                            <a:gd name="T6" fmla="*/ 1 w 427"/>
                            <a:gd name="T7" fmla="*/ 5 h 804"/>
                            <a:gd name="T8" fmla="*/ 7 w 427"/>
                            <a:gd name="T9" fmla="*/ 5 h 804"/>
                            <a:gd name="T10" fmla="*/ 11 w 427"/>
                            <a:gd name="T11" fmla="*/ 5 h 804"/>
                            <a:gd name="T12" fmla="*/ 15 w 427"/>
                            <a:gd name="T13" fmla="*/ 5 h 804"/>
                            <a:gd name="T14" fmla="*/ 22 w 427"/>
                            <a:gd name="T15" fmla="*/ 0 h 804"/>
                            <a:gd name="T16" fmla="*/ 31 w 427"/>
                            <a:gd name="T17" fmla="*/ 8 h 804"/>
                            <a:gd name="T18" fmla="*/ 40 w 427"/>
                            <a:gd name="T19" fmla="*/ 13 h 804"/>
                            <a:gd name="T20" fmla="*/ 33 w 427"/>
                            <a:gd name="T21" fmla="*/ 18 h 804"/>
                            <a:gd name="T22" fmla="*/ 31 w 427"/>
                            <a:gd name="T23" fmla="*/ 25 h 804"/>
                            <a:gd name="T24" fmla="*/ 33 w 427"/>
                            <a:gd name="T25" fmla="*/ 39 h 804"/>
                            <a:gd name="T26" fmla="*/ 39 w 427"/>
                            <a:gd name="T27" fmla="*/ 47 h 804"/>
                            <a:gd name="T28" fmla="*/ 49 w 427"/>
                            <a:gd name="T29" fmla="*/ 56 h 804"/>
                            <a:gd name="T30" fmla="*/ 57 w 427"/>
                            <a:gd name="T31" fmla="*/ 72 h 804"/>
                            <a:gd name="T32" fmla="*/ 59 w 427"/>
                            <a:gd name="T33" fmla="*/ 85 h 804"/>
                            <a:gd name="T34" fmla="*/ 58 w 427"/>
                            <a:gd name="T35" fmla="*/ 91 h 804"/>
                            <a:gd name="T36" fmla="*/ 49 w 427"/>
                            <a:gd name="T37" fmla="*/ 99 h 804"/>
                            <a:gd name="T38" fmla="*/ 44 w 427"/>
                            <a:gd name="T39" fmla="*/ 100 h 804"/>
                            <a:gd name="T40" fmla="*/ 43 w 427"/>
                            <a:gd name="T41" fmla="*/ 104 h 804"/>
                            <a:gd name="T42" fmla="*/ 40 w 427"/>
                            <a:gd name="T43" fmla="*/ 107 h 804"/>
                            <a:gd name="T44" fmla="*/ 31 w 427"/>
                            <a:gd name="T45" fmla="*/ 113 h 804"/>
                            <a:gd name="T46" fmla="*/ 28 w 427"/>
                            <a:gd name="T47" fmla="*/ 100 h 804"/>
                            <a:gd name="T48" fmla="*/ 34 w 427"/>
                            <a:gd name="T49" fmla="*/ 96 h 804"/>
                            <a:gd name="T50" fmla="*/ 37 w 427"/>
                            <a:gd name="T51" fmla="*/ 91 h 804"/>
                            <a:gd name="T52" fmla="*/ 47 w 427"/>
                            <a:gd name="T53" fmla="*/ 86 h 804"/>
                            <a:gd name="T54" fmla="*/ 46 w 427"/>
                            <a:gd name="T55" fmla="*/ 74 h 804"/>
                            <a:gd name="T56" fmla="*/ 45 w 427"/>
                            <a:gd name="T57" fmla="*/ 60 h 804"/>
                            <a:gd name="T58" fmla="*/ 43 w 427"/>
                            <a:gd name="T59" fmla="*/ 56 h 804"/>
                            <a:gd name="T60" fmla="*/ 34 w 427"/>
                            <a:gd name="T61" fmla="*/ 47 h 804"/>
                            <a:gd name="T62" fmla="*/ 25 w 427"/>
                            <a:gd name="T63" fmla="*/ 36 h 804"/>
                            <a:gd name="T64" fmla="*/ 18 w 427"/>
                            <a:gd name="T65" fmla="*/ 28 h 804"/>
                            <a:gd name="T66" fmla="*/ 21 w 427"/>
                            <a:gd name="T67" fmla="*/ 24 h 8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7"/>
                            <a:gd name="T103" fmla="*/ 0 h 804"/>
                            <a:gd name="T104" fmla="*/ 427 w 427"/>
                            <a:gd name="T105" fmla="*/ 804 h 80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7" h="804">
                              <a:moveTo>
                                <a:pt x="148" y="167"/>
                              </a:moveTo>
                              <a:lnTo>
                                <a:pt x="134" y="150"/>
                              </a:lnTo>
                              <a:lnTo>
                                <a:pt x="106" y="127"/>
                              </a:lnTo>
                              <a:lnTo>
                                <a:pt x="82" y="139"/>
                              </a:lnTo>
                              <a:lnTo>
                                <a:pt x="48" y="107"/>
                              </a:lnTo>
                              <a:lnTo>
                                <a:pt x="39" y="83"/>
                              </a:lnTo>
                              <a:lnTo>
                                <a:pt x="0" y="47"/>
                              </a:lnTo>
                              <a:lnTo>
                                <a:pt x="12" y="34"/>
                              </a:lnTo>
                              <a:lnTo>
                                <a:pt x="37" y="43"/>
                              </a:lnTo>
                              <a:lnTo>
                                <a:pt x="49" y="34"/>
                              </a:lnTo>
                              <a:lnTo>
                                <a:pt x="67" y="33"/>
                              </a:lnTo>
                              <a:lnTo>
                                <a:pt x="80" y="36"/>
                              </a:lnTo>
                              <a:lnTo>
                                <a:pt x="88" y="31"/>
                              </a:lnTo>
                              <a:lnTo>
                                <a:pt x="104" y="31"/>
                              </a:lnTo>
                              <a:lnTo>
                                <a:pt x="133" y="0"/>
                              </a:lnTo>
                              <a:lnTo>
                                <a:pt x="154" y="3"/>
                              </a:lnTo>
                              <a:lnTo>
                                <a:pt x="212" y="22"/>
                              </a:lnTo>
                              <a:lnTo>
                                <a:pt x="219" y="58"/>
                              </a:lnTo>
                              <a:lnTo>
                                <a:pt x="240" y="74"/>
                              </a:lnTo>
                              <a:lnTo>
                                <a:pt x="288" y="94"/>
                              </a:lnTo>
                              <a:lnTo>
                                <a:pt x="261" y="115"/>
                              </a:lnTo>
                              <a:lnTo>
                                <a:pt x="236" y="128"/>
                              </a:lnTo>
                              <a:lnTo>
                                <a:pt x="236" y="134"/>
                              </a:lnTo>
                              <a:lnTo>
                                <a:pt x="218" y="179"/>
                              </a:lnTo>
                              <a:lnTo>
                                <a:pt x="200" y="230"/>
                              </a:lnTo>
                              <a:lnTo>
                                <a:pt x="234" y="279"/>
                              </a:lnTo>
                              <a:lnTo>
                                <a:pt x="246" y="304"/>
                              </a:lnTo>
                              <a:lnTo>
                                <a:pt x="277" y="335"/>
                              </a:lnTo>
                              <a:lnTo>
                                <a:pt x="307" y="365"/>
                              </a:lnTo>
                              <a:lnTo>
                                <a:pt x="348" y="398"/>
                              </a:lnTo>
                              <a:lnTo>
                                <a:pt x="380" y="434"/>
                              </a:lnTo>
                              <a:lnTo>
                                <a:pt x="404" y="509"/>
                              </a:lnTo>
                              <a:lnTo>
                                <a:pt x="427" y="583"/>
                              </a:lnTo>
                              <a:lnTo>
                                <a:pt x="421" y="603"/>
                              </a:lnTo>
                              <a:lnTo>
                                <a:pt x="422" y="622"/>
                              </a:lnTo>
                              <a:lnTo>
                                <a:pt x="415" y="644"/>
                              </a:lnTo>
                              <a:lnTo>
                                <a:pt x="382" y="674"/>
                              </a:lnTo>
                              <a:lnTo>
                                <a:pt x="348" y="704"/>
                              </a:lnTo>
                              <a:lnTo>
                                <a:pt x="313" y="697"/>
                              </a:lnTo>
                              <a:lnTo>
                                <a:pt x="313" y="712"/>
                              </a:lnTo>
                              <a:lnTo>
                                <a:pt x="313" y="728"/>
                              </a:lnTo>
                              <a:lnTo>
                                <a:pt x="304" y="734"/>
                              </a:lnTo>
                              <a:lnTo>
                                <a:pt x="304" y="755"/>
                              </a:lnTo>
                              <a:lnTo>
                                <a:pt x="286" y="756"/>
                              </a:lnTo>
                              <a:lnTo>
                                <a:pt x="248" y="797"/>
                              </a:lnTo>
                              <a:lnTo>
                                <a:pt x="225" y="804"/>
                              </a:lnTo>
                              <a:lnTo>
                                <a:pt x="230" y="737"/>
                              </a:lnTo>
                              <a:lnTo>
                                <a:pt x="198" y="709"/>
                              </a:lnTo>
                              <a:lnTo>
                                <a:pt x="227" y="689"/>
                              </a:lnTo>
                              <a:lnTo>
                                <a:pt x="240" y="682"/>
                              </a:lnTo>
                              <a:lnTo>
                                <a:pt x="276" y="688"/>
                              </a:lnTo>
                              <a:lnTo>
                                <a:pt x="263" y="646"/>
                              </a:lnTo>
                              <a:lnTo>
                                <a:pt x="288" y="631"/>
                              </a:lnTo>
                              <a:lnTo>
                                <a:pt x="333" y="607"/>
                              </a:lnTo>
                              <a:lnTo>
                                <a:pt x="330" y="565"/>
                              </a:lnTo>
                              <a:lnTo>
                                <a:pt x="327" y="522"/>
                              </a:lnTo>
                              <a:lnTo>
                                <a:pt x="325" y="473"/>
                              </a:lnTo>
                              <a:lnTo>
                                <a:pt x="318" y="428"/>
                              </a:lnTo>
                              <a:lnTo>
                                <a:pt x="303" y="409"/>
                              </a:lnTo>
                              <a:lnTo>
                                <a:pt x="304" y="397"/>
                              </a:lnTo>
                              <a:lnTo>
                                <a:pt x="263" y="362"/>
                              </a:lnTo>
                              <a:lnTo>
                                <a:pt x="240" y="331"/>
                              </a:lnTo>
                              <a:lnTo>
                                <a:pt x="210" y="294"/>
                              </a:lnTo>
                              <a:lnTo>
                                <a:pt x="180" y="256"/>
                              </a:lnTo>
                              <a:lnTo>
                                <a:pt x="118" y="212"/>
                              </a:lnTo>
                              <a:lnTo>
                                <a:pt x="127" y="197"/>
                              </a:lnTo>
                              <a:lnTo>
                                <a:pt x="154" y="188"/>
                              </a:lnTo>
                              <a:lnTo>
                                <a:pt x="148" y="167"/>
                              </a:lnTo>
                              <a:close/>
                            </a:path>
                          </a:pathLst>
                        </a:custGeom>
                        <a:solidFill>
                          <a:srgbClr val="333399">
                            <a:lumMod val="60000"/>
                            <a:lumOff val="40000"/>
                          </a:srgbClr>
                        </a:solidFill>
                        <a:ln>
                          <a:solidFill>
                            <a:srgbClr val="FFFFFF"/>
                          </a:solid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102" name="Freeform 108"/>
                        <p:cNvSpPr>
                          <a:spLocks noChangeAspect="1"/>
                        </p:cNvSpPr>
                        <p:nvPr/>
                      </p:nvSpPr>
                      <p:spPr bwMode="auto">
                        <a:xfrm>
                          <a:off x="4840194" y="4026660"/>
                          <a:ext cx="4037" cy="4349"/>
                        </a:xfrm>
                        <a:custGeom>
                          <a:avLst/>
                          <a:gdLst>
                            <a:gd name="T0" fmla="*/ 1 w 4"/>
                            <a:gd name="T1" fmla="*/ 1 h 6"/>
                            <a:gd name="T2" fmla="*/ 1 w 4"/>
                            <a:gd name="T3" fmla="*/ 1 h 6"/>
                            <a:gd name="T4" fmla="*/ 0 w 4"/>
                            <a:gd name="T5" fmla="*/ 0 h 6"/>
                            <a:gd name="T6" fmla="*/ 1 w 4"/>
                            <a:gd name="T7" fmla="*/ 0 h 6"/>
                            <a:gd name="T8" fmla="*/ 1 w 4"/>
                            <a:gd name="T9" fmla="*/ 1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5"/>
                              </a:moveTo>
                              <a:lnTo>
                                <a:pt x="1" y="6"/>
                              </a:lnTo>
                              <a:lnTo>
                                <a:pt x="0" y="3"/>
                              </a:lnTo>
                              <a:lnTo>
                                <a:pt x="3" y="0"/>
                              </a:lnTo>
                              <a:lnTo>
                                <a:pt x="4" y="5"/>
                              </a:lnTo>
                              <a:close/>
                            </a:path>
                          </a:pathLst>
                        </a:custGeom>
                        <a:solidFill>
                          <a:srgbClr val="FFFFFF">
                            <a:lumMod val="85000"/>
                          </a:srgbClr>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103" name="Freeform 109"/>
                        <p:cNvSpPr>
                          <a:spLocks noChangeAspect="1"/>
                        </p:cNvSpPr>
                        <p:nvPr/>
                      </p:nvSpPr>
                      <p:spPr bwMode="auto">
                        <a:xfrm>
                          <a:off x="4832120" y="4159301"/>
                          <a:ext cx="2422" cy="5436"/>
                        </a:xfrm>
                        <a:custGeom>
                          <a:avLst/>
                          <a:gdLst>
                            <a:gd name="T0" fmla="*/ 0 w 3"/>
                            <a:gd name="T1" fmla="*/ 1 h 5"/>
                            <a:gd name="T2" fmla="*/ 0 w 3"/>
                            <a:gd name="T3" fmla="*/ 0 h 5"/>
                            <a:gd name="T4" fmla="*/ 0 w 3"/>
                            <a:gd name="T5" fmla="*/ 1 h 5"/>
                            <a:gd name="T6" fmla="*/ 0 w 3"/>
                            <a:gd name="T7" fmla="*/ 1 h 5"/>
                            <a:gd name="T8" fmla="*/ 0 60000 65536"/>
                            <a:gd name="T9" fmla="*/ 0 60000 65536"/>
                            <a:gd name="T10" fmla="*/ 0 60000 65536"/>
                            <a:gd name="T11" fmla="*/ 0 60000 65536"/>
                            <a:gd name="T12" fmla="*/ 0 w 3"/>
                            <a:gd name="T13" fmla="*/ 0 h 5"/>
                            <a:gd name="T14" fmla="*/ 3 w 3"/>
                            <a:gd name="T15" fmla="*/ 5 h 5"/>
                          </a:gdLst>
                          <a:ahLst/>
                          <a:cxnLst>
                            <a:cxn ang="T8">
                              <a:pos x="T0" y="T1"/>
                            </a:cxn>
                            <a:cxn ang="T9">
                              <a:pos x="T2" y="T3"/>
                            </a:cxn>
                            <a:cxn ang="T10">
                              <a:pos x="T4" y="T5"/>
                            </a:cxn>
                            <a:cxn ang="T11">
                              <a:pos x="T6" y="T7"/>
                            </a:cxn>
                          </a:cxnLst>
                          <a:rect l="T12" t="T13" r="T14" b="T15"/>
                          <a:pathLst>
                            <a:path w="3" h="5">
                              <a:moveTo>
                                <a:pt x="3" y="5"/>
                              </a:moveTo>
                              <a:lnTo>
                                <a:pt x="3" y="0"/>
                              </a:lnTo>
                              <a:lnTo>
                                <a:pt x="0" y="5"/>
                              </a:lnTo>
                              <a:lnTo>
                                <a:pt x="3" y="5"/>
                              </a:lnTo>
                              <a:close/>
                            </a:path>
                          </a:pathLst>
                        </a:custGeom>
                        <a:solidFill>
                          <a:srgbClr val="FFFFFF">
                            <a:lumMod val="85000"/>
                          </a:srgbClr>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104" name="Freeform 110"/>
                        <p:cNvSpPr>
                          <a:spLocks noChangeAspect="1"/>
                        </p:cNvSpPr>
                        <p:nvPr/>
                      </p:nvSpPr>
                      <p:spPr bwMode="auto">
                        <a:xfrm>
                          <a:off x="4817587" y="3772251"/>
                          <a:ext cx="4037" cy="1087"/>
                        </a:xfrm>
                        <a:custGeom>
                          <a:avLst/>
                          <a:gdLst>
                            <a:gd name="T0" fmla="*/ 1 w 5"/>
                            <a:gd name="T1" fmla="*/ 0 h 3"/>
                            <a:gd name="T2" fmla="*/ 1 w 5"/>
                            <a:gd name="T3" fmla="*/ 0 h 3"/>
                            <a:gd name="T4" fmla="*/ 0 w 5"/>
                            <a:gd name="T5" fmla="*/ 0 h 3"/>
                            <a:gd name="T6" fmla="*/ 1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5" y="3"/>
                              </a:moveTo>
                              <a:lnTo>
                                <a:pt x="5" y="0"/>
                              </a:lnTo>
                              <a:lnTo>
                                <a:pt x="0" y="2"/>
                              </a:lnTo>
                              <a:lnTo>
                                <a:pt x="5" y="3"/>
                              </a:lnTo>
                              <a:close/>
                            </a:path>
                          </a:pathLst>
                        </a:custGeom>
                        <a:solidFill>
                          <a:srgbClr val="FFFFFF">
                            <a:lumMod val="85000"/>
                          </a:srgbClr>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105" name="Freeform 203"/>
                        <p:cNvSpPr>
                          <a:spLocks noChangeAspect="1"/>
                        </p:cNvSpPr>
                        <p:nvPr/>
                      </p:nvSpPr>
                      <p:spPr bwMode="auto">
                        <a:xfrm>
                          <a:off x="7460140" y="6433766"/>
                          <a:ext cx="20992" cy="19570"/>
                        </a:xfrm>
                        <a:custGeom>
                          <a:avLst/>
                          <a:gdLst>
                            <a:gd name="T0" fmla="*/ 4 w 31"/>
                            <a:gd name="T1" fmla="*/ 2 h 20"/>
                            <a:gd name="T2" fmla="*/ 4 w 31"/>
                            <a:gd name="T3" fmla="*/ 1 h 20"/>
                            <a:gd name="T4" fmla="*/ 2 w 31"/>
                            <a:gd name="T5" fmla="*/ 0 h 20"/>
                            <a:gd name="T6" fmla="*/ 0 w 31"/>
                            <a:gd name="T7" fmla="*/ 3 h 20"/>
                            <a:gd name="T8" fmla="*/ 4 w 31"/>
                            <a:gd name="T9" fmla="*/ 2 h 20"/>
                            <a:gd name="T10" fmla="*/ 0 60000 65536"/>
                            <a:gd name="T11" fmla="*/ 0 60000 65536"/>
                            <a:gd name="T12" fmla="*/ 0 60000 65536"/>
                            <a:gd name="T13" fmla="*/ 0 60000 65536"/>
                            <a:gd name="T14" fmla="*/ 0 60000 65536"/>
                            <a:gd name="T15" fmla="*/ 0 w 31"/>
                            <a:gd name="T16" fmla="*/ 0 h 20"/>
                            <a:gd name="T17" fmla="*/ 31 w 31"/>
                            <a:gd name="T18" fmla="*/ 20 h 20"/>
                          </a:gdLst>
                          <a:ahLst/>
                          <a:cxnLst>
                            <a:cxn ang="T10">
                              <a:pos x="T0" y="T1"/>
                            </a:cxn>
                            <a:cxn ang="T11">
                              <a:pos x="T2" y="T3"/>
                            </a:cxn>
                            <a:cxn ang="T12">
                              <a:pos x="T4" y="T5"/>
                            </a:cxn>
                            <a:cxn ang="T13">
                              <a:pos x="T6" y="T7"/>
                            </a:cxn>
                            <a:cxn ang="T14">
                              <a:pos x="T8" y="T9"/>
                            </a:cxn>
                          </a:cxnLst>
                          <a:rect l="T15" t="T16" r="T17" b="T18"/>
                          <a:pathLst>
                            <a:path w="31" h="20">
                              <a:moveTo>
                                <a:pt x="31" y="11"/>
                              </a:moveTo>
                              <a:lnTo>
                                <a:pt x="31" y="5"/>
                              </a:lnTo>
                              <a:lnTo>
                                <a:pt x="18" y="0"/>
                              </a:lnTo>
                              <a:lnTo>
                                <a:pt x="0" y="20"/>
                              </a:lnTo>
                              <a:lnTo>
                                <a:pt x="31" y="11"/>
                              </a:lnTo>
                              <a:close/>
                            </a:path>
                          </a:pathLst>
                        </a:custGeom>
                        <a:solidFill>
                          <a:srgbClr val="FFFFFF">
                            <a:lumMod val="85000"/>
                          </a:srgbClr>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106" name="Freeform 205"/>
                        <p:cNvSpPr>
                          <a:spLocks noChangeAspect="1"/>
                        </p:cNvSpPr>
                        <p:nvPr/>
                      </p:nvSpPr>
                      <p:spPr bwMode="auto">
                        <a:xfrm>
                          <a:off x="7833957" y="4582230"/>
                          <a:ext cx="42791" cy="31530"/>
                        </a:xfrm>
                        <a:custGeom>
                          <a:avLst/>
                          <a:gdLst>
                            <a:gd name="T0" fmla="*/ 8 w 57"/>
                            <a:gd name="T1" fmla="*/ 5 h 34"/>
                            <a:gd name="T2" fmla="*/ 8 w 57"/>
                            <a:gd name="T3" fmla="*/ 5 h 34"/>
                            <a:gd name="T4" fmla="*/ 1 w 57"/>
                            <a:gd name="T5" fmla="*/ 0 h 34"/>
                            <a:gd name="T6" fmla="*/ 0 w 57"/>
                            <a:gd name="T7" fmla="*/ 2 h 34"/>
                            <a:gd name="T8" fmla="*/ 8 w 57"/>
                            <a:gd name="T9" fmla="*/ 5 h 34"/>
                            <a:gd name="T10" fmla="*/ 0 60000 65536"/>
                            <a:gd name="T11" fmla="*/ 0 60000 65536"/>
                            <a:gd name="T12" fmla="*/ 0 60000 65536"/>
                            <a:gd name="T13" fmla="*/ 0 60000 65536"/>
                            <a:gd name="T14" fmla="*/ 0 60000 65536"/>
                            <a:gd name="T15" fmla="*/ 0 w 57"/>
                            <a:gd name="T16" fmla="*/ 0 h 34"/>
                            <a:gd name="T17" fmla="*/ 57 w 57"/>
                            <a:gd name="T18" fmla="*/ 34 h 34"/>
                          </a:gdLst>
                          <a:ahLst/>
                          <a:cxnLst>
                            <a:cxn ang="T10">
                              <a:pos x="T0" y="T1"/>
                            </a:cxn>
                            <a:cxn ang="T11">
                              <a:pos x="T2" y="T3"/>
                            </a:cxn>
                            <a:cxn ang="T12">
                              <a:pos x="T4" y="T5"/>
                            </a:cxn>
                            <a:cxn ang="T13">
                              <a:pos x="T6" y="T7"/>
                            </a:cxn>
                            <a:cxn ang="T14">
                              <a:pos x="T8" y="T9"/>
                            </a:cxn>
                          </a:cxnLst>
                          <a:rect l="T15" t="T16" r="T17" b="T18"/>
                          <a:pathLst>
                            <a:path w="57" h="34">
                              <a:moveTo>
                                <a:pt x="54" y="34"/>
                              </a:moveTo>
                              <a:lnTo>
                                <a:pt x="57" y="31"/>
                              </a:lnTo>
                              <a:lnTo>
                                <a:pt x="9" y="0"/>
                              </a:lnTo>
                              <a:lnTo>
                                <a:pt x="0" y="15"/>
                              </a:lnTo>
                              <a:lnTo>
                                <a:pt x="54" y="34"/>
                              </a:lnTo>
                              <a:close/>
                            </a:path>
                          </a:pathLst>
                        </a:custGeom>
                        <a:solidFill>
                          <a:srgbClr val="E6E6E6"/>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107" name="Freeform 206"/>
                        <p:cNvSpPr>
                          <a:spLocks noChangeAspect="1"/>
                        </p:cNvSpPr>
                        <p:nvPr/>
                      </p:nvSpPr>
                      <p:spPr bwMode="auto">
                        <a:xfrm>
                          <a:off x="7739494" y="4450676"/>
                          <a:ext cx="28258" cy="35878"/>
                        </a:xfrm>
                        <a:custGeom>
                          <a:avLst/>
                          <a:gdLst>
                            <a:gd name="T0" fmla="*/ 0 w 42"/>
                            <a:gd name="T1" fmla="*/ 0 h 40"/>
                            <a:gd name="T2" fmla="*/ 5 w 42"/>
                            <a:gd name="T3" fmla="*/ 6 h 40"/>
                            <a:gd name="T4" fmla="*/ 1 w 42"/>
                            <a:gd name="T5" fmla="*/ 4 h 40"/>
                            <a:gd name="T6" fmla="*/ 0 w 42"/>
                            <a:gd name="T7" fmla="*/ 0 h 40"/>
                            <a:gd name="T8" fmla="*/ 0 60000 65536"/>
                            <a:gd name="T9" fmla="*/ 0 60000 65536"/>
                            <a:gd name="T10" fmla="*/ 0 60000 65536"/>
                            <a:gd name="T11" fmla="*/ 0 60000 65536"/>
                            <a:gd name="T12" fmla="*/ 0 w 42"/>
                            <a:gd name="T13" fmla="*/ 0 h 40"/>
                            <a:gd name="T14" fmla="*/ 42 w 42"/>
                            <a:gd name="T15" fmla="*/ 40 h 40"/>
                          </a:gdLst>
                          <a:ahLst/>
                          <a:cxnLst>
                            <a:cxn ang="T8">
                              <a:pos x="T0" y="T1"/>
                            </a:cxn>
                            <a:cxn ang="T9">
                              <a:pos x="T2" y="T3"/>
                            </a:cxn>
                            <a:cxn ang="T10">
                              <a:pos x="T4" y="T5"/>
                            </a:cxn>
                            <a:cxn ang="T11">
                              <a:pos x="T6" y="T7"/>
                            </a:cxn>
                          </a:cxnLst>
                          <a:rect l="T12" t="T13" r="T14" b="T15"/>
                          <a:pathLst>
                            <a:path w="42" h="40">
                              <a:moveTo>
                                <a:pt x="0" y="0"/>
                              </a:moveTo>
                              <a:lnTo>
                                <a:pt x="42" y="40"/>
                              </a:lnTo>
                              <a:lnTo>
                                <a:pt x="12" y="29"/>
                              </a:lnTo>
                              <a:lnTo>
                                <a:pt x="0" y="0"/>
                              </a:lnTo>
                              <a:close/>
                            </a:path>
                          </a:pathLst>
                        </a:custGeom>
                        <a:solidFill>
                          <a:srgbClr val="E6E6E6"/>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108" name="Freeform 207"/>
                        <p:cNvSpPr>
                          <a:spLocks noChangeAspect="1"/>
                        </p:cNvSpPr>
                        <p:nvPr/>
                      </p:nvSpPr>
                      <p:spPr bwMode="auto">
                        <a:xfrm>
                          <a:off x="7892088" y="4626806"/>
                          <a:ext cx="28259" cy="31529"/>
                        </a:xfrm>
                        <a:custGeom>
                          <a:avLst/>
                          <a:gdLst>
                            <a:gd name="T0" fmla="*/ 5 w 43"/>
                            <a:gd name="T1" fmla="*/ 5 h 35"/>
                            <a:gd name="T2" fmla="*/ 1 w 43"/>
                            <a:gd name="T3" fmla="*/ 1 h 35"/>
                            <a:gd name="T4" fmla="*/ 0 w 43"/>
                            <a:gd name="T5" fmla="*/ 0 h 35"/>
                            <a:gd name="T6" fmla="*/ 5 w 43"/>
                            <a:gd name="T7" fmla="*/ 4 h 35"/>
                            <a:gd name="T8" fmla="*/ 5 w 43"/>
                            <a:gd name="T9" fmla="*/ 5 h 35"/>
                            <a:gd name="T10" fmla="*/ 0 60000 65536"/>
                            <a:gd name="T11" fmla="*/ 0 60000 65536"/>
                            <a:gd name="T12" fmla="*/ 0 60000 65536"/>
                            <a:gd name="T13" fmla="*/ 0 60000 65536"/>
                            <a:gd name="T14" fmla="*/ 0 60000 65536"/>
                            <a:gd name="T15" fmla="*/ 0 w 43"/>
                            <a:gd name="T16" fmla="*/ 0 h 35"/>
                            <a:gd name="T17" fmla="*/ 43 w 43"/>
                            <a:gd name="T18" fmla="*/ 35 h 35"/>
                          </a:gdLst>
                          <a:ahLst/>
                          <a:cxnLst>
                            <a:cxn ang="T10">
                              <a:pos x="T0" y="T1"/>
                            </a:cxn>
                            <a:cxn ang="T11">
                              <a:pos x="T2" y="T3"/>
                            </a:cxn>
                            <a:cxn ang="T12">
                              <a:pos x="T4" y="T5"/>
                            </a:cxn>
                            <a:cxn ang="T13">
                              <a:pos x="T6" y="T7"/>
                            </a:cxn>
                            <a:cxn ang="T14">
                              <a:pos x="T8" y="T9"/>
                            </a:cxn>
                          </a:cxnLst>
                          <a:rect l="T15" t="T16" r="T17" b="T18"/>
                          <a:pathLst>
                            <a:path w="43" h="35">
                              <a:moveTo>
                                <a:pt x="41" y="35"/>
                              </a:moveTo>
                              <a:lnTo>
                                <a:pt x="6" y="11"/>
                              </a:lnTo>
                              <a:lnTo>
                                <a:pt x="0" y="0"/>
                              </a:lnTo>
                              <a:lnTo>
                                <a:pt x="43" y="26"/>
                              </a:lnTo>
                              <a:lnTo>
                                <a:pt x="41" y="35"/>
                              </a:lnTo>
                              <a:close/>
                            </a:path>
                          </a:pathLst>
                        </a:custGeom>
                        <a:solidFill>
                          <a:srgbClr val="E6E6E6"/>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109" name="Freeform 208"/>
                        <p:cNvSpPr>
                          <a:spLocks noChangeAspect="1"/>
                        </p:cNvSpPr>
                        <p:nvPr/>
                      </p:nvSpPr>
                      <p:spPr bwMode="auto">
                        <a:xfrm>
                          <a:off x="7758063" y="4518084"/>
                          <a:ext cx="19377" cy="26093"/>
                        </a:xfrm>
                        <a:custGeom>
                          <a:avLst/>
                          <a:gdLst>
                            <a:gd name="T0" fmla="*/ 4 w 25"/>
                            <a:gd name="T1" fmla="*/ 4 h 28"/>
                            <a:gd name="T2" fmla="*/ 2 w 25"/>
                            <a:gd name="T3" fmla="*/ 0 h 28"/>
                            <a:gd name="T4" fmla="*/ 0 w 25"/>
                            <a:gd name="T5" fmla="*/ 2 h 28"/>
                            <a:gd name="T6" fmla="*/ 2 w 25"/>
                            <a:gd name="T7" fmla="*/ 2 h 28"/>
                            <a:gd name="T8" fmla="*/ 4 w 25"/>
                            <a:gd name="T9" fmla="*/ 4 h 28"/>
                            <a:gd name="T10" fmla="*/ 0 60000 65536"/>
                            <a:gd name="T11" fmla="*/ 0 60000 65536"/>
                            <a:gd name="T12" fmla="*/ 0 60000 65536"/>
                            <a:gd name="T13" fmla="*/ 0 60000 65536"/>
                            <a:gd name="T14" fmla="*/ 0 60000 65536"/>
                            <a:gd name="T15" fmla="*/ 0 w 25"/>
                            <a:gd name="T16" fmla="*/ 0 h 28"/>
                            <a:gd name="T17" fmla="*/ 25 w 25"/>
                            <a:gd name="T18" fmla="*/ 28 h 28"/>
                          </a:gdLst>
                          <a:ahLst/>
                          <a:cxnLst>
                            <a:cxn ang="T10">
                              <a:pos x="T0" y="T1"/>
                            </a:cxn>
                            <a:cxn ang="T11">
                              <a:pos x="T2" y="T3"/>
                            </a:cxn>
                            <a:cxn ang="T12">
                              <a:pos x="T4" y="T5"/>
                            </a:cxn>
                            <a:cxn ang="T13">
                              <a:pos x="T6" y="T7"/>
                            </a:cxn>
                            <a:cxn ang="T14">
                              <a:pos x="T8" y="T9"/>
                            </a:cxn>
                          </a:cxnLst>
                          <a:rect l="T15" t="T16" r="T17" b="T18"/>
                          <a:pathLst>
                            <a:path w="25" h="28">
                              <a:moveTo>
                                <a:pt x="25" y="28"/>
                              </a:moveTo>
                              <a:lnTo>
                                <a:pt x="15" y="0"/>
                              </a:lnTo>
                              <a:lnTo>
                                <a:pt x="0" y="10"/>
                              </a:lnTo>
                              <a:lnTo>
                                <a:pt x="11" y="12"/>
                              </a:lnTo>
                              <a:lnTo>
                                <a:pt x="25" y="28"/>
                              </a:lnTo>
                              <a:close/>
                            </a:path>
                          </a:pathLst>
                        </a:custGeom>
                        <a:solidFill>
                          <a:srgbClr val="E6E6E6"/>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110" name="Freeform 209"/>
                        <p:cNvSpPr>
                          <a:spLocks noChangeAspect="1"/>
                        </p:cNvSpPr>
                        <p:nvPr/>
                      </p:nvSpPr>
                      <p:spPr bwMode="auto">
                        <a:xfrm>
                          <a:off x="7876748" y="4534392"/>
                          <a:ext cx="16955" cy="61972"/>
                        </a:xfrm>
                        <a:custGeom>
                          <a:avLst/>
                          <a:gdLst>
                            <a:gd name="T0" fmla="*/ 0 w 23"/>
                            <a:gd name="T1" fmla="*/ 0 h 70"/>
                            <a:gd name="T2" fmla="*/ 4 w 23"/>
                            <a:gd name="T3" fmla="*/ 10 h 70"/>
                            <a:gd name="T4" fmla="*/ 0 w 23"/>
                            <a:gd name="T5" fmla="*/ 2 h 70"/>
                            <a:gd name="T6" fmla="*/ 0 w 23"/>
                            <a:gd name="T7" fmla="*/ 0 h 70"/>
                            <a:gd name="T8" fmla="*/ 0 60000 65536"/>
                            <a:gd name="T9" fmla="*/ 0 60000 65536"/>
                            <a:gd name="T10" fmla="*/ 0 60000 65536"/>
                            <a:gd name="T11" fmla="*/ 0 60000 65536"/>
                            <a:gd name="T12" fmla="*/ 0 w 23"/>
                            <a:gd name="T13" fmla="*/ 0 h 70"/>
                            <a:gd name="T14" fmla="*/ 23 w 23"/>
                            <a:gd name="T15" fmla="*/ 70 h 70"/>
                          </a:gdLst>
                          <a:ahLst/>
                          <a:cxnLst>
                            <a:cxn ang="T8">
                              <a:pos x="T0" y="T1"/>
                            </a:cxn>
                            <a:cxn ang="T9">
                              <a:pos x="T2" y="T3"/>
                            </a:cxn>
                            <a:cxn ang="T10">
                              <a:pos x="T4" y="T5"/>
                            </a:cxn>
                            <a:cxn ang="T11">
                              <a:pos x="T6" y="T7"/>
                            </a:cxn>
                          </a:cxnLst>
                          <a:rect l="T12" t="T13" r="T14" b="T15"/>
                          <a:pathLst>
                            <a:path w="23" h="70">
                              <a:moveTo>
                                <a:pt x="0" y="0"/>
                              </a:moveTo>
                              <a:lnTo>
                                <a:pt x="23" y="70"/>
                              </a:lnTo>
                              <a:lnTo>
                                <a:pt x="0" y="14"/>
                              </a:lnTo>
                              <a:lnTo>
                                <a:pt x="0" y="0"/>
                              </a:lnTo>
                              <a:close/>
                            </a:path>
                          </a:pathLst>
                        </a:custGeom>
                        <a:solidFill>
                          <a:srgbClr val="FFFFFF">
                            <a:lumMod val="85000"/>
                          </a:srgbClr>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111" name="Freeform 210"/>
                        <p:cNvSpPr>
                          <a:spLocks noChangeAspect="1"/>
                        </p:cNvSpPr>
                        <p:nvPr/>
                      </p:nvSpPr>
                      <p:spPr bwMode="auto">
                        <a:xfrm>
                          <a:off x="7805699" y="4495252"/>
                          <a:ext cx="42791" cy="48925"/>
                        </a:xfrm>
                        <a:custGeom>
                          <a:avLst/>
                          <a:gdLst>
                            <a:gd name="T0" fmla="*/ 8 w 58"/>
                            <a:gd name="T1" fmla="*/ 7 h 54"/>
                            <a:gd name="T2" fmla="*/ 8 w 58"/>
                            <a:gd name="T3" fmla="*/ 7 h 54"/>
                            <a:gd name="T4" fmla="*/ 4 w 58"/>
                            <a:gd name="T5" fmla="*/ 4 h 54"/>
                            <a:gd name="T6" fmla="*/ 0 w 58"/>
                            <a:gd name="T7" fmla="*/ 0 h 54"/>
                            <a:gd name="T8" fmla="*/ 4 w 58"/>
                            <a:gd name="T9" fmla="*/ 4 h 54"/>
                            <a:gd name="T10" fmla="*/ 8 w 58"/>
                            <a:gd name="T11" fmla="*/ 7 h 54"/>
                            <a:gd name="T12" fmla="*/ 0 60000 65536"/>
                            <a:gd name="T13" fmla="*/ 0 60000 65536"/>
                            <a:gd name="T14" fmla="*/ 0 60000 65536"/>
                            <a:gd name="T15" fmla="*/ 0 60000 65536"/>
                            <a:gd name="T16" fmla="*/ 0 60000 65536"/>
                            <a:gd name="T17" fmla="*/ 0 60000 65536"/>
                            <a:gd name="T18" fmla="*/ 0 w 58"/>
                            <a:gd name="T19" fmla="*/ 0 h 54"/>
                            <a:gd name="T20" fmla="*/ 58 w 58"/>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58" h="54">
                              <a:moveTo>
                                <a:pt x="54" y="54"/>
                              </a:moveTo>
                              <a:lnTo>
                                <a:pt x="58" y="54"/>
                              </a:lnTo>
                              <a:lnTo>
                                <a:pt x="28" y="27"/>
                              </a:lnTo>
                              <a:lnTo>
                                <a:pt x="0" y="0"/>
                              </a:lnTo>
                              <a:lnTo>
                                <a:pt x="27" y="27"/>
                              </a:lnTo>
                              <a:lnTo>
                                <a:pt x="54" y="54"/>
                              </a:lnTo>
                              <a:close/>
                            </a:path>
                          </a:pathLst>
                        </a:custGeom>
                        <a:solidFill>
                          <a:srgbClr val="FFFFFF">
                            <a:lumMod val="85000"/>
                          </a:srgbClr>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112" name="Freeform 211"/>
                        <p:cNvSpPr>
                          <a:spLocks noChangeAspect="1"/>
                        </p:cNvSpPr>
                        <p:nvPr/>
                      </p:nvSpPr>
                      <p:spPr bwMode="auto">
                        <a:xfrm>
                          <a:off x="8044683" y="4855122"/>
                          <a:ext cx="15340" cy="36965"/>
                        </a:xfrm>
                        <a:custGeom>
                          <a:avLst/>
                          <a:gdLst>
                            <a:gd name="T0" fmla="*/ 2 w 23"/>
                            <a:gd name="T1" fmla="*/ 6 h 42"/>
                            <a:gd name="T2" fmla="*/ 3 w 23"/>
                            <a:gd name="T3" fmla="*/ 2 h 42"/>
                            <a:gd name="T4" fmla="*/ 2 w 23"/>
                            <a:gd name="T5" fmla="*/ 2 h 42"/>
                            <a:gd name="T6" fmla="*/ 1 w 23"/>
                            <a:gd name="T7" fmla="*/ 0 h 42"/>
                            <a:gd name="T8" fmla="*/ 0 w 23"/>
                            <a:gd name="T9" fmla="*/ 6 h 42"/>
                            <a:gd name="T10" fmla="*/ 2 w 23"/>
                            <a:gd name="T11" fmla="*/ 6 h 42"/>
                            <a:gd name="T12" fmla="*/ 0 60000 65536"/>
                            <a:gd name="T13" fmla="*/ 0 60000 65536"/>
                            <a:gd name="T14" fmla="*/ 0 60000 65536"/>
                            <a:gd name="T15" fmla="*/ 0 60000 65536"/>
                            <a:gd name="T16" fmla="*/ 0 60000 65536"/>
                            <a:gd name="T17" fmla="*/ 0 60000 65536"/>
                            <a:gd name="T18" fmla="*/ 0 w 23"/>
                            <a:gd name="T19" fmla="*/ 0 h 42"/>
                            <a:gd name="T20" fmla="*/ 23 w 23"/>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23" h="42">
                              <a:moveTo>
                                <a:pt x="21" y="42"/>
                              </a:moveTo>
                              <a:lnTo>
                                <a:pt x="23" y="15"/>
                              </a:lnTo>
                              <a:lnTo>
                                <a:pt x="18" y="16"/>
                              </a:lnTo>
                              <a:lnTo>
                                <a:pt x="8" y="0"/>
                              </a:lnTo>
                              <a:lnTo>
                                <a:pt x="0" y="42"/>
                              </a:lnTo>
                              <a:lnTo>
                                <a:pt x="21" y="42"/>
                              </a:lnTo>
                              <a:close/>
                            </a:path>
                          </a:pathLst>
                        </a:custGeom>
                        <a:solidFill>
                          <a:srgbClr val="FFFFFF">
                            <a:lumMod val="85000"/>
                          </a:srgbClr>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113" name="Freeform 212"/>
                        <p:cNvSpPr>
                          <a:spLocks noChangeAspect="1"/>
                        </p:cNvSpPr>
                        <p:nvPr/>
                      </p:nvSpPr>
                      <p:spPr bwMode="auto">
                        <a:xfrm>
                          <a:off x="8056794" y="4904047"/>
                          <a:ext cx="15340" cy="33704"/>
                        </a:xfrm>
                        <a:custGeom>
                          <a:avLst/>
                          <a:gdLst>
                            <a:gd name="T0" fmla="*/ 3 w 20"/>
                            <a:gd name="T1" fmla="*/ 6 h 35"/>
                            <a:gd name="T2" fmla="*/ 0 w 20"/>
                            <a:gd name="T3" fmla="*/ 5 h 35"/>
                            <a:gd name="T4" fmla="*/ 0 w 20"/>
                            <a:gd name="T5" fmla="*/ 0 h 35"/>
                            <a:gd name="T6" fmla="*/ 3 w 20"/>
                            <a:gd name="T7" fmla="*/ 6 h 35"/>
                            <a:gd name="T8" fmla="*/ 0 60000 65536"/>
                            <a:gd name="T9" fmla="*/ 0 60000 65536"/>
                            <a:gd name="T10" fmla="*/ 0 60000 65536"/>
                            <a:gd name="T11" fmla="*/ 0 60000 65536"/>
                            <a:gd name="T12" fmla="*/ 0 w 20"/>
                            <a:gd name="T13" fmla="*/ 0 h 35"/>
                            <a:gd name="T14" fmla="*/ 20 w 20"/>
                            <a:gd name="T15" fmla="*/ 35 h 35"/>
                          </a:gdLst>
                          <a:ahLst/>
                          <a:cxnLst>
                            <a:cxn ang="T8">
                              <a:pos x="T0" y="T1"/>
                            </a:cxn>
                            <a:cxn ang="T9">
                              <a:pos x="T2" y="T3"/>
                            </a:cxn>
                            <a:cxn ang="T10">
                              <a:pos x="T4" y="T5"/>
                            </a:cxn>
                            <a:cxn ang="T11">
                              <a:pos x="T6" y="T7"/>
                            </a:cxn>
                          </a:cxnLst>
                          <a:rect l="T12" t="T13" r="T14" b="T15"/>
                          <a:pathLst>
                            <a:path w="20" h="35">
                              <a:moveTo>
                                <a:pt x="20" y="35"/>
                              </a:moveTo>
                              <a:lnTo>
                                <a:pt x="1" y="32"/>
                              </a:lnTo>
                              <a:lnTo>
                                <a:pt x="0" y="0"/>
                              </a:lnTo>
                              <a:lnTo>
                                <a:pt x="20" y="35"/>
                              </a:lnTo>
                              <a:close/>
                            </a:path>
                          </a:pathLst>
                        </a:custGeom>
                        <a:solidFill>
                          <a:srgbClr val="FFFFFF">
                            <a:lumMod val="85000"/>
                          </a:srgbClr>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114" name="Freeform 213"/>
                        <p:cNvSpPr>
                          <a:spLocks noChangeAspect="1"/>
                        </p:cNvSpPr>
                        <p:nvPr/>
                      </p:nvSpPr>
                      <p:spPr bwMode="auto">
                        <a:xfrm>
                          <a:off x="8083437" y="4918181"/>
                          <a:ext cx="5651" cy="15221"/>
                        </a:xfrm>
                        <a:custGeom>
                          <a:avLst/>
                          <a:gdLst>
                            <a:gd name="T0" fmla="*/ 1 w 8"/>
                            <a:gd name="T1" fmla="*/ 0 h 15"/>
                            <a:gd name="T2" fmla="*/ 0 w 8"/>
                            <a:gd name="T3" fmla="*/ 2 h 15"/>
                            <a:gd name="T4" fmla="*/ 0 w 8"/>
                            <a:gd name="T5" fmla="*/ 2 h 15"/>
                            <a:gd name="T6" fmla="*/ 1 w 8"/>
                            <a:gd name="T7" fmla="*/ 0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8" y="0"/>
                              </a:moveTo>
                              <a:lnTo>
                                <a:pt x="3" y="15"/>
                              </a:lnTo>
                              <a:lnTo>
                                <a:pt x="0" y="13"/>
                              </a:lnTo>
                              <a:lnTo>
                                <a:pt x="8" y="0"/>
                              </a:lnTo>
                              <a:close/>
                            </a:path>
                          </a:pathLst>
                        </a:custGeom>
                        <a:solidFill>
                          <a:srgbClr val="FFFFFF">
                            <a:lumMod val="85000"/>
                          </a:srgbClr>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115" name="Freeform 214"/>
                        <p:cNvSpPr>
                          <a:spLocks noChangeAspect="1"/>
                        </p:cNvSpPr>
                        <p:nvPr/>
                      </p:nvSpPr>
                      <p:spPr bwMode="auto">
                        <a:xfrm>
                          <a:off x="8096355" y="5047560"/>
                          <a:ext cx="4037" cy="10872"/>
                        </a:xfrm>
                        <a:custGeom>
                          <a:avLst/>
                          <a:gdLst>
                            <a:gd name="T0" fmla="*/ 1 w 6"/>
                            <a:gd name="T1" fmla="*/ 1 h 14"/>
                            <a:gd name="T2" fmla="*/ 1 w 6"/>
                            <a:gd name="T3" fmla="*/ 0 h 14"/>
                            <a:gd name="T4" fmla="*/ 0 w 6"/>
                            <a:gd name="T5" fmla="*/ 2 h 14"/>
                            <a:gd name="T6" fmla="*/ 1 w 6"/>
                            <a:gd name="T7" fmla="*/ 1 h 14"/>
                            <a:gd name="T8" fmla="*/ 0 60000 65536"/>
                            <a:gd name="T9" fmla="*/ 0 60000 65536"/>
                            <a:gd name="T10" fmla="*/ 0 60000 65536"/>
                            <a:gd name="T11" fmla="*/ 0 60000 65536"/>
                            <a:gd name="T12" fmla="*/ 0 w 6"/>
                            <a:gd name="T13" fmla="*/ 0 h 14"/>
                            <a:gd name="T14" fmla="*/ 6 w 6"/>
                            <a:gd name="T15" fmla="*/ 14 h 14"/>
                          </a:gdLst>
                          <a:ahLst/>
                          <a:cxnLst>
                            <a:cxn ang="T8">
                              <a:pos x="T0" y="T1"/>
                            </a:cxn>
                            <a:cxn ang="T9">
                              <a:pos x="T2" y="T3"/>
                            </a:cxn>
                            <a:cxn ang="T10">
                              <a:pos x="T4" y="T5"/>
                            </a:cxn>
                            <a:cxn ang="T11">
                              <a:pos x="T6" y="T7"/>
                            </a:cxn>
                          </a:cxnLst>
                          <a:rect l="T12" t="T13" r="T14" b="T15"/>
                          <a:pathLst>
                            <a:path w="6" h="14">
                              <a:moveTo>
                                <a:pt x="6" y="5"/>
                              </a:moveTo>
                              <a:lnTo>
                                <a:pt x="5" y="0"/>
                              </a:lnTo>
                              <a:lnTo>
                                <a:pt x="0" y="14"/>
                              </a:lnTo>
                              <a:lnTo>
                                <a:pt x="6" y="5"/>
                              </a:lnTo>
                              <a:close/>
                            </a:path>
                          </a:pathLst>
                        </a:custGeom>
                        <a:solidFill>
                          <a:srgbClr val="FFFFFF">
                            <a:lumMod val="85000"/>
                          </a:srgbClr>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116" name="Freeform 256"/>
                        <p:cNvSpPr>
                          <a:spLocks noChangeAspect="1"/>
                        </p:cNvSpPr>
                        <p:nvPr/>
                      </p:nvSpPr>
                      <p:spPr bwMode="auto">
                        <a:xfrm>
                          <a:off x="4649652" y="1492350"/>
                          <a:ext cx="1786731" cy="1623220"/>
                        </a:xfrm>
                        <a:custGeom>
                          <a:avLst/>
                          <a:gdLst>
                            <a:gd name="T0" fmla="*/ 141 w 2487"/>
                            <a:gd name="T1" fmla="*/ 198 h 1810"/>
                            <a:gd name="T2" fmla="*/ 117 w 2487"/>
                            <a:gd name="T3" fmla="*/ 196 h 1810"/>
                            <a:gd name="T4" fmla="*/ 89 w 2487"/>
                            <a:gd name="T5" fmla="*/ 188 h 1810"/>
                            <a:gd name="T6" fmla="*/ 67 w 2487"/>
                            <a:gd name="T7" fmla="*/ 179 h 1810"/>
                            <a:gd name="T8" fmla="*/ 46 w 2487"/>
                            <a:gd name="T9" fmla="*/ 160 h 1810"/>
                            <a:gd name="T10" fmla="*/ 46 w 2487"/>
                            <a:gd name="T11" fmla="*/ 147 h 1810"/>
                            <a:gd name="T12" fmla="*/ 41 w 2487"/>
                            <a:gd name="T13" fmla="*/ 139 h 1810"/>
                            <a:gd name="T14" fmla="*/ 18 w 2487"/>
                            <a:gd name="T15" fmla="*/ 127 h 1810"/>
                            <a:gd name="T16" fmla="*/ 14 w 2487"/>
                            <a:gd name="T17" fmla="*/ 123 h 1810"/>
                            <a:gd name="T18" fmla="*/ 7 w 2487"/>
                            <a:gd name="T19" fmla="*/ 98 h 1810"/>
                            <a:gd name="T20" fmla="*/ 30 w 2487"/>
                            <a:gd name="T21" fmla="*/ 89 h 1810"/>
                            <a:gd name="T22" fmla="*/ 31 w 2487"/>
                            <a:gd name="T23" fmla="*/ 72 h 1810"/>
                            <a:gd name="T24" fmla="*/ 38 w 2487"/>
                            <a:gd name="T25" fmla="*/ 60 h 1810"/>
                            <a:gd name="T26" fmla="*/ 49 w 2487"/>
                            <a:gd name="T27" fmla="*/ 40 h 1810"/>
                            <a:gd name="T28" fmla="*/ 62 w 2487"/>
                            <a:gd name="T29" fmla="*/ 36 h 1810"/>
                            <a:gd name="T30" fmla="*/ 90 w 2487"/>
                            <a:gd name="T31" fmla="*/ 61 h 1810"/>
                            <a:gd name="T32" fmla="*/ 128 w 2487"/>
                            <a:gd name="T33" fmla="*/ 75 h 1810"/>
                            <a:gd name="T34" fmla="*/ 169 w 2487"/>
                            <a:gd name="T35" fmla="*/ 83 h 1810"/>
                            <a:gd name="T36" fmla="*/ 197 w 2487"/>
                            <a:gd name="T37" fmla="*/ 88 h 1810"/>
                            <a:gd name="T38" fmla="*/ 228 w 2487"/>
                            <a:gd name="T39" fmla="*/ 74 h 1810"/>
                            <a:gd name="T40" fmla="*/ 244 w 2487"/>
                            <a:gd name="T41" fmla="*/ 60 h 1810"/>
                            <a:gd name="T42" fmla="*/ 247 w 2487"/>
                            <a:gd name="T43" fmla="*/ 41 h 1810"/>
                            <a:gd name="T44" fmla="*/ 232 w 2487"/>
                            <a:gd name="T45" fmla="*/ 39 h 1810"/>
                            <a:gd name="T46" fmla="*/ 241 w 2487"/>
                            <a:gd name="T47" fmla="*/ 18 h 1810"/>
                            <a:gd name="T48" fmla="*/ 246 w 2487"/>
                            <a:gd name="T49" fmla="*/ 0 h 1810"/>
                            <a:gd name="T50" fmla="*/ 288 w 2487"/>
                            <a:gd name="T51" fmla="*/ 21 h 1810"/>
                            <a:gd name="T52" fmla="*/ 326 w 2487"/>
                            <a:gd name="T53" fmla="*/ 43 h 1810"/>
                            <a:gd name="T54" fmla="*/ 352 w 2487"/>
                            <a:gd name="T55" fmla="*/ 63 h 1810"/>
                            <a:gd name="T56" fmla="*/ 348 w 2487"/>
                            <a:gd name="T57" fmla="*/ 81 h 1810"/>
                            <a:gd name="T58" fmla="*/ 336 w 2487"/>
                            <a:gd name="T59" fmla="*/ 87 h 1810"/>
                            <a:gd name="T60" fmla="*/ 321 w 2487"/>
                            <a:gd name="T61" fmla="*/ 101 h 1810"/>
                            <a:gd name="T62" fmla="*/ 307 w 2487"/>
                            <a:gd name="T63" fmla="*/ 107 h 1810"/>
                            <a:gd name="T64" fmla="*/ 294 w 2487"/>
                            <a:gd name="T65" fmla="*/ 101 h 1810"/>
                            <a:gd name="T66" fmla="*/ 293 w 2487"/>
                            <a:gd name="T67" fmla="*/ 118 h 1810"/>
                            <a:gd name="T68" fmla="*/ 319 w 2487"/>
                            <a:gd name="T69" fmla="*/ 123 h 1810"/>
                            <a:gd name="T70" fmla="*/ 308 w 2487"/>
                            <a:gd name="T71" fmla="*/ 135 h 1810"/>
                            <a:gd name="T72" fmla="*/ 332 w 2487"/>
                            <a:gd name="T73" fmla="*/ 167 h 1810"/>
                            <a:gd name="T74" fmla="*/ 329 w 2487"/>
                            <a:gd name="T75" fmla="*/ 177 h 1810"/>
                            <a:gd name="T76" fmla="*/ 337 w 2487"/>
                            <a:gd name="T77" fmla="*/ 184 h 1810"/>
                            <a:gd name="T78" fmla="*/ 338 w 2487"/>
                            <a:gd name="T79" fmla="*/ 190 h 1810"/>
                            <a:gd name="T80" fmla="*/ 335 w 2487"/>
                            <a:gd name="T81" fmla="*/ 198 h 1810"/>
                            <a:gd name="T82" fmla="*/ 329 w 2487"/>
                            <a:gd name="T83" fmla="*/ 211 h 1810"/>
                            <a:gd name="T84" fmla="*/ 330 w 2487"/>
                            <a:gd name="T85" fmla="*/ 217 h 1810"/>
                            <a:gd name="T86" fmla="*/ 323 w 2487"/>
                            <a:gd name="T87" fmla="*/ 224 h 1810"/>
                            <a:gd name="T88" fmla="*/ 314 w 2487"/>
                            <a:gd name="T89" fmla="*/ 235 h 1810"/>
                            <a:gd name="T90" fmla="*/ 304 w 2487"/>
                            <a:gd name="T91" fmla="*/ 237 h 1810"/>
                            <a:gd name="T92" fmla="*/ 294 w 2487"/>
                            <a:gd name="T93" fmla="*/ 236 h 1810"/>
                            <a:gd name="T94" fmla="*/ 291 w 2487"/>
                            <a:gd name="T95" fmla="*/ 244 h 1810"/>
                            <a:gd name="T96" fmla="*/ 278 w 2487"/>
                            <a:gd name="T97" fmla="*/ 247 h 1810"/>
                            <a:gd name="T98" fmla="*/ 273 w 2487"/>
                            <a:gd name="T99" fmla="*/ 247 h 1810"/>
                            <a:gd name="T100" fmla="*/ 262 w 2487"/>
                            <a:gd name="T101" fmla="*/ 245 h 1810"/>
                            <a:gd name="T102" fmla="*/ 241 w 2487"/>
                            <a:gd name="T103" fmla="*/ 233 h 1810"/>
                            <a:gd name="T104" fmla="*/ 229 w 2487"/>
                            <a:gd name="T105" fmla="*/ 237 h 1810"/>
                            <a:gd name="T106" fmla="*/ 216 w 2487"/>
                            <a:gd name="T107" fmla="*/ 240 h 1810"/>
                            <a:gd name="T108" fmla="*/ 207 w 2487"/>
                            <a:gd name="T109" fmla="*/ 246 h 1810"/>
                            <a:gd name="T110" fmla="*/ 194 w 2487"/>
                            <a:gd name="T111" fmla="*/ 227 h 1810"/>
                            <a:gd name="T112" fmla="*/ 189 w 2487"/>
                            <a:gd name="T113" fmla="*/ 215 h 1810"/>
                            <a:gd name="T114" fmla="*/ 179 w 2487"/>
                            <a:gd name="T115" fmla="*/ 191 h 1810"/>
                            <a:gd name="T116" fmla="*/ 169 w 2487"/>
                            <a:gd name="T117" fmla="*/ 186 h 181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487"/>
                            <a:gd name="T178" fmla="*/ 0 h 1810"/>
                            <a:gd name="T179" fmla="*/ 2487 w 2487"/>
                            <a:gd name="T180" fmla="*/ 1810 h 181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487" h="1810">
                              <a:moveTo>
                                <a:pt x="1111" y="1319"/>
                              </a:moveTo>
                              <a:lnTo>
                                <a:pt x="1076" y="1351"/>
                              </a:lnTo>
                              <a:lnTo>
                                <a:pt x="1042" y="1382"/>
                              </a:lnTo>
                              <a:lnTo>
                                <a:pt x="999" y="1399"/>
                              </a:lnTo>
                              <a:lnTo>
                                <a:pt x="997" y="1399"/>
                              </a:lnTo>
                              <a:lnTo>
                                <a:pt x="973" y="1382"/>
                              </a:lnTo>
                              <a:lnTo>
                                <a:pt x="906" y="1375"/>
                              </a:lnTo>
                              <a:lnTo>
                                <a:pt x="873" y="1424"/>
                              </a:lnTo>
                              <a:lnTo>
                                <a:pt x="851" y="1379"/>
                              </a:lnTo>
                              <a:lnTo>
                                <a:pt x="831" y="1393"/>
                              </a:lnTo>
                              <a:lnTo>
                                <a:pt x="773" y="1388"/>
                              </a:lnTo>
                              <a:lnTo>
                                <a:pt x="731" y="1382"/>
                              </a:lnTo>
                              <a:lnTo>
                                <a:pt x="682" y="1361"/>
                              </a:lnTo>
                              <a:lnTo>
                                <a:pt x="675" y="1351"/>
                              </a:lnTo>
                              <a:lnTo>
                                <a:pt x="631" y="1331"/>
                              </a:lnTo>
                              <a:lnTo>
                                <a:pt x="615" y="1313"/>
                              </a:lnTo>
                              <a:lnTo>
                                <a:pt x="596" y="1321"/>
                              </a:lnTo>
                              <a:lnTo>
                                <a:pt x="534" y="1273"/>
                              </a:lnTo>
                              <a:lnTo>
                                <a:pt x="496" y="1251"/>
                              </a:lnTo>
                              <a:lnTo>
                                <a:pt x="475" y="1269"/>
                              </a:lnTo>
                              <a:lnTo>
                                <a:pt x="472" y="1264"/>
                              </a:lnTo>
                              <a:lnTo>
                                <a:pt x="425" y="1233"/>
                              </a:lnTo>
                              <a:lnTo>
                                <a:pt x="369" y="1200"/>
                              </a:lnTo>
                              <a:lnTo>
                                <a:pt x="345" y="1193"/>
                              </a:lnTo>
                              <a:lnTo>
                                <a:pt x="324" y="1133"/>
                              </a:lnTo>
                              <a:lnTo>
                                <a:pt x="354" y="1137"/>
                              </a:lnTo>
                              <a:lnTo>
                                <a:pt x="361" y="1115"/>
                              </a:lnTo>
                              <a:lnTo>
                                <a:pt x="331" y="1075"/>
                              </a:lnTo>
                              <a:lnTo>
                                <a:pt x="330" y="1054"/>
                              </a:lnTo>
                              <a:lnTo>
                                <a:pt x="325" y="1040"/>
                              </a:lnTo>
                              <a:lnTo>
                                <a:pt x="318" y="1031"/>
                              </a:lnTo>
                              <a:lnTo>
                                <a:pt x="309" y="1018"/>
                              </a:lnTo>
                              <a:lnTo>
                                <a:pt x="308" y="1006"/>
                              </a:lnTo>
                              <a:lnTo>
                                <a:pt x="302" y="991"/>
                              </a:lnTo>
                              <a:lnTo>
                                <a:pt x="287" y="985"/>
                              </a:lnTo>
                              <a:lnTo>
                                <a:pt x="264" y="978"/>
                              </a:lnTo>
                              <a:lnTo>
                                <a:pt x="249" y="972"/>
                              </a:lnTo>
                              <a:lnTo>
                                <a:pt x="187" y="954"/>
                              </a:lnTo>
                              <a:lnTo>
                                <a:pt x="152" y="937"/>
                              </a:lnTo>
                              <a:lnTo>
                                <a:pt x="131" y="902"/>
                              </a:lnTo>
                              <a:lnTo>
                                <a:pt x="76" y="887"/>
                              </a:lnTo>
                              <a:lnTo>
                                <a:pt x="75" y="875"/>
                              </a:lnTo>
                              <a:lnTo>
                                <a:pt x="88" y="876"/>
                              </a:lnTo>
                              <a:lnTo>
                                <a:pt x="90" y="876"/>
                              </a:lnTo>
                              <a:lnTo>
                                <a:pt x="97" y="872"/>
                              </a:lnTo>
                              <a:lnTo>
                                <a:pt x="67" y="808"/>
                              </a:lnTo>
                              <a:lnTo>
                                <a:pt x="25" y="805"/>
                              </a:lnTo>
                              <a:lnTo>
                                <a:pt x="0" y="760"/>
                              </a:lnTo>
                              <a:lnTo>
                                <a:pt x="18" y="718"/>
                              </a:lnTo>
                              <a:lnTo>
                                <a:pt x="49" y="697"/>
                              </a:lnTo>
                              <a:lnTo>
                                <a:pt x="70" y="697"/>
                              </a:lnTo>
                              <a:lnTo>
                                <a:pt x="97" y="703"/>
                              </a:lnTo>
                              <a:lnTo>
                                <a:pt x="127" y="667"/>
                              </a:lnTo>
                              <a:lnTo>
                                <a:pt x="175" y="655"/>
                              </a:lnTo>
                              <a:lnTo>
                                <a:pt x="209" y="629"/>
                              </a:lnTo>
                              <a:lnTo>
                                <a:pt x="245" y="600"/>
                              </a:lnTo>
                              <a:lnTo>
                                <a:pt x="231" y="575"/>
                              </a:lnTo>
                              <a:lnTo>
                                <a:pt x="242" y="563"/>
                              </a:lnTo>
                              <a:lnTo>
                                <a:pt x="242" y="552"/>
                              </a:lnTo>
                              <a:lnTo>
                                <a:pt x="222" y="512"/>
                              </a:lnTo>
                              <a:lnTo>
                                <a:pt x="202" y="472"/>
                              </a:lnTo>
                              <a:lnTo>
                                <a:pt x="173" y="457"/>
                              </a:lnTo>
                              <a:lnTo>
                                <a:pt x="225" y="438"/>
                              </a:lnTo>
                              <a:lnTo>
                                <a:pt x="285" y="444"/>
                              </a:lnTo>
                              <a:lnTo>
                                <a:pt x="269" y="423"/>
                              </a:lnTo>
                              <a:lnTo>
                                <a:pt x="263" y="376"/>
                              </a:lnTo>
                              <a:lnTo>
                                <a:pt x="258" y="330"/>
                              </a:lnTo>
                              <a:lnTo>
                                <a:pt x="328" y="344"/>
                              </a:lnTo>
                              <a:lnTo>
                                <a:pt x="369" y="339"/>
                              </a:lnTo>
                              <a:lnTo>
                                <a:pt x="348" y="281"/>
                              </a:lnTo>
                              <a:lnTo>
                                <a:pt x="367" y="266"/>
                              </a:lnTo>
                              <a:lnTo>
                                <a:pt x="385" y="229"/>
                              </a:lnTo>
                              <a:lnTo>
                                <a:pt x="418" y="226"/>
                              </a:lnTo>
                              <a:lnTo>
                                <a:pt x="422" y="233"/>
                              </a:lnTo>
                              <a:lnTo>
                                <a:pt x="442" y="254"/>
                              </a:lnTo>
                              <a:lnTo>
                                <a:pt x="505" y="293"/>
                              </a:lnTo>
                              <a:lnTo>
                                <a:pt x="539" y="299"/>
                              </a:lnTo>
                              <a:lnTo>
                                <a:pt x="605" y="345"/>
                              </a:lnTo>
                              <a:lnTo>
                                <a:pt x="621" y="390"/>
                              </a:lnTo>
                              <a:lnTo>
                                <a:pt x="636" y="433"/>
                              </a:lnTo>
                              <a:lnTo>
                                <a:pt x="688" y="442"/>
                              </a:lnTo>
                              <a:lnTo>
                                <a:pt x="740" y="451"/>
                              </a:lnTo>
                              <a:lnTo>
                                <a:pt x="805" y="470"/>
                              </a:lnTo>
                              <a:lnTo>
                                <a:pt x="867" y="490"/>
                              </a:lnTo>
                              <a:lnTo>
                                <a:pt x="908" y="532"/>
                              </a:lnTo>
                              <a:lnTo>
                                <a:pt x="948" y="575"/>
                              </a:lnTo>
                              <a:lnTo>
                                <a:pt x="1009" y="578"/>
                              </a:lnTo>
                              <a:lnTo>
                                <a:pt x="1072" y="581"/>
                              </a:lnTo>
                              <a:lnTo>
                                <a:pt x="1133" y="585"/>
                              </a:lnTo>
                              <a:lnTo>
                                <a:pt x="1196" y="588"/>
                              </a:lnTo>
                              <a:lnTo>
                                <a:pt x="1212" y="603"/>
                              </a:lnTo>
                              <a:lnTo>
                                <a:pt x="1267" y="614"/>
                              </a:lnTo>
                              <a:lnTo>
                                <a:pt x="1322" y="624"/>
                              </a:lnTo>
                              <a:lnTo>
                                <a:pt x="1357" y="639"/>
                              </a:lnTo>
                              <a:lnTo>
                                <a:pt x="1390" y="620"/>
                              </a:lnTo>
                              <a:lnTo>
                                <a:pt x="1422" y="599"/>
                              </a:lnTo>
                              <a:lnTo>
                                <a:pt x="1475" y="594"/>
                              </a:lnTo>
                              <a:lnTo>
                                <a:pt x="1528" y="590"/>
                              </a:lnTo>
                              <a:lnTo>
                                <a:pt x="1569" y="557"/>
                              </a:lnTo>
                              <a:lnTo>
                                <a:pt x="1611" y="523"/>
                              </a:lnTo>
                              <a:lnTo>
                                <a:pt x="1579" y="494"/>
                              </a:lnTo>
                              <a:lnTo>
                                <a:pt x="1573" y="445"/>
                              </a:lnTo>
                              <a:lnTo>
                                <a:pt x="1636" y="461"/>
                              </a:lnTo>
                              <a:lnTo>
                                <a:pt x="1678" y="439"/>
                              </a:lnTo>
                              <a:lnTo>
                                <a:pt x="1724" y="426"/>
                              </a:lnTo>
                              <a:lnTo>
                                <a:pt x="1733" y="390"/>
                              </a:lnTo>
                              <a:lnTo>
                                <a:pt x="1782" y="363"/>
                              </a:lnTo>
                              <a:lnTo>
                                <a:pt x="1858" y="364"/>
                              </a:lnTo>
                              <a:lnTo>
                                <a:pt x="1846" y="336"/>
                              </a:lnTo>
                              <a:lnTo>
                                <a:pt x="1749" y="287"/>
                              </a:lnTo>
                              <a:lnTo>
                                <a:pt x="1727" y="308"/>
                              </a:lnTo>
                              <a:lnTo>
                                <a:pt x="1711" y="299"/>
                              </a:lnTo>
                              <a:lnTo>
                                <a:pt x="1666" y="300"/>
                              </a:lnTo>
                              <a:lnTo>
                                <a:pt x="1627" y="279"/>
                              </a:lnTo>
                              <a:lnTo>
                                <a:pt x="1639" y="273"/>
                              </a:lnTo>
                              <a:lnTo>
                                <a:pt x="1633" y="232"/>
                              </a:lnTo>
                              <a:lnTo>
                                <a:pt x="1627" y="190"/>
                              </a:lnTo>
                              <a:lnTo>
                                <a:pt x="1690" y="202"/>
                              </a:lnTo>
                              <a:lnTo>
                                <a:pt x="1723" y="166"/>
                              </a:lnTo>
                              <a:lnTo>
                                <a:pt x="1708" y="127"/>
                              </a:lnTo>
                              <a:lnTo>
                                <a:pt x="1706" y="63"/>
                              </a:lnTo>
                              <a:lnTo>
                                <a:pt x="1676" y="42"/>
                              </a:lnTo>
                              <a:lnTo>
                                <a:pt x="1655" y="35"/>
                              </a:lnTo>
                              <a:lnTo>
                                <a:pt x="1688" y="5"/>
                              </a:lnTo>
                              <a:lnTo>
                                <a:pt x="1742" y="3"/>
                              </a:lnTo>
                              <a:lnTo>
                                <a:pt x="1796" y="0"/>
                              </a:lnTo>
                              <a:lnTo>
                                <a:pt x="1906" y="36"/>
                              </a:lnTo>
                              <a:lnTo>
                                <a:pt x="1949" y="73"/>
                              </a:lnTo>
                              <a:lnTo>
                                <a:pt x="1994" y="111"/>
                              </a:lnTo>
                              <a:lnTo>
                                <a:pt x="2039" y="148"/>
                              </a:lnTo>
                              <a:lnTo>
                                <a:pt x="2082" y="185"/>
                              </a:lnTo>
                              <a:lnTo>
                                <a:pt x="2130" y="206"/>
                              </a:lnTo>
                              <a:lnTo>
                                <a:pt x="2209" y="227"/>
                              </a:lnTo>
                              <a:lnTo>
                                <a:pt x="2255" y="245"/>
                              </a:lnTo>
                              <a:lnTo>
                                <a:pt x="2309" y="305"/>
                              </a:lnTo>
                              <a:lnTo>
                                <a:pt x="2376" y="296"/>
                              </a:lnTo>
                              <a:lnTo>
                                <a:pt x="2443" y="272"/>
                              </a:lnTo>
                              <a:lnTo>
                                <a:pt x="2470" y="320"/>
                              </a:lnTo>
                              <a:lnTo>
                                <a:pt x="2478" y="384"/>
                              </a:lnTo>
                              <a:lnTo>
                                <a:pt x="2487" y="448"/>
                              </a:lnTo>
                              <a:lnTo>
                                <a:pt x="2429" y="439"/>
                              </a:lnTo>
                              <a:lnTo>
                                <a:pt x="2421" y="466"/>
                              </a:lnTo>
                              <a:lnTo>
                                <a:pt x="2451" y="515"/>
                              </a:lnTo>
                              <a:lnTo>
                                <a:pt x="2481" y="564"/>
                              </a:lnTo>
                              <a:lnTo>
                                <a:pt x="2463" y="576"/>
                              </a:lnTo>
                              <a:lnTo>
                                <a:pt x="2473" y="591"/>
                              </a:lnTo>
                              <a:lnTo>
                                <a:pt x="2423" y="561"/>
                              </a:lnTo>
                              <a:lnTo>
                                <a:pt x="2423" y="590"/>
                              </a:lnTo>
                              <a:lnTo>
                                <a:pt x="2393" y="614"/>
                              </a:lnTo>
                              <a:lnTo>
                                <a:pt x="2378" y="618"/>
                              </a:lnTo>
                              <a:lnTo>
                                <a:pt x="2394" y="648"/>
                              </a:lnTo>
                              <a:lnTo>
                                <a:pt x="2340" y="632"/>
                              </a:lnTo>
                              <a:lnTo>
                                <a:pt x="2323" y="642"/>
                              </a:lnTo>
                              <a:lnTo>
                                <a:pt x="2296" y="688"/>
                              </a:lnTo>
                              <a:lnTo>
                                <a:pt x="2269" y="718"/>
                              </a:lnTo>
                              <a:lnTo>
                                <a:pt x="2246" y="733"/>
                              </a:lnTo>
                              <a:lnTo>
                                <a:pt x="2218" y="752"/>
                              </a:lnTo>
                              <a:lnTo>
                                <a:pt x="2190" y="773"/>
                              </a:lnTo>
                              <a:lnTo>
                                <a:pt x="2154" y="787"/>
                              </a:lnTo>
                              <a:lnTo>
                                <a:pt x="2173" y="757"/>
                              </a:lnTo>
                              <a:lnTo>
                                <a:pt x="2145" y="745"/>
                              </a:lnTo>
                              <a:lnTo>
                                <a:pt x="2154" y="691"/>
                              </a:lnTo>
                              <a:lnTo>
                                <a:pt x="2128" y="676"/>
                              </a:lnTo>
                              <a:lnTo>
                                <a:pt x="2099" y="684"/>
                              </a:lnTo>
                              <a:lnTo>
                                <a:pt x="2078" y="718"/>
                              </a:lnTo>
                              <a:lnTo>
                                <a:pt x="2054" y="754"/>
                              </a:lnTo>
                              <a:lnTo>
                                <a:pt x="2021" y="775"/>
                              </a:lnTo>
                              <a:lnTo>
                                <a:pt x="1997" y="778"/>
                              </a:lnTo>
                              <a:lnTo>
                                <a:pt x="2012" y="814"/>
                              </a:lnTo>
                              <a:lnTo>
                                <a:pt x="2076" y="832"/>
                              </a:lnTo>
                              <a:lnTo>
                                <a:pt x="2100" y="876"/>
                              </a:lnTo>
                              <a:lnTo>
                                <a:pt x="2134" y="870"/>
                              </a:lnTo>
                              <a:lnTo>
                                <a:pt x="2172" y="843"/>
                              </a:lnTo>
                              <a:lnTo>
                                <a:pt x="2230" y="866"/>
                              </a:lnTo>
                              <a:lnTo>
                                <a:pt x="2258" y="872"/>
                              </a:lnTo>
                              <a:lnTo>
                                <a:pt x="2260" y="899"/>
                              </a:lnTo>
                              <a:lnTo>
                                <a:pt x="2233" y="896"/>
                              </a:lnTo>
                              <a:lnTo>
                                <a:pt x="2203" y="914"/>
                              </a:lnTo>
                              <a:lnTo>
                                <a:pt x="2187" y="939"/>
                              </a:lnTo>
                              <a:lnTo>
                                <a:pt x="2178" y="957"/>
                              </a:lnTo>
                              <a:lnTo>
                                <a:pt x="2169" y="1012"/>
                              </a:lnTo>
                              <a:lnTo>
                                <a:pt x="2236" y="1052"/>
                              </a:lnTo>
                              <a:lnTo>
                                <a:pt x="2267" y="1094"/>
                              </a:lnTo>
                              <a:lnTo>
                                <a:pt x="2300" y="1137"/>
                              </a:lnTo>
                              <a:lnTo>
                                <a:pt x="2351" y="1182"/>
                              </a:lnTo>
                              <a:lnTo>
                                <a:pt x="2278" y="1160"/>
                              </a:lnTo>
                              <a:lnTo>
                                <a:pt x="2281" y="1166"/>
                              </a:lnTo>
                              <a:lnTo>
                                <a:pt x="2324" y="1194"/>
                              </a:lnTo>
                              <a:lnTo>
                                <a:pt x="2369" y="1221"/>
                              </a:lnTo>
                              <a:lnTo>
                                <a:pt x="2324" y="1254"/>
                              </a:lnTo>
                              <a:lnTo>
                                <a:pt x="2311" y="1263"/>
                              </a:lnTo>
                              <a:lnTo>
                                <a:pt x="2336" y="1267"/>
                              </a:lnTo>
                              <a:lnTo>
                                <a:pt x="2366" y="1264"/>
                              </a:lnTo>
                              <a:lnTo>
                                <a:pt x="2400" y="1284"/>
                              </a:lnTo>
                              <a:lnTo>
                                <a:pt x="2382" y="1303"/>
                              </a:lnTo>
                              <a:lnTo>
                                <a:pt x="2399" y="1303"/>
                              </a:lnTo>
                              <a:lnTo>
                                <a:pt x="2397" y="1313"/>
                              </a:lnTo>
                              <a:lnTo>
                                <a:pt x="2382" y="1325"/>
                              </a:lnTo>
                              <a:lnTo>
                                <a:pt x="2388" y="1333"/>
                              </a:lnTo>
                              <a:lnTo>
                                <a:pt x="2391" y="1346"/>
                              </a:lnTo>
                              <a:lnTo>
                                <a:pt x="2382" y="1346"/>
                              </a:lnTo>
                              <a:lnTo>
                                <a:pt x="2397" y="1367"/>
                              </a:lnTo>
                              <a:lnTo>
                                <a:pt x="2385" y="1370"/>
                              </a:lnTo>
                              <a:lnTo>
                                <a:pt x="2358" y="1384"/>
                              </a:lnTo>
                              <a:lnTo>
                                <a:pt x="2369" y="1400"/>
                              </a:lnTo>
                              <a:lnTo>
                                <a:pt x="2360" y="1428"/>
                              </a:lnTo>
                              <a:lnTo>
                                <a:pt x="2345" y="1467"/>
                              </a:lnTo>
                              <a:lnTo>
                                <a:pt x="2336" y="1470"/>
                              </a:lnTo>
                              <a:lnTo>
                                <a:pt x="2348" y="1481"/>
                              </a:lnTo>
                              <a:lnTo>
                                <a:pt x="2326" y="1493"/>
                              </a:lnTo>
                              <a:lnTo>
                                <a:pt x="2323" y="1491"/>
                              </a:lnTo>
                              <a:lnTo>
                                <a:pt x="2345" y="1501"/>
                              </a:lnTo>
                              <a:lnTo>
                                <a:pt x="2346" y="1528"/>
                              </a:lnTo>
                              <a:lnTo>
                                <a:pt x="2333" y="1525"/>
                              </a:lnTo>
                              <a:lnTo>
                                <a:pt x="2333" y="1539"/>
                              </a:lnTo>
                              <a:lnTo>
                                <a:pt x="2323" y="1549"/>
                              </a:lnTo>
                              <a:lnTo>
                                <a:pt x="2318" y="1557"/>
                              </a:lnTo>
                              <a:lnTo>
                                <a:pt x="2314" y="1575"/>
                              </a:lnTo>
                              <a:lnTo>
                                <a:pt x="2290" y="1579"/>
                              </a:lnTo>
                              <a:lnTo>
                                <a:pt x="2284" y="1585"/>
                              </a:lnTo>
                              <a:lnTo>
                                <a:pt x="2287" y="1596"/>
                              </a:lnTo>
                              <a:lnTo>
                                <a:pt x="2273" y="1613"/>
                              </a:lnTo>
                              <a:lnTo>
                                <a:pt x="2234" y="1643"/>
                              </a:lnTo>
                              <a:lnTo>
                                <a:pt x="2236" y="1649"/>
                              </a:lnTo>
                              <a:lnTo>
                                <a:pt x="2220" y="1664"/>
                              </a:lnTo>
                              <a:lnTo>
                                <a:pt x="2193" y="1669"/>
                              </a:lnTo>
                              <a:lnTo>
                                <a:pt x="2188" y="1672"/>
                              </a:lnTo>
                              <a:lnTo>
                                <a:pt x="2182" y="1676"/>
                              </a:lnTo>
                              <a:lnTo>
                                <a:pt x="2160" y="1681"/>
                              </a:lnTo>
                              <a:lnTo>
                                <a:pt x="2149" y="1676"/>
                              </a:lnTo>
                              <a:lnTo>
                                <a:pt x="2139" y="1687"/>
                              </a:lnTo>
                              <a:lnTo>
                                <a:pt x="2133" y="1692"/>
                              </a:lnTo>
                              <a:lnTo>
                                <a:pt x="2118" y="1691"/>
                              </a:lnTo>
                              <a:lnTo>
                                <a:pt x="2094" y="1655"/>
                              </a:lnTo>
                              <a:lnTo>
                                <a:pt x="2082" y="1669"/>
                              </a:lnTo>
                              <a:lnTo>
                                <a:pt x="2093" y="1707"/>
                              </a:lnTo>
                              <a:lnTo>
                                <a:pt x="2081" y="1694"/>
                              </a:lnTo>
                              <a:lnTo>
                                <a:pt x="2082" y="1715"/>
                              </a:lnTo>
                              <a:lnTo>
                                <a:pt x="2072" y="1712"/>
                              </a:lnTo>
                              <a:lnTo>
                                <a:pt x="2055" y="1730"/>
                              </a:lnTo>
                              <a:lnTo>
                                <a:pt x="2043" y="1716"/>
                              </a:lnTo>
                              <a:lnTo>
                                <a:pt x="2037" y="1728"/>
                              </a:lnTo>
                              <a:lnTo>
                                <a:pt x="2024" y="1727"/>
                              </a:lnTo>
                              <a:lnTo>
                                <a:pt x="1994" y="1743"/>
                              </a:lnTo>
                              <a:lnTo>
                                <a:pt x="1967" y="1752"/>
                              </a:lnTo>
                              <a:lnTo>
                                <a:pt x="1958" y="1755"/>
                              </a:lnTo>
                              <a:lnTo>
                                <a:pt x="1954" y="1782"/>
                              </a:lnTo>
                              <a:lnTo>
                                <a:pt x="1967" y="1810"/>
                              </a:lnTo>
                              <a:lnTo>
                                <a:pt x="1940" y="1806"/>
                              </a:lnTo>
                              <a:lnTo>
                                <a:pt x="1930" y="1752"/>
                              </a:lnTo>
                              <a:lnTo>
                                <a:pt x="1915" y="1740"/>
                              </a:lnTo>
                              <a:lnTo>
                                <a:pt x="1896" y="1743"/>
                              </a:lnTo>
                              <a:lnTo>
                                <a:pt x="1879" y="1736"/>
                              </a:lnTo>
                              <a:lnTo>
                                <a:pt x="1860" y="1727"/>
                              </a:lnTo>
                              <a:lnTo>
                                <a:pt x="1855" y="1734"/>
                              </a:lnTo>
                              <a:lnTo>
                                <a:pt x="1839" y="1742"/>
                              </a:lnTo>
                              <a:lnTo>
                                <a:pt x="1791" y="1722"/>
                              </a:lnTo>
                              <a:lnTo>
                                <a:pt x="1770" y="1706"/>
                              </a:lnTo>
                              <a:lnTo>
                                <a:pt x="1763" y="1670"/>
                              </a:lnTo>
                              <a:lnTo>
                                <a:pt x="1705" y="1651"/>
                              </a:lnTo>
                              <a:lnTo>
                                <a:pt x="1684" y="1648"/>
                              </a:lnTo>
                              <a:lnTo>
                                <a:pt x="1655" y="1679"/>
                              </a:lnTo>
                              <a:lnTo>
                                <a:pt x="1639" y="1679"/>
                              </a:lnTo>
                              <a:lnTo>
                                <a:pt x="1631" y="1684"/>
                              </a:lnTo>
                              <a:lnTo>
                                <a:pt x="1618" y="1681"/>
                              </a:lnTo>
                              <a:lnTo>
                                <a:pt x="1600" y="1682"/>
                              </a:lnTo>
                              <a:lnTo>
                                <a:pt x="1588" y="1691"/>
                              </a:lnTo>
                              <a:lnTo>
                                <a:pt x="1563" y="1682"/>
                              </a:lnTo>
                              <a:lnTo>
                                <a:pt x="1551" y="1695"/>
                              </a:lnTo>
                              <a:lnTo>
                                <a:pt x="1528" y="1697"/>
                              </a:lnTo>
                              <a:lnTo>
                                <a:pt x="1540" y="1761"/>
                              </a:lnTo>
                              <a:lnTo>
                                <a:pt x="1520" y="1751"/>
                              </a:lnTo>
                              <a:lnTo>
                                <a:pt x="1512" y="1740"/>
                              </a:lnTo>
                              <a:lnTo>
                                <a:pt x="1499" y="1734"/>
                              </a:lnTo>
                              <a:lnTo>
                                <a:pt x="1463" y="1745"/>
                              </a:lnTo>
                              <a:lnTo>
                                <a:pt x="1440" y="1713"/>
                              </a:lnTo>
                              <a:lnTo>
                                <a:pt x="1415" y="1703"/>
                              </a:lnTo>
                              <a:lnTo>
                                <a:pt x="1420" y="1657"/>
                              </a:lnTo>
                              <a:lnTo>
                                <a:pt x="1388" y="1643"/>
                              </a:lnTo>
                              <a:lnTo>
                                <a:pt x="1376" y="1606"/>
                              </a:lnTo>
                              <a:lnTo>
                                <a:pt x="1373" y="1600"/>
                              </a:lnTo>
                              <a:lnTo>
                                <a:pt x="1322" y="1606"/>
                              </a:lnTo>
                              <a:lnTo>
                                <a:pt x="1321" y="1582"/>
                              </a:lnTo>
                              <a:lnTo>
                                <a:pt x="1318" y="1561"/>
                              </a:lnTo>
                              <a:lnTo>
                                <a:pt x="1340" y="1521"/>
                              </a:lnTo>
                              <a:lnTo>
                                <a:pt x="1348" y="1496"/>
                              </a:lnTo>
                              <a:lnTo>
                                <a:pt x="1337" y="1452"/>
                              </a:lnTo>
                              <a:lnTo>
                                <a:pt x="1327" y="1407"/>
                              </a:lnTo>
                              <a:lnTo>
                                <a:pt x="1306" y="1397"/>
                              </a:lnTo>
                              <a:lnTo>
                                <a:pt x="1267" y="1355"/>
                              </a:lnTo>
                              <a:lnTo>
                                <a:pt x="1261" y="1373"/>
                              </a:lnTo>
                              <a:lnTo>
                                <a:pt x="1209" y="1355"/>
                              </a:lnTo>
                              <a:lnTo>
                                <a:pt x="1211" y="1331"/>
                              </a:lnTo>
                              <a:lnTo>
                                <a:pt x="1193" y="1325"/>
                              </a:lnTo>
                              <a:lnTo>
                                <a:pt x="1196" y="1316"/>
                              </a:lnTo>
                              <a:lnTo>
                                <a:pt x="1175" y="1310"/>
                              </a:lnTo>
                              <a:lnTo>
                                <a:pt x="1149" y="1325"/>
                              </a:lnTo>
                              <a:lnTo>
                                <a:pt x="1111" y="1319"/>
                              </a:lnTo>
                              <a:close/>
                            </a:path>
                          </a:pathLst>
                        </a:custGeom>
                        <a:solidFill>
                          <a:srgbClr val="E6E6E6"/>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117" name="Freeform 257"/>
                        <p:cNvSpPr>
                          <a:spLocks noChangeAspect="1"/>
                        </p:cNvSpPr>
                        <p:nvPr/>
                      </p:nvSpPr>
                      <p:spPr bwMode="auto">
                        <a:xfrm>
                          <a:off x="6012509" y="3130791"/>
                          <a:ext cx="75894" cy="86978"/>
                        </a:xfrm>
                        <a:custGeom>
                          <a:avLst/>
                          <a:gdLst>
                            <a:gd name="T0" fmla="*/ 12 w 106"/>
                            <a:gd name="T1" fmla="*/ 0 h 95"/>
                            <a:gd name="T2" fmla="*/ 5 w 106"/>
                            <a:gd name="T3" fmla="*/ 1 h 95"/>
                            <a:gd name="T4" fmla="*/ 0 w 106"/>
                            <a:gd name="T5" fmla="*/ 5 h 95"/>
                            <a:gd name="T6" fmla="*/ 0 w 106"/>
                            <a:gd name="T7" fmla="*/ 12 h 95"/>
                            <a:gd name="T8" fmla="*/ 6 w 106"/>
                            <a:gd name="T9" fmla="*/ 14 h 95"/>
                            <a:gd name="T10" fmla="*/ 9 w 106"/>
                            <a:gd name="T11" fmla="*/ 14 h 95"/>
                            <a:gd name="T12" fmla="*/ 12 w 106"/>
                            <a:gd name="T13" fmla="*/ 9 h 95"/>
                            <a:gd name="T14" fmla="*/ 15 w 106"/>
                            <a:gd name="T15" fmla="*/ 3 h 95"/>
                            <a:gd name="T16" fmla="*/ 14 w 106"/>
                            <a:gd name="T17" fmla="*/ 0 h 95"/>
                            <a:gd name="T18" fmla="*/ 12 w 106"/>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95"/>
                            <a:gd name="T32" fmla="*/ 106 w 106"/>
                            <a:gd name="T33" fmla="*/ 95 h 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95">
                              <a:moveTo>
                                <a:pt x="81" y="0"/>
                              </a:moveTo>
                              <a:lnTo>
                                <a:pt x="31" y="7"/>
                              </a:lnTo>
                              <a:lnTo>
                                <a:pt x="0" y="33"/>
                              </a:lnTo>
                              <a:lnTo>
                                <a:pt x="3" y="77"/>
                              </a:lnTo>
                              <a:lnTo>
                                <a:pt x="42" y="95"/>
                              </a:lnTo>
                              <a:lnTo>
                                <a:pt x="60" y="89"/>
                              </a:lnTo>
                              <a:lnTo>
                                <a:pt x="87" y="56"/>
                              </a:lnTo>
                              <a:lnTo>
                                <a:pt x="106" y="21"/>
                              </a:lnTo>
                              <a:lnTo>
                                <a:pt x="100" y="3"/>
                              </a:lnTo>
                              <a:lnTo>
                                <a:pt x="81" y="0"/>
                              </a:lnTo>
                              <a:close/>
                            </a:path>
                          </a:pathLst>
                        </a:custGeom>
                        <a:solidFill>
                          <a:srgbClr val="FFFFFF">
                            <a:lumMod val="85000"/>
                          </a:srgbClr>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118" name="Freeform 262"/>
                        <p:cNvSpPr>
                          <a:spLocks noChangeAspect="1"/>
                        </p:cNvSpPr>
                        <p:nvPr/>
                      </p:nvSpPr>
                      <p:spPr bwMode="auto">
                        <a:xfrm>
                          <a:off x="6604318" y="2790491"/>
                          <a:ext cx="12918" cy="33704"/>
                        </a:xfrm>
                        <a:custGeom>
                          <a:avLst/>
                          <a:gdLst>
                            <a:gd name="T0" fmla="*/ 0 w 22"/>
                            <a:gd name="T1" fmla="*/ 5 h 37"/>
                            <a:gd name="T2" fmla="*/ 2 w 22"/>
                            <a:gd name="T3" fmla="*/ 1 h 37"/>
                            <a:gd name="T4" fmla="*/ 2 w 22"/>
                            <a:gd name="T5" fmla="*/ 0 h 37"/>
                            <a:gd name="T6" fmla="*/ 0 w 22"/>
                            <a:gd name="T7" fmla="*/ 5 h 37"/>
                            <a:gd name="T8" fmla="*/ 0 60000 65536"/>
                            <a:gd name="T9" fmla="*/ 0 60000 65536"/>
                            <a:gd name="T10" fmla="*/ 0 60000 65536"/>
                            <a:gd name="T11" fmla="*/ 0 60000 65536"/>
                            <a:gd name="T12" fmla="*/ 0 w 22"/>
                            <a:gd name="T13" fmla="*/ 0 h 37"/>
                            <a:gd name="T14" fmla="*/ 22 w 22"/>
                            <a:gd name="T15" fmla="*/ 37 h 37"/>
                          </a:gdLst>
                          <a:ahLst/>
                          <a:cxnLst>
                            <a:cxn ang="T8">
                              <a:pos x="T0" y="T1"/>
                            </a:cxn>
                            <a:cxn ang="T9">
                              <a:pos x="T2" y="T3"/>
                            </a:cxn>
                            <a:cxn ang="T10">
                              <a:pos x="T4" y="T5"/>
                            </a:cxn>
                            <a:cxn ang="T11">
                              <a:pos x="T6" y="T7"/>
                            </a:cxn>
                          </a:cxnLst>
                          <a:rect l="T12" t="T13" r="T14" b="T15"/>
                          <a:pathLst>
                            <a:path w="22" h="37">
                              <a:moveTo>
                                <a:pt x="0" y="37"/>
                              </a:moveTo>
                              <a:lnTo>
                                <a:pt x="22" y="6"/>
                              </a:lnTo>
                              <a:lnTo>
                                <a:pt x="18" y="0"/>
                              </a:lnTo>
                              <a:lnTo>
                                <a:pt x="0" y="37"/>
                              </a:lnTo>
                              <a:close/>
                            </a:path>
                          </a:pathLst>
                        </a:custGeom>
                        <a:solidFill>
                          <a:srgbClr val="FFFFFF">
                            <a:lumMod val="85000"/>
                          </a:srgbClr>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119" name="Freeform 263"/>
                        <p:cNvSpPr>
                          <a:spLocks noChangeAspect="1"/>
                        </p:cNvSpPr>
                        <p:nvPr/>
                      </p:nvSpPr>
                      <p:spPr bwMode="auto">
                        <a:xfrm>
                          <a:off x="6597859" y="2512162"/>
                          <a:ext cx="10496" cy="8698"/>
                        </a:xfrm>
                        <a:custGeom>
                          <a:avLst/>
                          <a:gdLst>
                            <a:gd name="T0" fmla="*/ 2 w 12"/>
                            <a:gd name="T1" fmla="*/ 0 h 9"/>
                            <a:gd name="T2" fmla="*/ 2 w 12"/>
                            <a:gd name="T3" fmla="*/ 2 h 9"/>
                            <a:gd name="T4" fmla="*/ 0 w 12"/>
                            <a:gd name="T5" fmla="*/ 2 h 9"/>
                            <a:gd name="T6" fmla="*/ 2 w 12"/>
                            <a:gd name="T7" fmla="*/ 0 h 9"/>
                            <a:gd name="T8" fmla="*/ 0 60000 65536"/>
                            <a:gd name="T9" fmla="*/ 0 60000 65536"/>
                            <a:gd name="T10" fmla="*/ 0 60000 65536"/>
                            <a:gd name="T11" fmla="*/ 0 60000 65536"/>
                            <a:gd name="T12" fmla="*/ 0 w 12"/>
                            <a:gd name="T13" fmla="*/ 0 h 9"/>
                            <a:gd name="T14" fmla="*/ 12 w 12"/>
                            <a:gd name="T15" fmla="*/ 9 h 9"/>
                          </a:gdLst>
                          <a:ahLst/>
                          <a:cxnLst>
                            <a:cxn ang="T8">
                              <a:pos x="T0" y="T1"/>
                            </a:cxn>
                            <a:cxn ang="T9">
                              <a:pos x="T2" y="T3"/>
                            </a:cxn>
                            <a:cxn ang="T10">
                              <a:pos x="T4" y="T5"/>
                            </a:cxn>
                            <a:cxn ang="T11">
                              <a:pos x="T6" y="T7"/>
                            </a:cxn>
                          </a:cxnLst>
                          <a:rect l="T12" t="T13" r="T14" b="T15"/>
                          <a:pathLst>
                            <a:path w="12" h="9">
                              <a:moveTo>
                                <a:pt x="9" y="0"/>
                              </a:moveTo>
                              <a:lnTo>
                                <a:pt x="12" y="9"/>
                              </a:lnTo>
                              <a:lnTo>
                                <a:pt x="0" y="8"/>
                              </a:lnTo>
                              <a:lnTo>
                                <a:pt x="9" y="0"/>
                              </a:lnTo>
                              <a:close/>
                            </a:path>
                          </a:pathLst>
                        </a:custGeom>
                        <a:solidFill>
                          <a:srgbClr val="FFFFFF">
                            <a:lumMod val="85000"/>
                          </a:srgbClr>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120" name="Freeform 266"/>
                        <p:cNvSpPr>
                          <a:spLocks noChangeAspect="1"/>
                        </p:cNvSpPr>
                        <p:nvPr/>
                      </p:nvSpPr>
                      <p:spPr bwMode="auto">
                        <a:xfrm>
                          <a:off x="6374215" y="2874207"/>
                          <a:ext cx="50865" cy="159821"/>
                        </a:xfrm>
                        <a:custGeom>
                          <a:avLst/>
                          <a:gdLst>
                            <a:gd name="T0" fmla="*/ 6 w 70"/>
                            <a:gd name="T1" fmla="*/ 26 h 176"/>
                            <a:gd name="T2" fmla="*/ 1 w 70"/>
                            <a:gd name="T3" fmla="*/ 19 h 176"/>
                            <a:gd name="T4" fmla="*/ 0 w 70"/>
                            <a:gd name="T5" fmla="*/ 10 h 176"/>
                            <a:gd name="T6" fmla="*/ 3 w 70"/>
                            <a:gd name="T7" fmla="*/ 5 h 176"/>
                            <a:gd name="T8" fmla="*/ 5 w 70"/>
                            <a:gd name="T9" fmla="*/ 0 h 176"/>
                            <a:gd name="T10" fmla="*/ 10 w 70"/>
                            <a:gd name="T11" fmla="*/ 1 h 176"/>
                            <a:gd name="T12" fmla="*/ 9 w 70"/>
                            <a:gd name="T13" fmla="*/ 7 h 176"/>
                            <a:gd name="T14" fmla="*/ 8 w 70"/>
                            <a:gd name="T15" fmla="*/ 13 h 176"/>
                            <a:gd name="T16" fmla="*/ 7 w 70"/>
                            <a:gd name="T17" fmla="*/ 19 h 176"/>
                            <a:gd name="T18" fmla="*/ 6 w 70"/>
                            <a:gd name="T19" fmla="*/ 26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176"/>
                            <a:gd name="T32" fmla="*/ 70 w 70"/>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176">
                              <a:moveTo>
                                <a:pt x="47" y="176"/>
                              </a:moveTo>
                              <a:lnTo>
                                <a:pt x="7" y="131"/>
                              </a:lnTo>
                              <a:lnTo>
                                <a:pt x="0" y="70"/>
                              </a:lnTo>
                              <a:lnTo>
                                <a:pt x="19" y="34"/>
                              </a:lnTo>
                              <a:lnTo>
                                <a:pt x="38" y="0"/>
                              </a:lnTo>
                              <a:lnTo>
                                <a:pt x="70" y="9"/>
                              </a:lnTo>
                              <a:lnTo>
                                <a:pt x="64" y="51"/>
                              </a:lnTo>
                              <a:lnTo>
                                <a:pt x="58" y="92"/>
                              </a:lnTo>
                              <a:lnTo>
                                <a:pt x="52" y="134"/>
                              </a:lnTo>
                              <a:lnTo>
                                <a:pt x="47" y="176"/>
                              </a:lnTo>
                              <a:close/>
                            </a:path>
                          </a:pathLst>
                        </a:custGeom>
                        <a:solidFill>
                          <a:srgbClr val="E6E6E6"/>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121" name="Line 278"/>
                        <p:cNvSpPr>
                          <a:spLocks noChangeAspect="1" noChangeShapeType="1"/>
                        </p:cNvSpPr>
                        <p:nvPr/>
                      </p:nvSpPr>
                      <p:spPr bwMode="auto">
                        <a:xfrm flipV="1">
                          <a:off x="4886214" y="2425185"/>
                          <a:ext cx="15340" cy="13047"/>
                        </a:xfrm>
                        <a:prstGeom prst="line">
                          <a:avLst/>
                        </a:prstGeom>
                        <a:noFill/>
                        <a:ln>
                          <a:noFill/>
                        </a:ln>
                        <a:extLst/>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122" name="Line 279"/>
                        <p:cNvSpPr>
                          <a:spLocks noChangeAspect="1" noChangeShapeType="1"/>
                        </p:cNvSpPr>
                        <p:nvPr/>
                      </p:nvSpPr>
                      <p:spPr bwMode="auto">
                        <a:xfrm flipV="1">
                          <a:off x="4899132" y="2401266"/>
                          <a:ext cx="6459" cy="26093"/>
                        </a:xfrm>
                        <a:prstGeom prst="line">
                          <a:avLst/>
                        </a:prstGeom>
                        <a:noFill/>
                        <a:ln>
                          <a:noFill/>
                        </a:ln>
                        <a:extLst/>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123" name="Line 280"/>
                        <p:cNvSpPr>
                          <a:spLocks noChangeAspect="1" noChangeShapeType="1"/>
                        </p:cNvSpPr>
                        <p:nvPr/>
                      </p:nvSpPr>
                      <p:spPr bwMode="auto">
                        <a:xfrm flipH="1" flipV="1">
                          <a:off x="4872489" y="2346905"/>
                          <a:ext cx="11303" cy="4349"/>
                        </a:xfrm>
                        <a:prstGeom prst="line">
                          <a:avLst/>
                        </a:prstGeom>
                        <a:noFill/>
                        <a:ln>
                          <a:noFill/>
                        </a:ln>
                        <a:extLst/>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124" name="Line 281"/>
                        <p:cNvSpPr>
                          <a:spLocks noChangeAspect="1" noChangeShapeType="1"/>
                        </p:cNvSpPr>
                        <p:nvPr/>
                      </p:nvSpPr>
                      <p:spPr bwMode="auto">
                        <a:xfrm flipH="1">
                          <a:off x="4828083" y="2342556"/>
                          <a:ext cx="23414" cy="21744"/>
                        </a:xfrm>
                        <a:prstGeom prst="line">
                          <a:avLst/>
                        </a:prstGeom>
                        <a:noFill/>
                        <a:ln>
                          <a:noFill/>
                        </a:ln>
                        <a:extLst/>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125" name="Freeform 352"/>
                        <p:cNvSpPr>
                          <a:spLocks noChangeAspect="1"/>
                        </p:cNvSpPr>
                        <p:nvPr/>
                      </p:nvSpPr>
                      <p:spPr bwMode="auto">
                        <a:xfrm>
                          <a:off x="6894167" y="1875051"/>
                          <a:ext cx="32295" cy="50012"/>
                        </a:xfrm>
                        <a:custGeom>
                          <a:avLst/>
                          <a:gdLst>
                            <a:gd name="T0" fmla="*/ 7 w 43"/>
                            <a:gd name="T1" fmla="*/ 0 h 56"/>
                            <a:gd name="T2" fmla="*/ 1 w 43"/>
                            <a:gd name="T3" fmla="*/ 2 h 56"/>
                            <a:gd name="T4" fmla="*/ 0 w 43"/>
                            <a:gd name="T5" fmla="*/ 8 h 56"/>
                            <a:gd name="T6" fmla="*/ 3 w 43"/>
                            <a:gd name="T7" fmla="*/ 5 h 56"/>
                            <a:gd name="T8" fmla="*/ 6 w 43"/>
                            <a:gd name="T9" fmla="*/ 1 h 56"/>
                            <a:gd name="T10" fmla="*/ 7 w 43"/>
                            <a:gd name="T11" fmla="*/ 0 h 56"/>
                            <a:gd name="T12" fmla="*/ 0 60000 65536"/>
                            <a:gd name="T13" fmla="*/ 0 60000 65536"/>
                            <a:gd name="T14" fmla="*/ 0 60000 65536"/>
                            <a:gd name="T15" fmla="*/ 0 60000 65536"/>
                            <a:gd name="T16" fmla="*/ 0 60000 65536"/>
                            <a:gd name="T17" fmla="*/ 0 60000 65536"/>
                            <a:gd name="T18" fmla="*/ 0 w 43"/>
                            <a:gd name="T19" fmla="*/ 0 h 56"/>
                            <a:gd name="T20" fmla="*/ 43 w 43"/>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43" h="56">
                              <a:moveTo>
                                <a:pt x="43" y="0"/>
                              </a:moveTo>
                              <a:lnTo>
                                <a:pt x="6" y="15"/>
                              </a:lnTo>
                              <a:lnTo>
                                <a:pt x="0" y="56"/>
                              </a:lnTo>
                              <a:lnTo>
                                <a:pt x="19" y="32"/>
                              </a:lnTo>
                              <a:lnTo>
                                <a:pt x="37" y="7"/>
                              </a:lnTo>
                              <a:lnTo>
                                <a:pt x="43" y="0"/>
                              </a:lnTo>
                              <a:close/>
                            </a:path>
                          </a:pathLst>
                        </a:custGeom>
                        <a:solidFill>
                          <a:srgbClr val="FFFFFF">
                            <a:lumMod val="85000"/>
                          </a:srgbClr>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126" name="Freeform 356"/>
                        <p:cNvSpPr>
                          <a:spLocks noChangeAspect="1"/>
                        </p:cNvSpPr>
                        <p:nvPr/>
                      </p:nvSpPr>
                      <p:spPr bwMode="auto">
                        <a:xfrm>
                          <a:off x="6892552" y="1222719"/>
                          <a:ext cx="23414" cy="31530"/>
                        </a:xfrm>
                        <a:custGeom>
                          <a:avLst/>
                          <a:gdLst>
                            <a:gd name="T0" fmla="*/ 5 w 31"/>
                            <a:gd name="T1" fmla="*/ 2 h 33"/>
                            <a:gd name="T2" fmla="*/ 2 w 31"/>
                            <a:gd name="T3" fmla="*/ 5 h 33"/>
                            <a:gd name="T4" fmla="*/ 0 w 31"/>
                            <a:gd name="T5" fmla="*/ 2 h 33"/>
                            <a:gd name="T6" fmla="*/ 2 w 31"/>
                            <a:gd name="T7" fmla="*/ 0 h 33"/>
                            <a:gd name="T8" fmla="*/ 5 w 31"/>
                            <a:gd name="T9" fmla="*/ 2 h 33"/>
                            <a:gd name="T10" fmla="*/ 0 60000 65536"/>
                            <a:gd name="T11" fmla="*/ 0 60000 65536"/>
                            <a:gd name="T12" fmla="*/ 0 60000 65536"/>
                            <a:gd name="T13" fmla="*/ 0 60000 65536"/>
                            <a:gd name="T14" fmla="*/ 0 60000 65536"/>
                            <a:gd name="T15" fmla="*/ 0 w 31"/>
                            <a:gd name="T16" fmla="*/ 0 h 33"/>
                            <a:gd name="T17" fmla="*/ 31 w 31"/>
                            <a:gd name="T18" fmla="*/ 33 h 33"/>
                          </a:gdLst>
                          <a:ahLst/>
                          <a:cxnLst>
                            <a:cxn ang="T10">
                              <a:pos x="T0" y="T1"/>
                            </a:cxn>
                            <a:cxn ang="T11">
                              <a:pos x="T2" y="T3"/>
                            </a:cxn>
                            <a:cxn ang="T12">
                              <a:pos x="T4" y="T5"/>
                            </a:cxn>
                            <a:cxn ang="T13">
                              <a:pos x="T6" y="T7"/>
                            </a:cxn>
                            <a:cxn ang="T14">
                              <a:pos x="T8" y="T9"/>
                            </a:cxn>
                          </a:cxnLst>
                          <a:rect l="T15" t="T16" r="T17" b="T18"/>
                          <a:pathLst>
                            <a:path w="31" h="33">
                              <a:moveTo>
                                <a:pt x="31" y="10"/>
                              </a:moveTo>
                              <a:lnTo>
                                <a:pt x="12" y="33"/>
                              </a:lnTo>
                              <a:lnTo>
                                <a:pt x="0" y="16"/>
                              </a:lnTo>
                              <a:lnTo>
                                <a:pt x="14" y="0"/>
                              </a:lnTo>
                              <a:lnTo>
                                <a:pt x="31" y="10"/>
                              </a:lnTo>
                              <a:close/>
                            </a:path>
                          </a:pathLst>
                        </a:custGeom>
                        <a:solidFill>
                          <a:srgbClr val="FFFFFF">
                            <a:lumMod val="85000"/>
                          </a:srgbClr>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127" name="Freeform 362"/>
                        <p:cNvSpPr>
                          <a:spLocks noChangeAspect="1"/>
                        </p:cNvSpPr>
                        <p:nvPr/>
                      </p:nvSpPr>
                      <p:spPr bwMode="auto">
                        <a:xfrm>
                          <a:off x="6980557" y="1621729"/>
                          <a:ext cx="12918" cy="31529"/>
                        </a:xfrm>
                        <a:custGeom>
                          <a:avLst/>
                          <a:gdLst>
                            <a:gd name="T0" fmla="*/ 3 w 17"/>
                            <a:gd name="T1" fmla="*/ 1 h 33"/>
                            <a:gd name="T2" fmla="*/ 1 w 17"/>
                            <a:gd name="T3" fmla="*/ 5 h 33"/>
                            <a:gd name="T4" fmla="*/ 0 w 17"/>
                            <a:gd name="T5" fmla="*/ 0 h 33"/>
                            <a:gd name="T6" fmla="*/ 3 w 17"/>
                            <a:gd name="T7" fmla="*/ 1 h 33"/>
                            <a:gd name="T8" fmla="*/ 0 60000 65536"/>
                            <a:gd name="T9" fmla="*/ 0 60000 65536"/>
                            <a:gd name="T10" fmla="*/ 0 60000 65536"/>
                            <a:gd name="T11" fmla="*/ 0 60000 65536"/>
                            <a:gd name="T12" fmla="*/ 0 w 17"/>
                            <a:gd name="T13" fmla="*/ 0 h 33"/>
                            <a:gd name="T14" fmla="*/ 17 w 17"/>
                            <a:gd name="T15" fmla="*/ 33 h 33"/>
                          </a:gdLst>
                          <a:ahLst/>
                          <a:cxnLst>
                            <a:cxn ang="T8">
                              <a:pos x="T0" y="T1"/>
                            </a:cxn>
                            <a:cxn ang="T9">
                              <a:pos x="T2" y="T3"/>
                            </a:cxn>
                            <a:cxn ang="T10">
                              <a:pos x="T4" y="T5"/>
                            </a:cxn>
                            <a:cxn ang="T11">
                              <a:pos x="T6" y="T7"/>
                            </a:cxn>
                          </a:cxnLst>
                          <a:rect l="T12" t="T13" r="T14" b="T15"/>
                          <a:pathLst>
                            <a:path w="17" h="33">
                              <a:moveTo>
                                <a:pt x="17" y="5"/>
                              </a:moveTo>
                              <a:lnTo>
                                <a:pt x="5" y="33"/>
                              </a:lnTo>
                              <a:lnTo>
                                <a:pt x="0" y="0"/>
                              </a:lnTo>
                              <a:lnTo>
                                <a:pt x="17" y="5"/>
                              </a:lnTo>
                              <a:close/>
                            </a:path>
                          </a:pathLst>
                        </a:custGeom>
                        <a:solidFill>
                          <a:srgbClr val="FFFFFF">
                            <a:lumMod val="85000"/>
                          </a:srgbClr>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128" name="Freeform 363"/>
                        <p:cNvSpPr>
                          <a:spLocks noChangeAspect="1"/>
                        </p:cNvSpPr>
                        <p:nvPr/>
                      </p:nvSpPr>
                      <p:spPr bwMode="auto">
                        <a:xfrm>
                          <a:off x="6865909" y="1921802"/>
                          <a:ext cx="15340" cy="34791"/>
                        </a:xfrm>
                        <a:custGeom>
                          <a:avLst/>
                          <a:gdLst>
                            <a:gd name="T0" fmla="*/ 3 w 21"/>
                            <a:gd name="T1" fmla="*/ 0 h 34"/>
                            <a:gd name="T2" fmla="*/ 0 w 21"/>
                            <a:gd name="T3" fmla="*/ 6 h 34"/>
                            <a:gd name="T4" fmla="*/ 0 w 21"/>
                            <a:gd name="T5" fmla="*/ 2 h 34"/>
                            <a:gd name="T6" fmla="*/ 3 w 21"/>
                            <a:gd name="T7" fmla="*/ 0 h 34"/>
                            <a:gd name="T8" fmla="*/ 0 60000 65536"/>
                            <a:gd name="T9" fmla="*/ 0 60000 65536"/>
                            <a:gd name="T10" fmla="*/ 0 60000 65536"/>
                            <a:gd name="T11" fmla="*/ 0 60000 65536"/>
                            <a:gd name="T12" fmla="*/ 0 w 21"/>
                            <a:gd name="T13" fmla="*/ 0 h 34"/>
                            <a:gd name="T14" fmla="*/ 21 w 21"/>
                            <a:gd name="T15" fmla="*/ 34 h 34"/>
                          </a:gdLst>
                          <a:ahLst/>
                          <a:cxnLst>
                            <a:cxn ang="T8">
                              <a:pos x="T0" y="T1"/>
                            </a:cxn>
                            <a:cxn ang="T9">
                              <a:pos x="T2" y="T3"/>
                            </a:cxn>
                            <a:cxn ang="T10">
                              <a:pos x="T4" y="T5"/>
                            </a:cxn>
                            <a:cxn ang="T11">
                              <a:pos x="T6" y="T7"/>
                            </a:cxn>
                          </a:cxnLst>
                          <a:rect l="T12" t="T13" r="T14" b="T15"/>
                          <a:pathLst>
                            <a:path w="21" h="34">
                              <a:moveTo>
                                <a:pt x="21" y="0"/>
                              </a:moveTo>
                              <a:lnTo>
                                <a:pt x="0" y="34"/>
                              </a:lnTo>
                              <a:lnTo>
                                <a:pt x="0" y="9"/>
                              </a:lnTo>
                              <a:lnTo>
                                <a:pt x="21" y="0"/>
                              </a:lnTo>
                              <a:close/>
                            </a:path>
                          </a:pathLst>
                        </a:custGeom>
                        <a:solidFill>
                          <a:srgbClr val="FFFFFF">
                            <a:lumMod val="85000"/>
                          </a:srgbClr>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sp>
                      <p:nvSpPr>
                        <p:cNvPr id="129" name="Freeform 367"/>
                        <p:cNvSpPr>
                          <a:spLocks noChangeAspect="1"/>
                        </p:cNvSpPr>
                        <p:nvPr/>
                      </p:nvSpPr>
                      <p:spPr bwMode="auto">
                        <a:xfrm>
                          <a:off x="7104893" y="1402111"/>
                          <a:ext cx="49250" cy="30442"/>
                        </a:xfrm>
                        <a:custGeom>
                          <a:avLst/>
                          <a:gdLst>
                            <a:gd name="T0" fmla="*/ 10 w 68"/>
                            <a:gd name="T1" fmla="*/ 5 h 36"/>
                            <a:gd name="T2" fmla="*/ 0 w 68"/>
                            <a:gd name="T3" fmla="*/ 0 h 36"/>
                            <a:gd name="T4" fmla="*/ 8 w 68"/>
                            <a:gd name="T5" fmla="*/ 3 h 36"/>
                            <a:gd name="T6" fmla="*/ 10 w 68"/>
                            <a:gd name="T7" fmla="*/ 5 h 36"/>
                            <a:gd name="T8" fmla="*/ 0 60000 65536"/>
                            <a:gd name="T9" fmla="*/ 0 60000 65536"/>
                            <a:gd name="T10" fmla="*/ 0 60000 65536"/>
                            <a:gd name="T11" fmla="*/ 0 60000 65536"/>
                            <a:gd name="T12" fmla="*/ 0 w 68"/>
                            <a:gd name="T13" fmla="*/ 0 h 36"/>
                            <a:gd name="T14" fmla="*/ 68 w 68"/>
                            <a:gd name="T15" fmla="*/ 36 h 36"/>
                          </a:gdLst>
                          <a:ahLst/>
                          <a:cxnLst>
                            <a:cxn ang="T8">
                              <a:pos x="T0" y="T1"/>
                            </a:cxn>
                            <a:cxn ang="T9">
                              <a:pos x="T2" y="T3"/>
                            </a:cxn>
                            <a:cxn ang="T10">
                              <a:pos x="T4" y="T5"/>
                            </a:cxn>
                            <a:cxn ang="T11">
                              <a:pos x="T6" y="T7"/>
                            </a:cxn>
                          </a:cxnLst>
                          <a:rect l="T12" t="T13" r="T14" b="T15"/>
                          <a:pathLst>
                            <a:path w="68" h="36">
                              <a:moveTo>
                                <a:pt x="68" y="36"/>
                              </a:moveTo>
                              <a:lnTo>
                                <a:pt x="0" y="0"/>
                              </a:lnTo>
                              <a:lnTo>
                                <a:pt x="58" y="25"/>
                              </a:lnTo>
                              <a:lnTo>
                                <a:pt x="68" y="36"/>
                              </a:lnTo>
                              <a:close/>
                            </a:path>
                          </a:pathLst>
                        </a:custGeom>
                        <a:solidFill>
                          <a:srgbClr val="FFFFFF">
                            <a:lumMod val="85000"/>
                          </a:srgbClr>
                        </a:solidFill>
                        <a:ln>
                          <a:noFill/>
                        </a:ln>
                      </p:spPr>
                      <p:txBody>
                        <a:bodyP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300" kern="0">
                            <a:solidFill>
                              <a:srgbClr val="000000"/>
                            </a:solidFill>
                            <a:latin typeface="Arial" pitchFamily="34" charset="0"/>
                            <a:ea typeface="DFKai-SB" pitchFamily="65" charset="-120"/>
                            <a:cs typeface="Arial" pitchFamily="34" charset="0"/>
                          </a:endParaRPr>
                        </a:p>
                      </p:txBody>
                    </p:sp>
                  </p:grpSp>
                  <p:sp>
                    <p:nvSpPr>
                      <p:cNvPr id="31" name="文字方塊 75"/>
                      <p:cNvSpPr txBox="1">
                        <a:spLocks noChangeArrowheads="1"/>
                      </p:cNvSpPr>
                      <p:nvPr/>
                    </p:nvSpPr>
                    <p:spPr bwMode="auto">
                      <a:xfrm>
                        <a:off x="1476843" y="3607330"/>
                        <a:ext cx="739793" cy="214768"/>
                      </a:xfrm>
                      <a:prstGeom prst="rect">
                        <a:avLst/>
                      </a:prstGeom>
                      <a:noFill/>
                      <a:ln w="9525">
                        <a:noFill/>
                        <a:miter lim="800000"/>
                        <a:headEnd/>
                        <a:tailEnd/>
                      </a:ln>
                    </p:spPr>
                    <p:txBody>
                      <a:bodyPr>
                        <a:spAutoFit/>
                      </a:bodyPr>
                      <a:lstStyle/>
                      <a:p>
                        <a:endParaRPr kumimoji="0" lang="zh-TW" altLang="en-US" sz="1300" b="1">
                          <a:solidFill>
                            <a:srgbClr val="000000"/>
                          </a:solidFill>
                          <a:ea typeface="DFKai-SB" pitchFamily="65" charset="-120"/>
                          <a:cs typeface="Arial" charset="0"/>
                        </a:endParaRPr>
                      </a:p>
                    </p:txBody>
                  </p:sp>
                  <p:sp>
                    <p:nvSpPr>
                      <p:cNvPr id="32" name="文字方塊 75"/>
                      <p:cNvSpPr txBox="1">
                        <a:spLocks noChangeArrowheads="1"/>
                      </p:cNvSpPr>
                      <p:nvPr/>
                    </p:nvSpPr>
                    <p:spPr bwMode="auto">
                      <a:xfrm>
                        <a:off x="1619107" y="3074003"/>
                        <a:ext cx="454468" cy="237708"/>
                      </a:xfrm>
                      <a:prstGeom prst="rect">
                        <a:avLst/>
                      </a:prstGeom>
                      <a:noFill/>
                      <a:ln w="9525">
                        <a:noFill/>
                        <a:miter lim="800000"/>
                        <a:headEnd/>
                        <a:tailEnd/>
                      </a:ln>
                    </p:spPr>
                    <p:txBody>
                      <a:bodyPr wrap="square">
                        <a:spAutoFit/>
                      </a:bodyPr>
                      <a:lstStyle/>
                      <a:p>
                        <a:pPr>
                          <a:spcBef>
                            <a:spcPct val="0"/>
                          </a:spcBef>
                        </a:pPr>
                        <a:r>
                          <a:rPr lang="zh-TW" altLang="en-US" sz="1300" b="1" dirty="0">
                            <a:latin typeface="Arial" panose="020B0604020202020204" pitchFamily="34" charset="0"/>
                            <a:ea typeface="微軟正黑體" panose="020B0604030504040204" pitchFamily="34" charset="-120"/>
                            <a:cs typeface="Arial" panose="020B0604020202020204" pitchFamily="34" charset="0"/>
                          </a:rPr>
                          <a:t>泰國</a:t>
                        </a:r>
                      </a:p>
                    </p:txBody>
                  </p:sp>
                  <p:sp>
                    <p:nvSpPr>
                      <p:cNvPr id="33" name="文字方塊 75"/>
                      <p:cNvSpPr txBox="1">
                        <a:spLocks noChangeArrowheads="1"/>
                      </p:cNvSpPr>
                      <p:nvPr/>
                    </p:nvSpPr>
                    <p:spPr bwMode="auto">
                      <a:xfrm>
                        <a:off x="2558053" y="3023524"/>
                        <a:ext cx="442102" cy="237708"/>
                      </a:xfrm>
                      <a:prstGeom prst="rect">
                        <a:avLst/>
                      </a:prstGeom>
                      <a:noFill/>
                      <a:ln w="9525">
                        <a:noFill/>
                        <a:miter lim="800000"/>
                        <a:headEnd/>
                        <a:tailEnd/>
                      </a:ln>
                    </p:spPr>
                    <p:txBody>
                      <a:bodyPr wrap="square">
                        <a:spAutoFit/>
                      </a:bodyPr>
                      <a:lstStyle/>
                      <a:p>
                        <a:pPr>
                          <a:spcBef>
                            <a:spcPct val="0"/>
                          </a:spcBef>
                        </a:pPr>
                        <a:r>
                          <a:rPr lang="zh-TW" altLang="en-US" sz="1300" b="1" dirty="0">
                            <a:latin typeface="Arial" panose="020B0604020202020204" pitchFamily="34" charset="0"/>
                            <a:ea typeface="微軟正黑體" panose="020B0604030504040204" pitchFamily="34" charset="-120"/>
                            <a:cs typeface="Arial" panose="020B0604020202020204" pitchFamily="34" charset="0"/>
                          </a:rPr>
                          <a:t>越南</a:t>
                        </a:r>
                      </a:p>
                    </p:txBody>
                  </p:sp>
                  <p:sp>
                    <p:nvSpPr>
                      <p:cNvPr id="34" name="文字方塊 75"/>
                      <p:cNvSpPr txBox="1">
                        <a:spLocks noChangeArrowheads="1"/>
                      </p:cNvSpPr>
                      <p:nvPr/>
                    </p:nvSpPr>
                    <p:spPr bwMode="auto">
                      <a:xfrm>
                        <a:off x="1713146" y="3305829"/>
                        <a:ext cx="578607" cy="237708"/>
                      </a:xfrm>
                      <a:prstGeom prst="rect">
                        <a:avLst/>
                      </a:prstGeom>
                      <a:noFill/>
                      <a:ln w="9525">
                        <a:noFill/>
                        <a:miter lim="800000"/>
                        <a:headEnd/>
                        <a:tailEnd/>
                      </a:ln>
                    </p:spPr>
                    <p:txBody>
                      <a:bodyPr wrap="square">
                        <a:spAutoFit/>
                      </a:bodyPr>
                      <a:lstStyle/>
                      <a:p>
                        <a:pPr>
                          <a:spcBef>
                            <a:spcPct val="0"/>
                          </a:spcBef>
                        </a:pPr>
                        <a:r>
                          <a:rPr lang="zh-TW" altLang="en-US" sz="1300" b="1" dirty="0">
                            <a:latin typeface="Arial" panose="020B0604020202020204" pitchFamily="34" charset="0"/>
                            <a:ea typeface="微軟正黑體" panose="020B0604030504040204" pitchFamily="34" charset="-120"/>
                            <a:cs typeface="Arial" panose="020B0604020202020204" pitchFamily="34" charset="0"/>
                          </a:rPr>
                          <a:t>柬埔寨</a:t>
                        </a:r>
                      </a:p>
                    </p:txBody>
                  </p:sp>
                </p:grpSp>
                <p:sp>
                  <p:nvSpPr>
                    <p:cNvPr id="26" name="Rectangle 25"/>
                    <p:cNvSpPr>
                      <a:spLocks noChangeArrowheads="1"/>
                    </p:cNvSpPr>
                    <p:nvPr/>
                  </p:nvSpPr>
                  <p:spPr bwMode="gray">
                    <a:xfrm flipH="1">
                      <a:off x="3682652" y="4154242"/>
                      <a:ext cx="141960" cy="152650"/>
                    </a:xfrm>
                    <a:prstGeom prst="rect">
                      <a:avLst/>
                    </a:prstGeom>
                    <a:solidFill>
                      <a:schemeClr val="accent5"/>
                    </a:solidFill>
                    <a:ln w="12700" algn="ctr">
                      <a:solidFill>
                        <a:srgbClr val="FFFFFF"/>
                      </a:solidFill>
                      <a:miter lim="800000"/>
                      <a:headEnd/>
                      <a:tailEnd/>
                    </a:ln>
                  </p:spPr>
                  <p:txBody>
                    <a:bodyPr wrap="none" anchor="ctr"/>
                    <a:lstStyle/>
                    <a:p>
                      <a:pPr eaLnBrk="0" fontAlgn="auto" hangingPunct="0">
                        <a:spcBef>
                          <a:spcPts val="0"/>
                        </a:spcBef>
                        <a:spcAft>
                          <a:spcPts val="0"/>
                        </a:spcAft>
                        <a:defRPr/>
                      </a:pPr>
                      <a:endParaRPr kumimoji="0" lang="zh-TW" altLang="en-US" sz="1300" b="1" kern="0">
                        <a:solidFill>
                          <a:sysClr val="windowText" lastClr="000000"/>
                        </a:solidFill>
                        <a:latin typeface="Arial" pitchFamily="34" charset="0"/>
                        <a:cs typeface="Arial" pitchFamily="34" charset="0"/>
                      </a:endParaRPr>
                    </a:p>
                  </p:txBody>
                </p:sp>
                <p:sp>
                  <p:nvSpPr>
                    <p:cNvPr id="28" name="Text Box 54"/>
                    <p:cNvSpPr txBox="1">
                      <a:spLocks noChangeArrowheads="1"/>
                    </p:cNvSpPr>
                    <p:nvPr/>
                  </p:nvSpPr>
                  <p:spPr bwMode="gray">
                    <a:xfrm>
                      <a:off x="2477467" y="4913845"/>
                      <a:ext cx="172808" cy="280040"/>
                    </a:xfrm>
                    <a:prstGeom prst="rect">
                      <a:avLst/>
                    </a:prstGeom>
                    <a:noFill/>
                    <a:ln w="9525" algn="ctr">
                      <a:noFill/>
                      <a:miter lim="800000"/>
                      <a:headEnd/>
                      <a:tailEnd/>
                    </a:ln>
                  </p:spPr>
                  <p:txBody>
                    <a:bodyPr wrap="none">
                      <a:spAutoFit/>
                    </a:bodyPr>
                    <a:lstStyle/>
                    <a:p>
                      <a:endParaRPr kumimoji="0" lang="zh-TW" altLang="en-US" sz="1300" b="1">
                        <a:solidFill>
                          <a:srgbClr val="000000"/>
                        </a:solidFill>
                        <a:ea typeface="DFKai-SB" pitchFamily="65" charset="-120"/>
                        <a:cs typeface="Arial" charset="0"/>
                      </a:endParaRPr>
                    </a:p>
                  </p:txBody>
                </p:sp>
              </p:grpSp>
              <p:sp>
                <p:nvSpPr>
                  <p:cNvPr id="13" name="矩形 2"/>
                  <p:cNvSpPr>
                    <a:spLocks noChangeArrowheads="1"/>
                  </p:cNvSpPr>
                  <p:nvPr/>
                </p:nvSpPr>
                <p:spPr bwMode="auto">
                  <a:xfrm>
                    <a:off x="2890280" y="5582270"/>
                    <a:ext cx="544275" cy="323297"/>
                  </a:xfrm>
                  <a:prstGeom prst="rect">
                    <a:avLst/>
                  </a:prstGeom>
                  <a:noFill/>
                  <a:ln w="9525">
                    <a:noFill/>
                    <a:miter lim="800000"/>
                    <a:headEnd/>
                    <a:tailEnd/>
                  </a:ln>
                </p:spPr>
                <p:txBody>
                  <a:bodyPr wrap="none">
                    <a:spAutoFit/>
                  </a:bodyPr>
                  <a:lstStyle/>
                  <a:p>
                    <a:pPr>
                      <a:spcBef>
                        <a:spcPct val="0"/>
                      </a:spcBef>
                    </a:pPr>
                    <a:r>
                      <a:rPr lang="zh-TW" altLang="en-US" sz="1300" b="1" dirty="0">
                        <a:latin typeface="Arial" panose="020B0604020202020204" pitchFamily="34" charset="0"/>
                        <a:ea typeface="微軟正黑體" panose="020B0604030504040204" pitchFamily="34" charset="-120"/>
                        <a:cs typeface="Arial" panose="020B0604020202020204" pitchFamily="34" charset="0"/>
                      </a:rPr>
                      <a:t>印尼</a:t>
                    </a:r>
                  </a:p>
                </p:txBody>
              </p:sp>
              <p:sp>
                <p:nvSpPr>
                  <p:cNvPr id="14" name="矩形 3"/>
                  <p:cNvSpPr>
                    <a:spLocks noChangeArrowheads="1"/>
                  </p:cNvSpPr>
                  <p:nvPr/>
                </p:nvSpPr>
                <p:spPr bwMode="auto">
                  <a:xfrm>
                    <a:off x="2504051" y="4804917"/>
                    <a:ext cx="894549" cy="323297"/>
                  </a:xfrm>
                  <a:prstGeom prst="rect">
                    <a:avLst/>
                  </a:prstGeom>
                  <a:noFill/>
                  <a:ln w="9525">
                    <a:noFill/>
                    <a:miter lim="800000"/>
                    <a:headEnd/>
                    <a:tailEnd/>
                  </a:ln>
                </p:spPr>
                <p:txBody>
                  <a:bodyPr wrap="none">
                    <a:spAutoFit/>
                  </a:bodyPr>
                  <a:lstStyle/>
                  <a:p>
                    <a:pPr>
                      <a:spcBef>
                        <a:spcPct val="0"/>
                      </a:spcBef>
                    </a:pPr>
                    <a:r>
                      <a:rPr lang="zh-TW" altLang="en-US" sz="1300" b="1" dirty="0">
                        <a:latin typeface="Arial" panose="020B0604020202020204" pitchFamily="34" charset="0"/>
                        <a:ea typeface="微軟正黑體" panose="020B0604030504040204" pitchFamily="34" charset="-120"/>
                        <a:cs typeface="Arial" panose="020B0604020202020204" pitchFamily="34" charset="0"/>
                      </a:rPr>
                      <a:t>馬來西亞</a:t>
                    </a:r>
                  </a:p>
                </p:txBody>
              </p:sp>
              <p:sp>
                <p:nvSpPr>
                  <p:cNvPr id="15" name="Text Box 38"/>
                  <p:cNvSpPr txBox="1">
                    <a:spLocks noChangeArrowheads="1"/>
                  </p:cNvSpPr>
                  <p:nvPr/>
                </p:nvSpPr>
                <p:spPr bwMode="gray">
                  <a:xfrm>
                    <a:off x="750393" y="5162498"/>
                    <a:ext cx="1406490" cy="357328"/>
                  </a:xfrm>
                  <a:prstGeom prst="rect">
                    <a:avLst/>
                  </a:prstGeom>
                  <a:noFill/>
                  <a:ln w="9525" algn="ctr">
                    <a:noFill/>
                    <a:miter lim="800000"/>
                    <a:headEnd/>
                    <a:tailEnd/>
                  </a:ln>
                </p:spPr>
                <p:txBody>
                  <a:bodyPr wrap="none">
                    <a:spAutoFit/>
                  </a:bodyPr>
                  <a:lstStyle/>
                  <a:p>
                    <a:pPr>
                      <a:spcBef>
                        <a:spcPct val="0"/>
                      </a:spcBef>
                    </a:pPr>
                    <a:r>
                      <a:rPr lang="zh-TW" altLang="en-US" sz="1500" dirty="0">
                        <a:latin typeface="微軟正黑體" panose="020B0604030504040204" pitchFamily="34" charset="-120"/>
                        <a:ea typeface="微軟正黑體" panose="020B0604030504040204" pitchFamily="34" charset="-120"/>
                      </a:rPr>
                      <a:t>國泰世華銀行</a:t>
                    </a:r>
                  </a:p>
                </p:txBody>
              </p:sp>
              <p:sp>
                <p:nvSpPr>
                  <p:cNvPr id="16" name="Rectangle 39"/>
                  <p:cNvSpPr>
                    <a:spLocks noChangeArrowheads="1"/>
                  </p:cNvSpPr>
                  <p:nvPr/>
                </p:nvSpPr>
                <p:spPr bwMode="gray">
                  <a:xfrm flipH="1">
                    <a:off x="544708" y="5266456"/>
                    <a:ext cx="151278" cy="159223"/>
                  </a:xfrm>
                  <a:prstGeom prst="rect">
                    <a:avLst/>
                  </a:prstGeom>
                  <a:solidFill>
                    <a:schemeClr val="accent5"/>
                  </a:solidFill>
                  <a:ln w="25400" algn="ctr">
                    <a:solidFill>
                      <a:srgbClr val="FFFFFF"/>
                    </a:solidFill>
                    <a:miter lim="800000"/>
                    <a:headEnd/>
                    <a:tailEnd/>
                  </a:ln>
                </p:spPr>
                <p:txBody>
                  <a:bodyPr wrap="none" anchor="ctr"/>
                  <a:lstStyle/>
                  <a:p>
                    <a:pPr fontAlgn="auto">
                      <a:spcBef>
                        <a:spcPts val="0"/>
                      </a:spcBef>
                      <a:spcAft>
                        <a:spcPts val="0"/>
                      </a:spcAft>
                      <a:defRPr/>
                    </a:pPr>
                    <a:endParaRPr kumimoji="0" lang="zh-TW" altLang="en-US" sz="1300" b="1" kern="0">
                      <a:solidFill>
                        <a:sysClr val="windowText" lastClr="000000"/>
                      </a:solidFill>
                      <a:latin typeface="Arial" pitchFamily="34" charset="0"/>
                      <a:cs typeface="Arial" pitchFamily="34" charset="0"/>
                    </a:endParaRPr>
                  </a:p>
                </p:txBody>
              </p:sp>
              <p:sp>
                <p:nvSpPr>
                  <p:cNvPr id="17" name="Oval 41"/>
                  <p:cNvSpPr>
                    <a:spLocks noChangeArrowheads="1"/>
                  </p:cNvSpPr>
                  <p:nvPr/>
                </p:nvSpPr>
                <p:spPr bwMode="gray">
                  <a:xfrm>
                    <a:off x="544708" y="5006413"/>
                    <a:ext cx="151278" cy="159223"/>
                  </a:xfrm>
                  <a:prstGeom prst="ellipse">
                    <a:avLst/>
                  </a:prstGeom>
                  <a:solidFill>
                    <a:schemeClr val="accent1">
                      <a:lumMod val="60000"/>
                      <a:lumOff val="40000"/>
                    </a:schemeClr>
                  </a:solidFill>
                  <a:ln w="9525" algn="ctr">
                    <a:noFill/>
                    <a:round/>
                    <a:headEnd/>
                    <a:tailEnd/>
                  </a:ln>
                </p:spPr>
                <p:txBody>
                  <a:bodyPr wrap="none" anchor="ctr"/>
                  <a:lstStyle/>
                  <a:p>
                    <a:pPr fontAlgn="auto">
                      <a:spcBef>
                        <a:spcPts val="0"/>
                      </a:spcBef>
                      <a:spcAft>
                        <a:spcPts val="0"/>
                      </a:spcAft>
                      <a:defRPr/>
                    </a:pPr>
                    <a:endParaRPr kumimoji="0" lang="zh-TW" altLang="en-US" sz="1300" b="1" kern="0">
                      <a:solidFill>
                        <a:sysClr val="windowText" lastClr="000000"/>
                      </a:solidFill>
                      <a:latin typeface="Arial" pitchFamily="34" charset="0"/>
                      <a:cs typeface="Arial" pitchFamily="34" charset="0"/>
                    </a:endParaRPr>
                  </a:p>
                </p:txBody>
              </p:sp>
              <p:sp>
                <p:nvSpPr>
                  <p:cNvPr id="18" name="Text Box 42"/>
                  <p:cNvSpPr txBox="1">
                    <a:spLocks noChangeArrowheads="1"/>
                  </p:cNvSpPr>
                  <p:nvPr/>
                </p:nvSpPr>
                <p:spPr bwMode="gray">
                  <a:xfrm>
                    <a:off x="754634" y="4909603"/>
                    <a:ext cx="1002326" cy="357328"/>
                  </a:xfrm>
                  <a:prstGeom prst="rect">
                    <a:avLst/>
                  </a:prstGeom>
                  <a:noFill/>
                  <a:ln w="9525" algn="ctr">
                    <a:noFill/>
                    <a:miter lim="800000"/>
                    <a:headEnd/>
                    <a:tailEnd/>
                  </a:ln>
                </p:spPr>
                <p:txBody>
                  <a:bodyPr wrap="none">
                    <a:spAutoFit/>
                  </a:bodyPr>
                  <a:lstStyle/>
                  <a:p>
                    <a:pPr>
                      <a:spcBef>
                        <a:spcPct val="0"/>
                      </a:spcBef>
                    </a:pPr>
                    <a:r>
                      <a:rPr lang="zh-CN" altLang="en-US" sz="1500" dirty="0">
                        <a:latin typeface="微軟正黑體" panose="020B0604030504040204" pitchFamily="34" charset="-120"/>
                        <a:ea typeface="微軟正黑體" panose="020B0604030504040204" pitchFamily="34" charset="-120"/>
                      </a:rPr>
                      <a:t>國泰人壽</a:t>
                    </a:r>
                    <a:endParaRPr lang="zh-TW" altLang="en-US" sz="1500" dirty="0">
                      <a:latin typeface="微軟正黑體" panose="020B0604030504040204" pitchFamily="34" charset="-120"/>
                      <a:ea typeface="微軟正黑體" panose="020B0604030504040204" pitchFamily="34" charset="-120"/>
                    </a:endParaRPr>
                  </a:p>
                </p:txBody>
              </p:sp>
              <p:sp>
                <p:nvSpPr>
                  <p:cNvPr id="19" name="Text Box 43"/>
                  <p:cNvSpPr txBox="1">
                    <a:spLocks noChangeArrowheads="1"/>
                  </p:cNvSpPr>
                  <p:nvPr/>
                </p:nvSpPr>
                <p:spPr bwMode="gray">
                  <a:xfrm>
                    <a:off x="745631" y="5423272"/>
                    <a:ext cx="1002326" cy="357328"/>
                  </a:xfrm>
                  <a:prstGeom prst="rect">
                    <a:avLst/>
                  </a:prstGeom>
                  <a:noFill/>
                  <a:ln w="9525" algn="ctr">
                    <a:noFill/>
                    <a:miter lim="800000"/>
                    <a:headEnd/>
                    <a:tailEnd/>
                  </a:ln>
                </p:spPr>
                <p:txBody>
                  <a:bodyPr wrap="none">
                    <a:spAutoFit/>
                  </a:bodyPr>
                  <a:lstStyle/>
                  <a:p>
                    <a:pPr>
                      <a:spcBef>
                        <a:spcPct val="0"/>
                      </a:spcBef>
                    </a:pPr>
                    <a:r>
                      <a:rPr lang="zh-CN" altLang="en-US" sz="1500" dirty="0">
                        <a:latin typeface="微軟正黑體" panose="020B0604030504040204" pitchFamily="34" charset="-120"/>
                        <a:ea typeface="微軟正黑體" panose="020B0604030504040204" pitchFamily="34" charset="-120"/>
                      </a:rPr>
                      <a:t>國泰產險</a:t>
                    </a:r>
                    <a:endParaRPr lang="zh-TW" altLang="en-US" sz="1500" dirty="0">
                      <a:latin typeface="微軟正黑體" panose="020B0604030504040204" pitchFamily="34" charset="-120"/>
                      <a:ea typeface="微軟正黑體" panose="020B0604030504040204" pitchFamily="34" charset="-120"/>
                    </a:endParaRPr>
                  </a:p>
                </p:txBody>
              </p:sp>
              <p:sp>
                <p:nvSpPr>
                  <p:cNvPr id="20" name="AutoShape 44"/>
                  <p:cNvSpPr>
                    <a:spLocks noChangeArrowheads="1"/>
                  </p:cNvSpPr>
                  <p:nvPr/>
                </p:nvSpPr>
                <p:spPr bwMode="gray">
                  <a:xfrm>
                    <a:off x="525891" y="5494247"/>
                    <a:ext cx="188913" cy="165098"/>
                  </a:xfrm>
                  <a:prstGeom prst="triangle">
                    <a:avLst>
                      <a:gd name="adj" fmla="val 50000"/>
                    </a:avLst>
                  </a:prstGeom>
                  <a:solidFill>
                    <a:schemeClr val="bg2"/>
                  </a:solidFill>
                  <a:ln w="25400" algn="ctr">
                    <a:solidFill>
                      <a:srgbClr val="FFFFFF"/>
                    </a:solidFill>
                    <a:miter lim="800000"/>
                    <a:headEnd/>
                    <a:tailEnd/>
                  </a:ln>
                </p:spPr>
                <p:txBody>
                  <a:bodyPr wrap="none" anchor="ctr"/>
                  <a:lstStyle/>
                  <a:p>
                    <a:pPr fontAlgn="auto">
                      <a:spcBef>
                        <a:spcPts val="0"/>
                      </a:spcBef>
                      <a:spcAft>
                        <a:spcPts val="0"/>
                      </a:spcAft>
                      <a:defRPr/>
                    </a:pPr>
                    <a:endParaRPr kumimoji="0" lang="zh-TW" altLang="en-US" sz="1300" b="1" kern="0">
                      <a:solidFill>
                        <a:sysClr val="windowText" lastClr="000000"/>
                      </a:solidFill>
                      <a:latin typeface="Arial" pitchFamily="34" charset="0"/>
                      <a:cs typeface="Arial" pitchFamily="34" charset="0"/>
                    </a:endParaRPr>
                  </a:p>
                </p:txBody>
              </p:sp>
            </p:grpSp>
            <p:sp>
              <p:nvSpPr>
                <p:cNvPr id="11" name="矩形 10"/>
                <p:cNvSpPr/>
                <p:nvPr/>
              </p:nvSpPr>
              <p:spPr>
                <a:xfrm>
                  <a:off x="3121393" y="4579328"/>
                  <a:ext cx="684803" cy="292388"/>
                </a:xfrm>
                <a:prstGeom prst="rect">
                  <a:avLst/>
                </a:prstGeom>
              </p:spPr>
              <p:txBody>
                <a:bodyPr wrap="none">
                  <a:spAutoFit/>
                </a:bodyPr>
                <a:lstStyle/>
                <a:p>
                  <a:pPr>
                    <a:spcBef>
                      <a:spcPct val="0"/>
                    </a:spcBef>
                  </a:pPr>
                  <a:r>
                    <a:rPr lang="zh-TW" altLang="en-US" sz="1300" b="1" dirty="0">
                      <a:latin typeface="Arial" panose="020B0604020202020204" pitchFamily="34" charset="0"/>
                      <a:ea typeface="微軟正黑體" panose="020B0604030504040204" pitchFamily="34" charset="-120"/>
                      <a:cs typeface="Arial" panose="020B0604020202020204" pitchFamily="34" charset="0"/>
                    </a:rPr>
                    <a:t>菲律賓</a:t>
                  </a:r>
                </a:p>
              </p:txBody>
            </p:sp>
          </p:grpSp>
          <p:sp>
            <p:nvSpPr>
              <p:cNvPr id="9" name="Oval 41"/>
              <p:cNvSpPr>
                <a:spLocks noChangeArrowheads="1"/>
              </p:cNvSpPr>
              <p:nvPr/>
            </p:nvSpPr>
            <p:spPr bwMode="gray">
              <a:xfrm>
                <a:off x="2836736" y="4112235"/>
                <a:ext cx="134490" cy="127779"/>
              </a:xfrm>
              <a:prstGeom prst="ellipse">
                <a:avLst/>
              </a:prstGeom>
              <a:solidFill>
                <a:schemeClr val="accent1">
                  <a:lumMod val="60000"/>
                  <a:lumOff val="40000"/>
                </a:schemeClr>
              </a:solidFill>
              <a:ln w="9525" algn="ctr">
                <a:noFill/>
                <a:round/>
                <a:headEnd/>
                <a:tailEnd/>
              </a:ln>
            </p:spPr>
            <p:txBody>
              <a:bodyPr wrap="none" anchor="ctr"/>
              <a:lstStyle/>
              <a:p>
                <a:pPr fontAlgn="auto">
                  <a:spcBef>
                    <a:spcPts val="0"/>
                  </a:spcBef>
                  <a:spcAft>
                    <a:spcPts val="0"/>
                  </a:spcAft>
                  <a:defRPr/>
                </a:pPr>
                <a:endParaRPr kumimoji="0" lang="zh-TW" altLang="en-US" sz="1300" b="1" kern="0">
                  <a:solidFill>
                    <a:sysClr val="windowText" lastClr="000000"/>
                  </a:solidFill>
                  <a:latin typeface="Arial" pitchFamily="34" charset="0"/>
                  <a:cs typeface="Arial" pitchFamily="34" charset="0"/>
                </a:endParaRPr>
              </a:p>
            </p:txBody>
          </p:sp>
        </p:grpSp>
        <p:sp>
          <p:nvSpPr>
            <p:cNvPr id="134" name="文字方塊 75"/>
            <p:cNvSpPr txBox="1">
              <a:spLocks noChangeArrowheads="1"/>
            </p:cNvSpPr>
            <p:nvPr/>
          </p:nvSpPr>
          <p:spPr bwMode="auto">
            <a:xfrm>
              <a:off x="2181196" y="4571275"/>
              <a:ext cx="571596" cy="294242"/>
            </a:xfrm>
            <a:prstGeom prst="rect">
              <a:avLst/>
            </a:prstGeom>
            <a:noFill/>
            <a:ln w="9525">
              <a:noFill/>
              <a:miter lim="800000"/>
              <a:headEnd/>
              <a:tailEnd/>
            </a:ln>
          </p:spPr>
          <p:txBody>
            <a:bodyPr wrap="square" lIns="93276" tIns="46638" rIns="93276" bIns="46638">
              <a:spAutoFit/>
            </a:bodyPr>
            <a:lstStyle/>
            <a:p>
              <a:pPr fontAlgn="base">
                <a:spcBef>
                  <a:spcPct val="0"/>
                </a:spcBef>
                <a:spcAft>
                  <a:spcPct val="0"/>
                </a:spcAft>
              </a:pPr>
              <a:r>
                <a:rPr lang="zh-TW" altLang="en-US" sz="1300" b="1" dirty="0">
                  <a:solidFill>
                    <a:srgbClr val="000000"/>
                  </a:solidFill>
                  <a:ea typeface="微軟正黑體" pitchFamily="34" charset="-120"/>
                  <a:cs typeface="Arial" charset="0"/>
                </a:rPr>
                <a:t>寮國</a:t>
              </a:r>
              <a:endParaRPr lang="en-US" altLang="zh-TW" sz="1300" b="1" dirty="0">
                <a:solidFill>
                  <a:srgbClr val="000000"/>
                </a:solidFill>
                <a:ea typeface="微軟正黑體" pitchFamily="34" charset="-120"/>
                <a:cs typeface="Arial" charset="0"/>
              </a:endParaRPr>
            </a:p>
          </p:txBody>
        </p:sp>
        <p:sp>
          <p:nvSpPr>
            <p:cNvPr id="135" name="文字方塊 75"/>
            <p:cNvSpPr txBox="1">
              <a:spLocks noChangeArrowheads="1"/>
            </p:cNvSpPr>
            <p:nvPr/>
          </p:nvSpPr>
          <p:spPr bwMode="auto">
            <a:xfrm>
              <a:off x="1242491" y="4654834"/>
              <a:ext cx="523173" cy="294242"/>
            </a:xfrm>
            <a:prstGeom prst="rect">
              <a:avLst/>
            </a:prstGeom>
            <a:noFill/>
            <a:ln w="9525">
              <a:noFill/>
              <a:miter lim="800000"/>
              <a:headEnd/>
              <a:tailEnd/>
            </a:ln>
          </p:spPr>
          <p:txBody>
            <a:bodyPr wrap="square" lIns="93276" tIns="46638" rIns="93276" bIns="46638">
              <a:spAutoFit/>
            </a:bodyPr>
            <a:lstStyle/>
            <a:p>
              <a:pPr fontAlgn="base">
                <a:spcBef>
                  <a:spcPct val="0"/>
                </a:spcBef>
                <a:spcAft>
                  <a:spcPct val="0"/>
                </a:spcAft>
              </a:pPr>
              <a:r>
                <a:rPr lang="zh-TW" altLang="en-US" sz="1300" b="1" dirty="0">
                  <a:solidFill>
                    <a:srgbClr val="000000"/>
                  </a:solidFill>
                  <a:ea typeface="微軟正黑體" pitchFamily="34" charset="-120"/>
                  <a:cs typeface="Arial" charset="0"/>
                </a:rPr>
                <a:t>緬甸</a:t>
              </a:r>
              <a:endParaRPr lang="en-US" altLang="zh-TW" sz="1300" b="1" dirty="0">
                <a:solidFill>
                  <a:srgbClr val="000000"/>
                </a:solidFill>
                <a:ea typeface="微軟正黑體" pitchFamily="34" charset="-120"/>
                <a:cs typeface="Arial" charset="0"/>
              </a:endParaRPr>
            </a:p>
          </p:txBody>
        </p:sp>
        <p:sp>
          <p:nvSpPr>
            <p:cNvPr id="137" name="矩形 3"/>
            <p:cNvSpPr>
              <a:spLocks noChangeArrowheads="1"/>
            </p:cNvSpPr>
            <p:nvPr/>
          </p:nvSpPr>
          <p:spPr bwMode="auto">
            <a:xfrm>
              <a:off x="2283290" y="5824819"/>
              <a:ext cx="684803" cy="292388"/>
            </a:xfrm>
            <a:prstGeom prst="rect">
              <a:avLst/>
            </a:prstGeom>
            <a:noFill/>
            <a:ln w="9525">
              <a:noFill/>
              <a:miter lim="800000"/>
              <a:headEnd/>
              <a:tailEnd/>
            </a:ln>
          </p:spPr>
          <p:txBody>
            <a:bodyPr wrap="none">
              <a:spAutoFit/>
            </a:bodyPr>
            <a:lstStyle/>
            <a:p>
              <a:pPr>
                <a:spcBef>
                  <a:spcPct val="0"/>
                </a:spcBef>
              </a:pPr>
              <a:r>
                <a:rPr lang="zh-TW" altLang="en-US" sz="1300" b="1" dirty="0">
                  <a:latin typeface="Arial" panose="020B0604020202020204" pitchFamily="34" charset="0"/>
                  <a:ea typeface="微軟正黑體" panose="020B0604030504040204" pitchFamily="34" charset="-120"/>
                  <a:cs typeface="Arial" panose="020B0604020202020204" pitchFamily="34" charset="0"/>
                </a:rPr>
                <a:t>新加坡</a:t>
              </a:r>
            </a:p>
          </p:txBody>
        </p:sp>
        <p:sp>
          <p:nvSpPr>
            <p:cNvPr id="140" name="Rectangle 25"/>
            <p:cNvSpPr>
              <a:spLocks noChangeArrowheads="1"/>
            </p:cNvSpPr>
            <p:nvPr/>
          </p:nvSpPr>
          <p:spPr bwMode="gray">
            <a:xfrm flipH="1">
              <a:off x="2307839" y="5055581"/>
              <a:ext cx="144000" cy="144000"/>
            </a:xfrm>
            <a:prstGeom prst="rect">
              <a:avLst/>
            </a:prstGeom>
            <a:solidFill>
              <a:schemeClr val="accent5"/>
            </a:solidFill>
            <a:ln w="12700" algn="ctr">
              <a:solidFill>
                <a:srgbClr val="FFFFFF"/>
              </a:solidFill>
              <a:miter lim="800000"/>
              <a:headEnd/>
              <a:tailEnd/>
            </a:ln>
          </p:spPr>
          <p:txBody>
            <a:bodyPr wrap="none" anchor="ctr"/>
            <a:lstStyle/>
            <a:p>
              <a:pPr eaLnBrk="0" fontAlgn="auto" hangingPunct="0">
                <a:spcBef>
                  <a:spcPts val="0"/>
                </a:spcBef>
                <a:spcAft>
                  <a:spcPts val="0"/>
                </a:spcAft>
                <a:defRPr/>
              </a:pPr>
              <a:endParaRPr kumimoji="0" lang="zh-TW" altLang="en-US" sz="1300" b="1" kern="0">
                <a:solidFill>
                  <a:sysClr val="windowText" lastClr="000000"/>
                </a:solidFill>
                <a:latin typeface="Arial" pitchFamily="34" charset="0"/>
                <a:cs typeface="Arial" pitchFamily="34" charset="0"/>
              </a:endParaRPr>
            </a:p>
          </p:txBody>
        </p:sp>
        <p:sp>
          <p:nvSpPr>
            <p:cNvPr id="141" name="Rectangle 25"/>
            <p:cNvSpPr>
              <a:spLocks noChangeArrowheads="1"/>
            </p:cNvSpPr>
            <p:nvPr/>
          </p:nvSpPr>
          <p:spPr bwMode="gray">
            <a:xfrm flipH="1">
              <a:off x="2347332" y="5704027"/>
              <a:ext cx="144000" cy="144000"/>
            </a:xfrm>
            <a:prstGeom prst="rect">
              <a:avLst/>
            </a:prstGeom>
            <a:solidFill>
              <a:schemeClr val="accent5"/>
            </a:solidFill>
            <a:ln w="12700" algn="ctr">
              <a:solidFill>
                <a:srgbClr val="FFFFFF"/>
              </a:solidFill>
              <a:miter lim="800000"/>
              <a:headEnd/>
              <a:tailEnd/>
            </a:ln>
          </p:spPr>
          <p:txBody>
            <a:bodyPr wrap="none" anchor="ctr"/>
            <a:lstStyle/>
            <a:p>
              <a:pPr eaLnBrk="0" fontAlgn="auto" hangingPunct="0">
                <a:spcBef>
                  <a:spcPts val="0"/>
                </a:spcBef>
                <a:spcAft>
                  <a:spcPts val="0"/>
                </a:spcAft>
                <a:defRPr/>
              </a:pPr>
              <a:endParaRPr kumimoji="0" lang="zh-TW" altLang="en-US" sz="1300" b="1" kern="0">
                <a:solidFill>
                  <a:sysClr val="windowText" lastClr="000000"/>
                </a:solidFill>
                <a:latin typeface="Arial" pitchFamily="34" charset="0"/>
                <a:cs typeface="Arial" pitchFamily="34" charset="0"/>
              </a:endParaRPr>
            </a:p>
          </p:txBody>
        </p:sp>
        <p:sp>
          <p:nvSpPr>
            <p:cNvPr id="142" name="Rectangle 25"/>
            <p:cNvSpPr>
              <a:spLocks noChangeArrowheads="1"/>
            </p:cNvSpPr>
            <p:nvPr/>
          </p:nvSpPr>
          <p:spPr bwMode="gray">
            <a:xfrm flipH="1">
              <a:off x="2156504" y="5561132"/>
              <a:ext cx="144000" cy="144000"/>
            </a:xfrm>
            <a:prstGeom prst="rect">
              <a:avLst/>
            </a:prstGeom>
            <a:solidFill>
              <a:schemeClr val="accent5"/>
            </a:solidFill>
            <a:ln w="12700" algn="ctr">
              <a:solidFill>
                <a:srgbClr val="FFFFFF"/>
              </a:solidFill>
              <a:miter lim="800000"/>
              <a:headEnd/>
              <a:tailEnd/>
            </a:ln>
          </p:spPr>
          <p:txBody>
            <a:bodyPr wrap="none" anchor="ctr"/>
            <a:lstStyle/>
            <a:p>
              <a:pPr eaLnBrk="0" fontAlgn="auto" hangingPunct="0">
                <a:spcBef>
                  <a:spcPts val="0"/>
                </a:spcBef>
                <a:spcAft>
                  <a:spcPts val="0"/>
                </a:spcAft>
                <a:defRPr/>
              </a:pPr>
              <a:endParaRPr kumimoji="0" lang="zh-TW" altLang="en-US" sz="1300" b="1" kern="0" dirty="0">
                <a:solidFill>
                  <a:sysClr val="windowText" lastClr="000000"/>
                </a:solidFill>
                <a:latin typeface="Arial" pitchFamily="34" charset="0"/>
                <a:cs typeface="Arial" pitchFamily="34" charset="0"/>
              </a:endParaRPr>
            </a:p>
          </p:txBody>
        </p:sp>
        <p:sp>
          <p:nvSpPr>
            <p:cNvPr id="143" name="Rectangle 25"/>
            <p:cNvSpPr>
              <a:spLocks noChangeArrowheads="1"/>
            </p:cNvSpPr>
            <p:nvPr/>
          </p:nvSpPr>
          <p:spPr bwMode="gray">
            <a:xfrm flipH="1">
              <a:off x="2547261" y="5100075"/>
              <a:ext cx="144000" cy="144000"/>
            </a:xfrm>
            <a:prstGeom prst="rect">
              <a:avLst/>
            </a:prstGeom>
            <a:solidFill>
              <a:schemeClr val="accent5"/>
            </a:solidFill>
            <a:ln w="12700" algn="ctr">
              <a:solidFill>
                <a:srgbClr val="FFFFFF"/>
              </a:solidFill>
              <a:miter lim="800000"/>
              <a:headEnd/>
              <a:tailEnd/>
            </a:ln>
          </p:spPr>
          <p:txBody>
            <a:bodyPr wrap="none" anchor="ctr"/>
            <a:lstStyle/>
            <a:p>
              <a:pPr eaLnBrk="0" fontAlgn="auto" hangingPunct="0">
                <a:spcBef>
                  <a:spcPts val="0"/>
                </a:spcBef>
                <a:spcAft>
                  <a:spcPts val="0"/>
                </a:spcAft>
                <a:defRPr/>
              </a:pPr>
              <a:endParaRPr kumimoji="0" lang="zh-TW" altLang="en-US" sz="1300" b="1" kern="0">
                <a:solidFill>
                  <a:sysClr val="windowText" lastClr="000000"/>
                </a:solidFill>
                <a:latin typeface="Arial" pitchFamily="34" charset="0"/>
                <a:cs typeface="Arial" pitchFamily="34" charset="0"/>
              </a:endParaRPr>
            </a:p>
          </p:txBody>
        </p:sp>
        <p:sp>
          <p:nvSpPr>
            <p:cNvPr id="144" name="Rectangle 25"/>
            <p:cNvSpPr>
              <a:spLocks noChangeArrowheads="1"/>
            </p:cNvSpPr>
            <p:nvPr/>
          </p:nvSpPr>
          <p:spPr bwMode="gray">
            <a:xfrm flipH="1">
              <a:off x="2090175" y="4897359"/>
              <a:ext cx="144000" cy="144000"/>
            </a:xfrm>
            <a:prstGeom prst="rect">
              <a:avLst/>
            </a:prstGeom>
            <a:solidFill>
              <a:schemeClr val="accent5"/>
            </a:solidFill>
            <a:ln w="12700" algn="ctr">
              <a:solidFill>
                <a:srgbClr val="FFFFFF"/>
              </a:solidFill>
              <a:miter lim="800000"/>
              <a:headEnd/>
              <a:tailEnd/>
            </a:ln>
          </p:spPr>
          <p:txBody>
            <a:bodyPr wrap="none" anchor="ctr"/>
            <a:lstStyle/>
            <a:p>
              <a:pPr eaLnBrk="0" fontAlgn="auto" hangingPunct="0">
                <a:spcBef>
                  <a:spcPts val="0"/>
                </a:spcBef>
                <a:spcAft>
                  <a:spcPts val="0"/>
                </a:spcAft>
                <a:defRPr/>
              </a:pPr>
              <a:endParaRPr kumimoji="0" lang="zh-TW" altLang="en-US" sz="1300" b="1" kern="0">
                <a:solidFill>
                  <a:sysClr val="windowText" lastClr="000000"/>
                </a:solidFill>
                <a:latin typeface="Arial" pitchFamily="34" charset="0"/>
                <a:cs typeface="Arial" pitchFamily="34" charset="0"/>
              </a:endParaRPr>
            </a:p>
          </p:txBody>
        </p:sp>
        <p:sp>
          <p:nvSpPr>
            <p:cNvPr id="147" name="Rectangle 25"/>
            <p:cNvSpPr>
              <a:spLocks noChangeArrowheads="1"/>
            </p:cNvSpPr>
            <p:nvPr/>
          </p:nvSpPr>
          <p:spPr bwMode="gray">
            <a:xfrm flipH="1">
              <a:off x="1709481" y="4722495"/>
              <a:ext cx="144000" cy="144000"/>
            </a:xfrm>
            <a:prstGeom prst="rect">
              <a:avLst/>
            </a:prstGeom>
            <a:solidFill>
              <a:schemeClr val="accent5"/>
            </a:solidFill>
            <a:ln w="12700" algn="ctr">
              <a:solidFill>
                <a:srgbClr val="FFFFFF"/>
              </a:solidFill>
              <a:miter lim="800000"/>
              <a:headEnd/>
              <a:tailEnd/>
            </a:ln>
          </p:spPr>
          <p:txBody>
            <a:bodyPr wrap="none" anchor="ctr"/>
            <a:lstStyle/>
            <a:p>
              <a:pPr eaLnBrk="0" fontAlgn="auto" hangingPunct="0">
                <a:spcBef>
                  <a:spcPts val="0"/>
                </a:spcBef>
                <a:spcAft>
                  <a:spcPts val="0"/>
                </a:spcAft>
                <a:defRPr/>
              </a:pPr>
              <a:endParaRPr kumimoji="0" lang="zh-TW" altLang="en-US" sz="1300" b="1" kern="0">
                <a:solidFill>
                  <a:sysClr val="windowText" lastClr="000000"/>
                </a:solidFill>
                <a:latin typeface="Arial" pitchFamily="34" charset="0"/>
                <a:cs typeface="Arial" pitchFamily="34" charset="0"/>
              </a:endParaRPr>
            </a:p>
          </p:txBody>
        </p:sp>
        <p:sp>
          <p:nvSpPr>
            <p:cNvPr id="148" name="Rectangle 25"/>
            <p:cNvSpPr>
              <a:spLocks noChangeArrowheads="1"/>
            </p:cNvSpPr>
            <p:nvPr/>
          </p:nvSpPr>
          <p:spPr bwMode="gray">
            <a:xfrm flipH="1">
              <a:off x="2078011" y="4631191"/>
              <a:ext cx="144000" cy="144000"/>
            </a:xfrm>
            <a:prstGeom prst="rect">
              <a:avLst/>
            </a:prstGeom>
            <a:solidFill>
              <a:schemeClr val="accent5"/>
            </a:solidFill>
            <a:ln w="12700" algn="ctr">
              <a:solidFill>
                <a:srgbClr val="FFFFFF"/>
              </a:solidFill>
              <a:miter lim="800000"/>
              <a:headEnd/>
              <a:tailEnd/>
            </a:ln>
          </p:spPr>
          <p:txBody>
            <a:bodyPr wrap="none" anchor="ctr"/>
            <a:lstStyle/>
            <a:p>
              <a:pPr eaLnBrk="0" fontAlgn="auto" hangingPunct="0">
                <a:spcBef>
                  <a:spcPts val="0"/>
                </a:spcBef>
                <a:spcAft>
                  <a:spcPts val="0"/>
                </a:spcAft>
                <a:defRPr/>
              </a:pPr>
              <a:endParaRPr kumimoji="0" lang="zh-TW" altLang="en-US" sz="1300" b="1" kern="0">
                <a:solidFill>
                  <a:sysClr val="windowText" lastClr="000000"/>
                </a:solidFill>
                <a:latin typeface="Arial" pitchFamily="34" charset="0"/>
                <a:cs typeface="Arial" pitchFamily="34" charset="0"/>
              </a:endParaRPr>
            </a:p>
          </p:txBody>
        </p:sp>
        <p:sp>
          <p:nvSpPr>
            <p:cNvPr id="149" name="Rectangle 25"/>
            <p:cNvSpPr>
              <a:spLocks noChangeArrowheads="1"/>
            </p:cNvSpPr>
            <p:nvPr/>
          </p:nvSpPr>
          <p:spPr bwMode="gray">
            <a:xfrm flipH="1">
              <a:off x="2569500" y="6227175"/>
              <a:ext cx="144000" cy="144000"/>
            </a:xfrm>
            <a:prstGeom prst="rect">
              <a:avLst/>
            </a:prstGeom>
            <a:solidFill>
              <a:schemeClr val="accent5"/>
            </a:solidFill>
            <a:ln w="12700" algn="ctr">
              <a:solidFill>
                <a:srgbClr val="FFFFFF"/>
              </a:solidFill>
              <a:miter lim="800000"/>
              <a:headEnd/>
              <a:tailEnd/>
            </a:ln>
          </p:spPr>
          <p:txBody>
            <a:bodyPr wrap="none" anchor="ctr"/>
            <a:lstStyle/>
            <a:p>
              <a:pPr eaLnBrk="0" fontAlgn="auto" hangingPunct="0">
                <a:spcBef>
                  <a:spcPts val="0"/>
                </a:spcBef>
                <a:spcAft>
                  <a:spcPts val="0"/>
                </a:spcAft>
                <a:defRPr/>
              </a:pPr>
              <a:endParaRPr kumimoji="0" lang="zh-TW" altLang="en-US" sz="1300" b="1" kern="0">
                <a:solidFill>
                  <a:sysClr val="windowText" lastClr="000000"/>
                </a:solidFill>
                <a:latin typeface="Arial" pitchFamily="34" charset="0"/>
                <a:cs typeface="Arial" pitchFamily="34" charset="0"/>
              </a:endParaRPr>
            </a:p>
          </p:txBody>
        </p:sp>
      </p:grpSp>
      <p:sp>
        <p:nvSpPr>
          <p:cNvPr id="5" name="標題 2"/>
          <p:cNvSpPr txBox="1">
            <a:spLocks/>
          </p:cNvSpPr>
          <p:nvPr/>
        </p:nvSpPr>
        <p:spPr>
          <a:xfrm>
            <a:off x="393525" y="160290"/>
            <a:ext cx="8353425" cy="576808"/>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sz="2800" b="1" kern="1200">
                <a:solidFill>
                  <a:schemeClr val="tx1"/>
                </a:solidFill>
                <a:latin typeface="+mj-lt"/>
                <a:ea typeface="+mj-ea"/>
                <a:cs typeface="+mj-cs"/>
              </a:defRPr>
            </a:lvl1pPr>
          </a:lstStyle>
          <a:p>
            <a:r>
              <a:rPr lang="zh-TW" altLang="en-US" dirty="0"/>
              <a:t>國泰金</a:t>
            </a:r>
            <a:r>
              <a:rPr lang="zh-TW" altLang="en-US" dirty="0" smtClean="0"/>
              <a:t>控在東南亞市場</a:t>
            </a:r>
            <a:r>
              <a:rPr lang="zh-TW" altLang="en-US" dirty="0"/>
              <a:t>營運現況</a:t>
            </a:r>
            <a:endParaRPr lang="zh-TW" altLang="en-US" sz="4000" dirty="0"/>
          </a:p>
        </p:txBody>
      </p:sp>
      <p:sp>
        <p:nvSpPr>
          <p:cNvPr id="6" name="投影片編號版面配置區 3"/>
          <p:cNvSpPr txBox="1">
            <a:spLocks/>
          </p:cNvSpPr>
          <p:nvPr/>
        </p:nvSpPr>
        <p:spPr>
          <a:xfrm>
            <a:off x="7073040" y="6389592"/>
            <a:ext cx="2133600" cy="476250"/>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tLang="zh-TW" dirty="0">
              <a:solidFill>
                <a:prstClr val="black"/>
              </a:solidFill>
            </a:endParaRPr>
          </a:p>
        </p:txBody>
      </p:sp>
      <p:sp>
        <p:nvSpPr>
          <p:cNvPr id="130" name="Text Box 54"/>
          <p:cNvSpPr txBox="1">
            <a:spLocks noChangeArrowheads="1"/>
          </p:cNvSpPr>
          <p:nvPr/>
        </p:nvSpPr>
        <p:spPr bwMode="gray">
          <a:xfrm>
            <a:off x="4093216" y="2348509"/>
            <a:ext cx="4789831" cy="3919022"/>
          </a:xfrm>
          <a:prstGeom prst="rect">
            <a:avLst/>
          </a:prstGeom>
          <a:noFill/>
          <a:ln w="9525" algn="ctr">
            <a:noFill/>
            <a:miter lim="800000"/>
            <a:headEnd/>
            <a:tailEnd/>
          </a:ln>
        </p:spPr>
        <p:txBody>
          <a:bodyPr wrap="square">
            <a:spAutoFit/>
          </a:bodyPr>
          <a:lstStyle/>
          <a:p>
            <a:pPr marL="533400" indent="-361950">
              <a:lnSpc>
                <a:spcPct val="150000"/>
              </a:lnSpc>
              <a:spcBef>
                <a:spcPct val="0"/>
              </a:spcBef>
              <a:buFont typeface="Wingdings" pitchFamily="2" charset="2"/>
              <a:buChar char="n"/>
            </a:pPr>
            <a:r>
              <a:rPr lang="zh-TW" altLang="en-US" sz="1600" b="1" dirty="0" smtClean="0">
                <a:latin typeface="+mj-lt"/>
                <a:ea typeface="微軟正黑體" panose="020B0604030504040204" pitchFamily="34" charset="-120"/>
                <a:cs typeface="Arial" panose="020B0604020202020204" pitchFamily="34" charset="0"/>
              </a:rPr>
              <a:t>銀行</a:t>
            </a:r>
            <a:r>
              <a:rPr lang="zh-TW" altLang="en-US" sz="1600" b="1" dirty="0">
                <a:latin typeface="+mj-lt"/>
                <a:ea typeface="微軟正黑體" panose="020B0604030504040204" pitchFamily="34" charset="-120"/>
                <a:cs typeface="Arial" panose="020B0604020202020204" pitchFamily="34" charset="0"/>
              </a:rPr>
              <a:t>業務</a:t>
            </a:r>
          </a:p>
          <a:p>
            <a:pPr marL="631825" lvl="1" indent="-90488">
              <a:lnSpc>
                <a:spcPts val="2200"/>
              </a:lnSpc>
              <a:spcBef>
                <a:spcPts val="300"/>
              </a:spcBef>
              <a:buFont typeface="Arial" charset="0"/>
              <a:buChar char="•"/>
            </a:pPr>
            <a:r>
              <a:rPr lang="zh-TW" altLang="en-US" sz="1600" dirty="0">
                <a:latin typeface="+mn-ea"/>
                <a:cs typeface="Arial" panose="020B0604020202020204" pitchFamily="34" charset="0"/>
              </a:rPr>
              <a:t>越南</a:t>
            </a:r>
            <a:r>
              <a:rPr lang="zh-TW" altLang="en-US" sz="1600" dirty="0" smtClean="0">
                <a:latin typeface="+mn-ea"/>
                <a:cs typeface="Arial" panose="020B0604020202020204" pitchFamily="34" charset="0"/>
              </a:rPr>
              <a:t>：</a:t>
            </a:r>
            <a:r>
              <a:rPr lang="zh-TW" altLang="en-US" sz="1600" dirty="0">
                <a:latin typeface="+mj-ea"/>
                <a:cs typeface="Arial" panose="020B0604020202020204" pitchFamily="34" charset="0"/>
              </a:rPr>
              <a:t>胡志明市分行</a:t>
            </a:r>
            <a:r>
              <a:rPr lang="en-US" altLang="zh-TW" sz="1600" dirty="0">
                <a:latin typeface="+mj-ea"/>
                <a:cs typeface="Arial" panose="020B0604020202020204" pitchFamily="34" charset="0"/>
              </a:rPr>
              <a:t>7</a:t>
            </a:r>
            <a:r>
              <a:rPr lang="zh-TW" altLang="en-US" sz="1600" dirty="0">
                <a:latin typeface="+mj-ea"/>
                <a:cs typeface="Arial" panose="020B0604020202020204" pitchFamily="34" charset="0"/>
              </a:rPr>
              <a:t>月開展企業戶</a:t>
            </a:r>
            <a:r>
              <a:rPr lang="en-US" altLang="zh-TW" sz="1600" dirty="0"/>
              <a:t>TMU</a:t>
            </a:r>
            <a:r>
              <a:rPr lang="zh-TW" altLang="zh-TW" sz="1600" dirty="0">
                <a:latin typeface="+mj-ea"/>
              </a:rPr>
              <a:t>業務</a:t>
            </a:r>
            <a:r>
              <a:rPr lang="zh-TW" altLang="en-US" sz="1600" dirty="0" smtClean="0">
                <a:latin typeface="+mn-ea"/>
                <a:cs typeface="Arial" panose="020B0604020202020204" pitchFamily="34" charset="0"/>
              </a:rPr>
              <a:t>；</a:t>
            </a:r>
            <a:r>
              <a:rPr lang="zh-TW" altLang="en-US" sz="1600" dirty="0">
                <a:latin typeface="+mn-ea"/>
                <a:cs typeface="Arial" panose="020B0604020202020204" pitchFamily="34" charset="0"/>
              </a:rPr>
              <a:t>世越銀行持續推動消企金及數位金融業務</a:t>
            </a:r>
            <a:endParaRPr lang="en-US" altLang="zh-TW" sz="1600" dirty="0">
              <a:latin typeface="+mn-ea"/>
              <a:cs typeface="Arial" panose="020B0604020202020204" pitchFamily="34" charset="0"/>
            </a:endParaRPr>
          </a:p>
          <a:p>
            <a:pPr marL="631825" lvl="1" indent="-90488">
              <a:lnSpc>
                <a:spcPts val="2200"/>
              </a:lnSpc>
              <a:spcBef>
                <a:spcPts val="300"/>
              </a:spcBef>
              <a:buFont typeface="Arial" charset="0"/>
              <a:buChar char="•"/>
            </a:pPr>
            <a:r>
              <a:rPr lang="zh-TW" altLang="en-US" sz="1600" dirty="0">
                <a:latin typeface="+mn-ea"/>
                <a:cs typeface="Arial" panose="020B0604020202020204" pitchFamily="34" charset="0"/>
              </a:rPr>
              <a:t>柬埔寨：</a:t>
            </a:r>
            <a:r>
              <a:rPr lang="zh-TW" altLang="zh-TW" sz="1600" dirty="0">
                <a:latin typeface="+mn-ea"/>
                <a:cs typeface="Arial" panose="020B0604020202020204" pitchFamily="34" charset="0"/>
              </a:rPr>
              <a:t>子行各項業務</a:t>
            </a:r>
            <a:r>
              <a:rPr lang="zh-TW" altLang="en-US" sz="1600" dirty="0">
                <a:latin typeface="+mn-ea"/>
                <a:cs typeface="Arial" panose="020B0604020202020204" pitchFamily="34" charset="0"/>
              </a:rPr>
              <a:t>穩定</a:t>
            </a:r>
            <a:r>
              <a:rPr lang="zh-TW" altLang="zh-TW" sz="1600" dirty="0">
                <a:latin typeface="+mn-ea"/>
                <a:cs typeface="Arial" panose="020B0604020202020204" pitchFamily="34" charset="0"/>
              </a:rPr>
              <a:t>發展</a:t>
            </a:r>
            <a:endParaRPr lang="en-US" altLang="zh-TW" sz="1600" dirty="0">
              <a:latin typeface="+mn-ea"/>
              <a:cs typeface="Arial" panose="020B0604020202020204" pitchFamily="34" charset="0"/>
            </a:endParaRPr>
          </a:p>
          <a:p>
            <a:pPr marL="631825" lvl="1" indent="-90488">
              <a:lnSpc>
                <a:spcPts val="2200"/>
              </a:lnSpc>
              <a:spcBef>
                <a:spcPts val="300"/>
              </a:spcBef>
              <a:buFont typeface="Arial" charset="0"/>
              <a:buChar char="•"/>
            </a:pPr>
            <a:r>
              <a:rPr lang="zh-TW" altLang="en-US" sz="1600" dirty="0">
                <a:ea typeface="微軟正黑體" panose="020B0604030504040204" pitchFamily="34" charset="-120"/>
                <a:cs typeface="Arial" panose="020B0604020202020204" pitchFamily="34" charset="0"/>
              </a:rPr>
              <a:t>菲律賓：集團參股</a:t>
            </a:r>
            <a:r>
              <a:rPr lang="en-US" altLang="zh-TW" sz="1600" dirty="0">
                <a:ea typeface="微軟正黑體" panose="020B0604030504040204" pitchFamily="34" charset="-120"/>
                <a:cs typeface="Arial" panose="020B0604020202020204" pitchFamily="34" charset="0"/>
              </a:rPr>
              <a:t>RCBC</a:t>
            </a:r>
            <a:r>
              <a:rPr lang="zh-TW" altLang="en-US" sz="1600" dirty="0">
                <a:ea typeface="微軟正黑體" panose="020B0604030504040204" pitchFamily="34" charset="-120"/>
                <a:cs typeface="Arial" panose="020B0604020202020204" pitchFamily="34" charset="0"/>
              </a:rPr>
              <a:t>銀行</a:t>
            </a:r>
            <a:r>
              <a:rPr lang="en-US" altLang="zh-TW" sz="1600" baseline="30000" dirty="0">
                <a:ea typeface="微軟正黑體" panose="020B0604030504040204" pitchFamily="34" charset="-120"/>
                <a:cs typeface="Arial" panose="020B0604020202020204" pitchFamily="34" charset="0"/>
              </a:rPr>
              <a:t>(2)</a:t>
            </a:r>
          </a:p>
          <a:p>
            <a:pPr marL="533400" lvl="1" indent="-361950">
              <a:lnSpc>
                <a:spcPct val="150000"/>
              </a:lnSpc>
              <a:spcBef>
                <a:spcPct val="0"/>
              </a:spcBef>
              <a:buFont typeface="Wingdings" pitchFamily="2" charset="2"/>
              <a:buChar char="n"/>
            </a:pPr>
            <a:r>
              <a:rPr lang="zh-TW" altLang="en-US" sz="1600" b="1" dirty="0" smtClean="0">
                <a:latin typeface="+mj-lt"/>
                <a:ea typeface="微軟正黑體" panose="020B0604030504040204" pitchFamily="34" charset="-120"/>
                <a:cs typeface="Arial" panose="020B0604020202020204" pitchFamily="34" charset="0"/>
              </a:rPr>
              <a:t>越南</a:t>
            </a:r>
            <a:r>
              <a:rPr lang="zh-TW" altLang="en-US" sz="1600" b="1" dirty="0">
                <a:latin typeface="+mj-lt"/>
                <a:ea typeface="微軟正黑體" panose="020B0604030504040204" pitchFamily="34" charset="-120"/>
                <a:cs typeface="Arial" panose="020B0604020202020204" pitchFamily="34" charset="0"/>
              </a:rPr>
              <a:t>國泰</a:t>
            </a:r>
            <a:r>
              <a:rPr lang="zh-TW" altLang="en-US" sz="1600" b="1" dirty="0" smtClean="0">
                <a:latin typeface="+mj-lt"/>
                <a:ea typeface="微軟正黑體" panose="020B0604030504040204" pitchFamily="34" charset="-120"/>
                <a:cs typeface="Arial" panose="020B0604020202020204" pitchFamily="34" charset="0"/>
              </a:rPr>
              <a:t>人壽</a:t>
            </a:r>
            <a:endParaRPr lang="en-US" altLang="zh-TW" sz="1600" dirty="0" smtClean="0">
              <a:ea typeface="微軟正黑體" panose="020B0604030504040204" pitchFamily="34" charset="-120"/>
              <a:cs typeface="Arial" panose="020B0604020202020204" pitchFamily="34" charset="0"/>
            </a:endParaRPr>
          </a:p>
          <a:p>
            <a:pPr marL="631825" lvl="1" indent="-90488">
              <a:lnSpc>
                <a:spcPts val="2200"/>
              </a:lnSpc>
              <a:spcBef>
                <a:spcPts val="300"/>
              </a:spcBef>
              <a:buFont typeface="Arial" charset="0"/>
              <a:buChar char="•"/>
            </a:pPr>
            <a:r>
              <a:rPr lang="en-US" altLang="zh-TW" sz="1600" dirty="0">
                <a:ea typeface="微軟正黑體" panose="020B0604030504040204" pitchFamily="34" charset="-120"/>
                <a:cs typeface="Arial" panose="020B0604020202020204" pitchFamily="34" charset="0"/>
              </a:rPr>
              <a:t>1H22</a:t>
            </a:r>
            <a:r>
              <a:rPr lang="zh-TW" altLang="en-US" sz="1600" dirty="0">
                <a:ea typeface="微軟正黑體" panose="020B0604030504040204" pitchFamily="34" charset="-120"/>
                <a:cs typeface="Arial" panose="020B0604020202020204" pitchFamily="34" charset="0"/>
              </a:rPr>
              <a:t>總保費達</a:t>
            </a:r>
            <a:r>
              <a:rPr lang="en-US" altLang="zh-TW" sz="1600" dirty="0" smtClean="0">
                <a:ea typeface="微軟正黑體" panose="020B0604030504040204" pitchFamily="34" charset="-120"/>
                <a:cs typeface="Arial" panose="020B0604020202020204" pitchFamily="34" charset="0"/>
              </a:rPr>
              <a:t>1.3</a:t>
            </a:r>
            <a:r>
              <a:rPr lang="zh-TW" altLang="en-US" sz="1600" dirty="0" smtClean="0">
                <a:ea typeface="微軟正黑體" panose="020B0604030504040204" pitchFamily="34" charset="-120"/>
                <a:cs typeface="Arial" panose="020B0604020202020204" pitchFamily="34" charset="0"/>
              </a:rPr>
              <a:t>兆越</a:t>
            </a:r>
            <a:r>
              <a:rPr lang="zh-TW" altLang="en-US" sz="1600" dirty="0">
                <a:ea typeface="微軟正黑體" panose="020B0604030504040204" pitchFamily="34" charset="-120"/>
                <a:cs typeface="Arial" panose="020B0604020202020204" pitchFamily="34" charset="0"/>
              </a:rPr>
              <a:t>盾</a:t>
            </a:r>
            <a:r>
              <a:rPr lang="zh-TW" altLang="en-US" sz="1600" dirty="0" smtClean="0">
                <a:ea typeface="微軟正黑體" panose="020B0604030504040204" pitchFamily="34" charset="-120"/>
                <a:cs typeface="Arial" panose="020B0604020202020204" pitchFamily="34" charset="0"/>
              </a:rPr>
              <a:t>，</a:t>
            </a:r>
            <a:r>
              <a:rPr lang="zh-TW" altLang="en-US" sz="1600" dirty="0">
                <a:ea typeface="微軟正黑體" panose="020B0604030504040204" pitchFamily="34" charset="-120"/>
                <a:cs typeface="Arial" panose="020B0604020202020204" pitchFamily="34" charset="0"/>
              </a:rPr>
              <a:t>年</a:t>
            </a:r>
            <a:r>
              <a:rPr lang="zh-TW" altLang="en-US" sz="1600" dirty="0" smtClean="0">
                <a:ea typeface="微軟正黑體" panose="020B0604030504040204" pitchFamily="34" charset="-120"/>
                <a:cs typeface="Arial" panose="020B0604020202020204" pitchFamily="34" charset="0"/>
              </a:rPr>
              <a:t>成長</a:t>
            </a:r>
            <a:r>
              <a:rPr lang="en-US" altLang="zh-TW" sz="1600" dirty="0">
                <a:ea typeface="微軟正黑體" panose="020B0604030504040204" pitchFamily="34" charset="-120"/>
                <a:cs typeface="Arial" panose="020B0604020202020204" pitchFamily="34" charset="0"/>
              </a:rPr>
              <a:t>19%</a:t>
            </a:r>
          </a:p>
          <a:p>
            <a:pPr marL="631825" lvl="1" indent="-90488">
              <a:lnSpc>
                <a:spcPts val="2200"/>
              </a:lnSpc>
              <a:spcBef>
                <a:spcPts val="600"/>
              </a:spcBef>
              <a:buFont typeface="Arial" charset="0"/>
              <a:buChar char="•"/>
            </a:pPr>
            <a:r>
              <a:rPr lang="zh-TW" altLang="en-US" sz="1600" dirty="0" smtClean="0">
                <a:ea typeface="微軟正黑體" panose="020B0604030504040204" pitchFamily="34" charset="-120"/>
                <a:cs typeface="Arial" panose="020B0604020202020204" pitchFamily="34" charset="0"/>
              </a:rPr>
              <a:t>擴展組織、專職經營，發展多元通路</a:t>
            </a:r>
          </a:p>
          <a:p>
            <a:pPr marL="533400" lvl="1" indent="-361950">
              <a:lnSpc>
                <a:spcPct val="150000"/>
              </a:lnSpc>
              <a:spcBef>
                <a:spcPct val="0"/>
              </a:spcBef>
              <a:spcAft>
                <a:spcPts val="300"/>
              </a:spcAft>
              <a:buFont typeface="Wingdings" pitchFamily="2" charset="2"/>
              <a:buChar char="n"/>
              <a:defRPr/>
            </a:pPr>
            <a:r>
              <a:rPr lang="zh-TW" altLang="en-US" sz="1600" b="1" dirty="0" smtClean="0">
                <a:latin typeface="+mj-lt"/>
                <a:ea typeface="微軟正黑體" panose="020B0604030504040204" pitchFamily="34" charset="-120"/>
                <a:cs typeface="Arial" panose="020B0604020202020204" pitchFamily="34" charset="0"/>
              </a:rPr>
              <a:t>越南</a:t>
            </a:r>
            <a:r>
              <a:rPr lang="en-US" altLang="zh-TW" sz="1600" b="1" dirty="0" err="1">
                <a:latin typeface="+mj-lt"/>
                <a:ea typeface="微軟正黑體" panose="020B0604030504040204" pitchFamily="34" charset="-120"/>
                <a:cs typeface="Arial" panose="020B0604020202020204" pitchFamily="34" charset="0"/>
              </a:rPr>
              <a:t>國泰產險</a:t>
            </a:r>
            <a:endParaRPr lang="en-US" altLang="zh-TW" sz="1600" b="1" dirty="0">
              <a:latin typeface="+mj-lt"/>
              <a:ea typeface="微軟正黑體" panose="020B0604030504040204" pitchFamily="34" charset="-120"/>
              <a:cs typeface="Arial" panose="020B0604020202020204" pitchFamily="34" charset="0"/>
            </a:endParaRPr>
          </a:p>
          <a:p>
            <a:pPr marL="631825" lvl="1" indent="-90488">
              <a:lnSpc>
                <a:spcPts val="2200"/>
              </a:lnSpc>
              <a:spcBef>
                <a:spcPts val="300"/>
              </a:spcBef>
              <a:buFont typeface="Arial" charset="0"/>
              <a:buChar char="•"/>
            </a:pPr>
            <a:r>
              <a:rPr lang="en-US" altLang="zh-TW" sz="1600" dirty="0" smtClean="0">
                <a:ea typeface="微軟正黑體" panose="020B0604030504040204" pitchFamily="34" charset="-120"/>
                <a:cs typeface="Arial" panose="020B0604020202020204" pitchFamily="34" charset="0"/>
              </a:rPr>
              <a:t>1H22</a:t>
            </a:r>
            <a:r>
              <a:rPr lang="zh-TW" altLang="en-US" sz="1600" dirty="0">
                <a:ea typeface="微軟正黑體" panose="020B0604030504040204" pitchFamily="34" charset="-120"/>
                <a:cs typeface="Arial" panose="020B0604020202020204" pitchFamily="34" charset="0"/>
              </a:rPr>
              <a:t>簽單保費</a:t>
            </a:r>
            <a:r>
              <a:rPr lang="zh-TW" altLang="en-US" sz="1600" dirty="0" smtClean="0">
                <a:ea typeface="微軟正黑體" panose="020B0604030504040204" pitchFamily="34" charset="-120"/>
                <a:cs typeface="Arial" panose="020B0604020202020204" pitchFamily="34" charset="0"/>
              </a:rPr>
              <a:t>達</a:t>
            </a:r>
            <a:r>
              <a:rPr lang="en-US" altLang="zh-TW" sz="1600" dirty="0" smtClean="0">
                <a:ea typeface="微軟正黑體" panose="020B0604030504040204" pitchFamily="34" charset="-120"/>
                <a:cs typeface="Arial" panose="020B0604020202020204" pitchFamily="34" charset="0"/>
              </a:rPr>
              <a:t>2,856</a:t>
            </a:r>
            <a:r>
              <a:rPr lang="zh-TW" altLang="en-US" sz="1600" dirty="0" smtClean="0">
                <a:ea typeface="微軟正黑體" panose="020B0604030504040204" pitchFamily="34" charset="-120"/>
                <a:cs typeface="Arial" panose="020B0604020202020204" pitchFamily="34" charset="0"/>
              </a:rPr>
              <a:t>億</a:t>
            </a:r>
            <a:r>
              <a:rPr lang="zh-TW" altLang="en-US" sz="1600" dirty="0">
                <a:ea typeface="微軟正黑體" panose="020B0604030504040204" pitchFamily="34" charset="-120"/>
                <a:cs typeface="Arial" panose="020B0604020202020204" pitchFamily="34" charset="0"/>
              </a:rPr>
              <a:t>越盾</a:t>
            </a:r>
            <a:r>
              <a:rPr lang="zh-TW" altLang="en-US" sz="1600" dirty="0" smtClean="0">
                <a:ea typeface="微軟正黑體" panose="020B0604030504040204" pitchFamily="34" charset="-120"/>
                <a:cs typeface="Arial" panose="020B0604020202020204" pitchFamily="34" charset="0"/>
              </a:rPr>
              <a:t>，穩</a:t>
            </a:r>
            <a:r>
              <a:rPr lang="zh-TW" altLang="en-US" sz="1600" dirty="0">
                <a:ea typeface="微軟正黑體" panose="020B0604030504040204" pitchFamily="34" charset="-120"/>
                <a:cs typeface="Arial" panose="020B0604020202020204" pitchFamily="34" charset="0"/>
              </a:rPr>
              <a:t>定</a:t>
            </a:r>
            <a:r>
              <a:rPr lang="zh-TW" altLang="en-US" sz="1600" dirty="0" smtClean="0">
                <a:ea typeface="微軟正黑體" panose="020B0604030504040204" pitchFamily="34" charset="-120"/>
                <a:cs typeface="Arial" panose="020B0604020202020204" pitchFamily="34" charset="0"/>
              </a:rPr>
              <a:t>成長</a:t>
            </a:r>
            <a:endParaRPr lang="en-US" altLang="zh-TW" sz="1600" dirty="0" smtClean="0">
              <a:ea typeface="微軟正黑體" panose="020B0604030504040204" pitchFamily="34" charset="-120"/>
              <a:cs typeface="Arial" panose="020B0604020202020204" pitchFamily="34" charset="0"/>
            </a:endParaRPr>
          </a:p>
          <a:p>
            <a:pPr marL="631825" lvl="1" indent="-90488">
              <a:lnSpc>
                <a:spcPts val="2200"/>
              </a:lnSpc>
              <a:spcBef>
                <a:spcPts val="300"/>
              </a:spcBef>
              <a:buFont typeface="Arial" charset="0"/>
              <a:buChar char="•"/>
            </a:pPr>
            <a:r>
              <a:rPr lang="zh-TW" altLang="en-US" sz="1600" dirty="0" smtClean="0">
                <a:ea typeface="微軟正黑體" panose="020B0604030504040204" pitchFamily="34" charset="-120"/>
                <a:cs typeface="Arial" panose="020B0604020202020204" pitchFamily="34" charset="0"/>
              </a:rPr>
              <a:t>持續</a:t>
            </a:r>
            <a:r>
              <a:rPr lang="zh-TW" altLang="en-US" sz="1600" dirty="0">
                <a:ea typeface="微軟正黑體" panose="020B0604030504040204" pitchFamily="34" charset="-120"/>
                <a:cs typeface="Arial" panose="020B0604020202020204" pitchFamily="34" charset="0"/>
              </a:rPr>
              <a:t>推動數位轉型與行動投保</a:t>
            </a:r>
            <a:endParaRPr lang="en-US" altLang="zh-TW" sz="1600" dirty="0">
              <a:ea typeface="微軟正黑體" panose="020B0604030504040204" pitchFamily="34" charset="-120"/>
              <a:cs typeface="Arial" panose="020B0604020202020204" pitchFamily="34" charset="0"/>
            </a:endParaRPr>
          </a:p>
        </p:txBody>
      </p:sp>
      <p:sp>
        <p:nvSpPr>
          <p:cNvPr id="131" name="矩形 130"/>
          <p:cNvSpPr/>
          <p:nvPr/>
        </p:nvSpPr>
        <p:spPr>
          <a:xfrm>
            <a:off x="497596" y="2366049"/>
            <a:ext cx="3215330" cy="707878"/>
          </a:xfrm>
          <a:prstGeom prst="rect">
            <a:avLst/>
          </a:prstGeom>
        </p:spPr>
        <p:txBody>
          <a:bodyPr wrap="square" lIns="91430" tIns="45716" rIns="91430" bIns="45716">
            <a:spAutoFit/>
          </a:bodyPr>
          <a:lstStyle/>
          <a:p>
            <a:pPr marL="523875" indent="-523875">
              <a:tabLst>
                <a:tab pos="628650" algn="l"/>
              </a:tabLst>
            </a:pPr>
            <a:r>
              <a:rPr lang="en-US" altLang="zh-TW" sz="1000" dirty="0">
                <a:ea typeface="微軟正黑體" pitchFamily="34" charset="-120"/>
                <a:cs typeface="Arial" pitchFamily="34" charset="0"/>
              </a:rPr>
              <a:t>Note: </a:t>
            </a:r>
            <a:r>
              <a:rPr lang="zh-TW" altLang="en-US" sz="1000" dirty="0">
                <a:ea typeface="微軟正黑體" pitchFamily="34" charset="-120"/>
                <a:cs typeface="Arial" pitchFamily="34" charset="0"/>
              </a:rPr>
              <a:t> </a:t>
            </a:r>
            <a:r>
              <a:rPr lang="en-US" altLang="zh-TW" sz="1000" dirty="0">
                <a:ea typeface="微軟正黑體" pitchFamily="34" charset="-120"/>
                <a:cs typeface="Arial" pitchFamily="34" charset="0"/>
              </a:rPr>
              <a:t>(1</a:t>
            </a:r>
            <a:r>
              <a:rPr lang="en-US" altLang="zh-TW" sz="1000" dirty="0" smtClean="0">
                <a:ea typeface="微軟正黑體" pitchFamily="34" charset="-120"/>
                <a:cs typeface="Arial" pitchFamily="34" charset="0"/>
              </a:rPr>
              <a:t>) </a:t>
            </a:r>
            <a:r>
              <a:rPr lang="zh-TW" altLang="en-US" sz="1000" dirty="0" smtClean="0">
                <a:latin typeface="+mj-lt"/>
                <a:ea typeface="微軟正黑體" panose="020B0604030504040204" pitchFamily="34" charset="-120"/>
                <a:cs typeface="Arial" panose="020B0604020202020204" pitchFamily="34" charset="0"/>
              </a:rPr>
              <a:t>國泰</a:t>
            </a:r>
            <a:r>
              <a:rPr lang="zh-TW" altLang="en-US" sz="1000" dirty="0">
                <a:latin typeface="+mj-lt"/>
                <a:ea typeface="微軟正黑體" panose="020B0604030504040204" pitchFamily="34" charset="-120"/>
                <a:cs typeface="Arial" panose="020B0604020202020204" pitchFamily="34" charset="0"/>
              </a:rPr>
              <a:t>世華銀行於</a:t>
            </a:r>
            <a:r>
              <a:rPr lang="zh-TW" altLang="zh-TW" sz="1000" dirty="0" smtClean="0">
                <a:latin typeface="+mj-lt"/>
                <a:ea typeface="微軟正黑體" panose="020B0604030504040204" pitchFamily="34" charset="-120"/>
              </a:rPr>
              <a:t>泰國</a:t>
            </a:r>
            <a:r>
              <a:rPr lang="zh-TW" altLang="en-US" sz="1000" dirty="0" smtClean="0">
                <a:latin typeface="+mj-lt"/>
                <a:ea typeface="微軟正黑體" panose="020B0604030504040204" pitchFamily="34" charset="-120"/>
              </a:rPr>
              <a:t>及</a:t>
            </a:r>
            <a:r>
              <a:rPr lang="zh-TW" altLang="en-US" sz="1000" dirty="0">
                <a:latin typeface="+mj-lt"/>
                <a:ea typeface="微軟正黑體" panose="020B0604030504040204" pitchFamily="34" charset="-120"/>
              </a:rPr>
              <a:t>印尼係辦事處</a:t>
            </a:r>
            <a:r>
              <a:rPr lang="zh-TW" altLang="en-US" sz="1000" dirty="0">
                <a:latin typeface="+mj-lt"/>
                <a:ea typeface="微軟正黑體" panose="020B0604030504040204" pitchFamily="34" charset="-120"/>
                <a:cs typeface="Arial" panose="020B0604020202020204" pitchFamily="34" charset="0"/>
              </a:rPr>
              <a:t>。</a:t>
            </a:r>
            <a:endParaRPr lang="en-US" altLang="zh-TW" sz="1000" dirty="0">
              <a:latin typeface="+mj-lt"/>
              <a:ea typeface="微軟正黑體" panose="020B0604030504040204" pitchFamily="34" charset="-120"/>
            </a:endParaRPr>
          </a:p>
          <a:p>
            <a:r>
              <a:rPr lang="zh-TW" altLang="en-US" sz="1000" dirty="0">
                <a:ea typeface="微軟正黑體" panose="020B0604030504040204" pitchFamily="34" charset="-120"/>
              </a:rPr>
              <a:t> </a:t>
            </a:r>
            <a:r>
              <a:rPr lang="zh-TW" altLang="en-US" sz="1000" dirty="0" smtClean="0">
                <a:ea typeface="微軟正黑體" panose="020B0604030504040204" pitchFamily="34" charset="-120"/>
              </a:rPr>
              <a:t>           </a:t>
            </a:r>
            <a:r>
              <a:rPr lang="en-US" altLang="zh-TW" sz="1000" dirty="0" smtClean="0">
                <a:ea typeface="微軟正黑體" panose="020B0604030504040204" pitchFamily="34" charset="-120"/>
              </a:rPr>
              <a:t>(</a:t>
            </a:r>
            <a:r>
              <a:rPr lang="en-US" altLang="zh-TW" sz="1000" dirty="0">
                <a:ea typeface="微軟正黑體" panose="020B0604030504040204" pitchFamily="34" charset="-120"/>
              </a:rPr>
              <a:t>2)</a:t>
            </a:r>
            <a:r>
              <a:rPr lang="zh-TW" altLang="en-US" sz="1000" dirty="0">
                <a:ea typeface="微軟正黑體" panose="020B0604030504040204" pitchFamily="34" charset="-120"/>
              </a:rPr>
              <a:t> </a:t>
            </a:r>
            <a:r>
              <a:rPr lang="en-US" altLang="zh-TW" sz="1000" dirty="0" smtClean="0">
                <a:latin typeface="+mj-lt"/>
                <a:ea typeface="微軟正黑體" panose="020B0604030504040204" pitchFamily="34" charset="-120"/>
                <a:cs typeface="Arial" panose="020B0604020202020204" pitchFamily="34" charset="0"/>
              </a:rPr>
              <a:t>RCBC</a:t>
            </a:r>
            <a:r>
              <a:rPr lang="zh-TW" altLang="en-US" sz="1000" dirty="0" smtClean="0">
                <a:latin typeface="+mj-lt"/>
                <a:ea typeface="微軟正黑體" panose="020B0604030504040204" pitchFamily="34" charset="-120"/>
                <a:cs typeface="Arial" panose="020B0604020202020204" pitchFamily="34" charset="0"/>
              </a:rPr>
              <a:t>投資案由國泰</a:t>
            </a:r>
            <a:r>
              <a:rPr lang="zh-TW" altLang="en-US" sz="1000" dirty="0">
                <a:latin typeface="+mj-lt"/>
                <a:ea typeface="微軟正黑體" panose="020B0604030504040204" pitchFamily="34" charset="-120"/>
                <a:cs typeface="Arial" panose="020B0604020202020204" pitchFamily="34" charset="0"/>
              </a:rPr>
              <a:t>人壽出資。</a:t>
            </a:r>
            <a:endParaRPr lang="en-US" altLang="zh-TW" sz="1000" dirty="0">
              <a:latin typeface="+mj-lt"/>
              <a:ea typeface="微軟正黑體" panose="020B0604030504040204" pitchFamily="34" charset="-120"/>
              <a:cs typeface="Arial" panose="020B0604020202020204" pitchFamily="34" charset="0"/>
            </a:endParaRPr>
          </a:p>
          <a:p>
            <a:r>
              <a:rPr lang="zh-TW" altLang="en-US" sz="1000" dirty="0">
                <a:latin typeface="+mj-lt"/>
                <a:ea typeface="微軟正黑體" panose="020B0604030504040204" pitchFamily="34" charset="-120"/>
                <a:cs typeface="Arial" panose="020B0604020202020204" pitchFamily="34" charset="0"/>
              </a:rPr>
              <a:t>        </a:t>
            </a:r>
            <a:r>
              <a:rPr lang="zh-TW" altLang="en-US" sz="1000" dirty="0" smtClean="0">
                <a:latin typeface="+mj-lt"/>
                <a:ea typeface="微軟正黑體" panose="020B0604030504040204" pitchFamily="34" charset="-120"/>
                <a:cs typeface="Arial" panose="020B0604020202020204" pitchFamily="34" charset="0"/>
              </a:rPr>
              <a:t>   </a:t>
            </a:r>
            <a:r>
              <a:rPr lang="zh-TW" altLang="en-US" sz="1000" dirty="0">
                <a:ea typeface="微軟正黑體" panose="020B0604030504040204" pitchFamily="34" charset="-120"/>
                <a:cs typeface="Arial" panose="020B0604020202020204" pitchFamily="34" charset="0"/>
              </a:rPr>
              <a:t> </a:t>
            </a:r>
            <a:r>
              <a:rPr lang="en-US" altLang="zh-TW" sz="1000" dirty="0">
                <a:ea typeface="微軟正黑體" panose="020B0604030504040204" pitchFamily="34" charset="-120"/>
                <a:cs typeface="Arial" panose="020B0604020202020204" pitchFamily="34" charset="0"/>
              </a:rPr>
              <a:t>(3</a:t>
            </a:r>
            <a:r>
              <a:rPr lang="en-US" altLang="zh-TW" sz="1000" dirty="0" smtClean="0">
                <a:ea typeface="微軟正黑體" panose="020B0604030504040204" pitchFamily="34" charset="-120"/>
                <a:cs typeface="Arial" panose="020B0604020202020204" pitchFamily="34" charset="0"/>
              </a:rPr>
              <a:t>)</a:t>
            </a:r>
            <a:r>
              <a:rPr lang="zh-TW" altLang="en-US" sz="1000" dirty="0" smtClean="0">
                <a:ea typeface="微軟正黑體" panose="020B0604030504040204" pitchFamily="34" charset="-120"/>
                <a:cs typeface="Arial" panose="020B0604020202020204" pitchFamily="34" charset="0"/>
              </a:rPr>
              <a:t> </a:t>
            </a:r>
            <a:r>
              <a:rPr lang="zh-TW" altLang="en-US" sz="1000" dirty="0" smtClean="0">
                <a:latin typeface="+mj-lt"/>
                <a:ea typeface="微軟正黑體" panose="020B0604030504040204" pitchFamily="34" charset="-120"/>
              </a:rPr>
              <a:t>國泰</a:t>
            </a:r>
            <a:r>
              <a:rPr lang="zh-TW" altLang="en-US" sz="1000" dirty="0">
                <a:latin typeface="+mj-lt"/>
                <a:ea typeface="微軟正黑體" panose="020B0604030504040204" pitchFamily="34" charset="-120"/>
              </a:rPr>
              <a:t>金控持有大陸國泰產險</a:t>
            </a:r>
            <a:r>
              <a:rPr lang="en-US" altLang="zh-TW" sz="1000" dirty="0">
                <a:latin typeface="+mj-lt"/>
                <a:ea typeface="微軟正黑體" panose="020B0604030504040204" pitchFamily="34" charset="-120"/>
              </a:rPr>
              <a:t>49%</a:t>
            </a:r>
            <a:r>
              <a:rPr lang="zh-TW" altLang="en-US" sz="1000" dirty="0">
                <a:latin typeface="+mj-lt"/>
                <a:ea typeface="微軟正黑體" panose="020B0604030504040204" pitchFamily="34" charset="-120"/>
              </a:rPr>
              <a:t>股權</a:t>
            </a:r>
            <a:r>
              <a:rPr lang="zh-TW" altLang="en-US" sz="1000" dirty="0" smtClean="0">
                <a:latin typeface="+mj-lt"/>
                <a:ea typeface="微軟正黑體" panose="020B0604030504040204" pitchFamily="34" charset="-120"/>
              </a:rPr>
              <a:t>、</a:t>
            </a:r>
            <a:endParaRPr lang="en-US" altLang="zh-TW" sz="1000" dirty="0" smtClean="0">
              <a:latin typeface="+mj-lt"/>
              <a:ea typeface="微軟正黑體" panose="020B0604030504040204" pitchFamily="34" charset="-120"/>
            </a:endParaRPr>
          </a:p>
          <a:p>
            <a:r>
              <a:rPr lang="en-US" altLang="zh-TW" sz="1000" dirty="0">
                <a:latin typeface="+mj-lt"/>
                <a:ea typeface="微軟正黑體" panose="020B0604030504040204" pitchFamily="34" charset="-120"/>
              </a:rPr>
              <a:t> </a:t>
            </a:r>
            <a:r>
              <a:rPr lang="en-US" altLang="zh-TW" sz="1000" dirty="0" smtClean="0">
                <a:latin typeface="+mj-lt"/>
                <a:ea typeface="微軟正黑體" panose="020B0604030504040204" pitchFamily="34" charset="-120"/>
              </a:rPr>
              <a:t>                 </a:t>
            </a:r>
            <a:r>
              <a:rPr lang="zh-TW" altLang="en-US" sz="1000" dirty="0" smtClean="0">
                <a:latin typeface="+mj-lt"/>
                <a:ea typeface="微軟正黑體" panose="020B0604030504040204" pitchFamily="34" charset="-120"/>
              </a:rPr>
              <a:t>持有</a:t>
            </a:r>
            <a:r>
              <a:rPr lang="zh-TW" altLang="en-US" sz="1000" dirty="0">
                <a:latin typeface="+mj-lt"/>
                <a:ea typeface="微軟正黑體" panose="020B0604030504040204" pitchFamily="34" charset="-120"/>
              </a:rPr>
              <a:t>國開泰富基金公司</a:t>
            </a:r>
            <a:r>
              <a:rPr lang="en-US" altLang="zh-TW" sz="1000" dirty="0">
                <a:latin typeface="+mj-lt"/>
                <a:ea typeface="微軟正黑體" panose="020B0604030504040204" pitchFamily="34" charset="-120"/>
              </a:rPr>
              <a:t>(</a:t>
            </a:r>
            <a:r>
              <a:rPr lang="zh-TW" altLang="en-US" sz="1000" dirty="0">
                <a:latin typeface="+mj-lt"/>
                <a:ea typeface="微軟正黑體" panose="020B0604030504040204" pitchFamily="34" charset="-120"/>
              </a:rPr>
              <a:t>北京</a:t>
            </a:r>
            <a:r>
              <a:rPr lang="en-US" altLang="zh-TW" sz="1000" dirty="0">
                <a:latin typeface="+mj-lt"/>
                <a:ea typeface="微軟正黑體" panose="020B0604030504040204" pitchFamily="34" charset="-120"/>
              </a:rPr>
              <a:t>)33%</a:t>
            </a:r>
            <a:r>
              <a:rPr lang="zh-TW" altLang="en-US" sz="1000" dirty="0">
                <a:latin typeface="+mj-lt"/>
                <a:ea typeface="微軟正黑體" panose="020B0604030504040204" pitchFamily="34" charset="-120"/>
              </a:rPr>
              <a:t>股權</a:t>
            </a:r>
            <a:r>
              <a:rPr lang="zh-TW" altLang="en-US" sz="1000" dirty="0" smtClean="0">
                <a:latin typeface="+mj-lt"/>
                <a:ea typeface="微軟正黑體" panose="020B0604030504040204" pitchFamily="34" charset="-120"/>
              </a:rPr>
              <a:t>。</a:t>
            </a:r>
            <a:endParaRPr lang="en-US" altLang="zh-TW" sz="1000" dirty="0" smtClean="0">
              <a:latin typeface="+mj-lt"/>
              <a:ea typeface="微軟正黑體" panose="020B0604030504040204" pitchFamily="34" charset="-120"/>
            </a:endParaRPr>
          </a:p>
        </p:txBody>
      </p:sp>
      <p:graphicFrame>
        <p:nvGraphicFramePr>
          <p:cNvPr id="138" name="表格 137"/>
          <p:cNvGraphicFramePr>
            <a:graphicFrameLocks noGrp="1"/>
          </p:cNvGraphicFramePr>
          <p:nvPr>
            <p:extLst/>
          </p:nvPr>
        </p:nvGraphicFramePr>
        <p:xfrm>
          <a:off x="427237" y="903431"/>
          <a:ext cx="8433734" cy="1421424"/>
        </p:xfrm>
        <a:graphic>
          <a:graphicData uri="http://schemas.openxmlformats.org/drawingml/2006/table">
            <a:tbl>
              <a:tblPr/>
              <a:tblGrid>
                <a:gridCol w="814472">
                  <a:extLst>
                    <a:ext uri="{9D8B030D-6E8A-4147-A177-3AD203B41FA5}">
                      <a16:colId xmlns:a16="http://schemas.microsoft.com/office/drawing/2014/main" val="20000"/>
                    </a:ext>
                  </a:extLst>
                </a:gridCol>
                <a:gridCol w="620447">
                  <a:extLst>
                    <a:ext uri="{9D8B030D-6E8A-4147-A177-3AD203B41FA5}">
                      <a16:colId xmlns:a16="http://schemas.microsoft.com/office/drawing/2014/main" val="20001"/>
                    </a:ext>
                  </a:extLst>
                </a:gridCol>
                <a:gridCol w="674528">
                  <a:extLst>
                    <a:ext uri="{9D8B030D-6E8A-4147-A177-3AD203B41FA5}">
                      <a16:colId xmlns:a16="http://schemas.microsoft.com/office/drawing/2014/main" val="20002"/>
                    </a:ext>
                  </a:extLst>
                </a:gridCol>
                <a:gridCol w="719497">
                  <a:extLst>
                    <a:ext uri="{9D8B030D-6E8A-4147-A177-3AD203B41FA5}">
                      <a16:colId xmlns:a16="http://schemas.microsoft.com/office/drawing/2014/main" val="20003"/>
                    </a:ext>
                  </a:extLst>
                </a:gridCol>
                <a:gridCol w="652043">
                  <a:extLst>
                    <a:ext uri="{9D8B030D-6E8A-4147-A177-3AD203B41FA5}">
                      <a16:colId xmlns:a16="http://schemas.microsoft.com/office/drawing/2014/main" val="20004"/>
                    </a:ext>
                  </a:extLst>
                </a:gridCol>
                <a:gridCol w="777599">
                  <a:extLst>
                    <a:ext uri="{9D8B030D-6E8A-4147-A177-3AD203B41FA5}">
                      <a16:colId xmlns:a16="http://schemas.microsoft.com/office/drawing/2014/main" val="20005"/>
                    </a:ext>
                  </a:extLst>
                </a:gridCol>
                <a:gridCol w="886237">
                  <a:extLst>
                    <a:ext uri="{9D8B030D-6E8A-4147-A177-3AD203B41FA5}">
                      <a16:colId xmlns:a16="http://schemas.microsoft.com/office/drawing/2014/main" val="20006"/>
                    </a:ext>
                  </a:extLst>
                </a:gridCol>
                <a:gridCol w="640802">
                  <a:extLst>
                    <a:ext uri="{9D8B030D-6E8A-4147-A177-3AD203B41FA5}">
                      <a16:colId xmlns:a16="http://schemas.microsoft.com/office/drawing/2014/main" val="20007"/>
                    </a:ext>
                  </a:extLst>
                </a:gridCol>
                <a:gridCol w="708255">
                  <a:extLst>
                    <a:ext uri="{9D8B030D-6E8A-4147-A177-3AD203B41FA5}">
                      <a16:colId xmlns:a16="http://schemas.microsoft.com/office/drawing/2014/main" val="20008"/>
                    </a:ext>
                  </a:extLst>
                </a:gridCol>
                <a:gridCol w="646618">
                  <a:extLst>
                    <a:ext uri="{9D8B030D-6E8A-4147-A177-3AD203B41FA5}">
                      <a16:colId xmlns:a16="http://schemas.microsoft.com/office/drawing/2014/main" val="20009"/>
                    </a:ext>
                  </a:extLst>
                </a:gridCol>
                <a:gridCol w="646618">
                  <a:extLst>
                    <a:ext uri="{9D8B030D-6E8A-4147-A177-3AD203B41FA5}">
                      <a16:colId xmlns:a16="http://schemas.microsoft.com/office/drawing/2014/main" val="20010"/>
                    </a:ext>
                  </a:extLst>
                </a:gridCol>
                <a:gridCol w="646618">
                  <a:extLst>
                    <a:ext uri="{9D8B030D-6E8A-4147-A177-3AD203B41FA5}">
                      <a16:colId xmlns:a16="http://schemas.microsoft.com/office/drawing/2014/main" val="20011"/>
                    </a:ext>
                  </a:extLst>
                </a:gridCol>
              </a:tblGrid>
              <a:tr h="297707">
                <a:tc>
                  <a:txBody>
                    <a:bodyPr/>
                    <a:lstStyle/>
                    <a:p>
                      <a:pPr algn="l" rtl="0" fontAlgn="ctr"/>
                      <a:r>
                        <a:rPr lang="zh-TW" altLang="en-US" sz="1400" b="0" i="0" u="none" strike="noStrike" dirty="0">
                          <a:solidFill>
                            <a:schemeClr val="tx1"/>
                          </a:solidFill>
                          <a:effectLst/>
                          <a:latin typeface="+mj-lt"/>
                          <a:ea typeface="+mn-ea"/>
                        </a:rPr>
                        <a:t>　</a:t>
                      </a:r>
                    </a:p>
                  </a:txBody>
                  <a:tcPr marL="9525" marR="9525"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0" lang="zh-TW" altLang="en-US" sz="1400" i="0" kern="1200" dirty="0" smtClean="0">
                          <a:solidFill>
                            <a:schemeClr val="tx1"/>
                          </a:solidFill>
                          <a:latin typeface="+mj-lt"/>
                          <a:ea typeface="+mn-ea"/>
                          <a:cs typeface="+mn-cs"/>
                        </a:rPr>
                        <a:t>大陸</a:t>
                      </a:r>
                      <a:endParaRPr kumimoji="0" lang="en-US" sz="1400" i="0" kern="1200" dirty="0">
                        <a:solidFill>
                          <a:schemeClr val="tx1"/>
                        </a:solidFill>
                        <a:latin typeface="+mj-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0" lang="zh-TW" altLang="en-US" sz="1400" i="0" kern="1200" dirty="0" smtClean="0">
                          <a:solidFill>
                            <a:schemeClr val="tx1"/>
                          </a:solidFill>
                          <a:latin typeface="+mj-lt"/>
                          <a:ea typeface="+mn-ea"/>
                          <a:cs typeface="+mn-cs"/>
                        </a:rPr>
                        <a:t>越南</a:t>
                      </a:r>
                      <a:endParaRPr kumimoji="0" lang="en-US" sz="1400" i="0" kern="1200" dirty="0">
                        <a:solidFill>
                          <a:schemeClr val="tx1"/>
                        </a:solidFill>
                        <a:latin typeface="+mj-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kumimoji="0" lang="zh-TW" altLang="en-US" sz="1400" i="0" dirty="0" smtClean="0">
                          <a:solidFill>
                            <a:schemeClr val="tx1"/>
                          </a:solidFill>
                          <a:latin typeface="+mj-lt"/>
                          <a:ea typeface="+mn-ea"/>
                        </a:rPr>
                        <a:t>柬埔寨</a:t>
                      </a:r>
                      <a:endParaRPr lang="en-US" sz="1400" b="1" i="0" u="none" strike="noStrike" dirty="0">
                        <a:solidFill>
                          <a:schemeClr val="tx1"/>
                        </a:solidFill>
                        <a:effectLst/>
                        <a:latin typeface="+mj-lt"/>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0" lang="zh-TW" altLang="en-US" sz="1400" i="0" kern="1200" dirty="0" smtClean="0">
                          <a:solidFill>
                            <a:schemeClr val="tx1"/>
                          </a:solidFill>
                          <a:latin typeface="+mj-lt"/>
                          <a:ea typeface="+mn-ea"/>
                          <a:cs typeface="+mn-cs"/>
                        </a:rPr>
                        <a:t>香港</a:t>
                      </a:r>
                      <a:endParaRPr kumimoji="0" lang="en-US" sz="1400" i="0" kern="1200" dirty="0">
                        <a:solidFill>
                          <a:schemeClr val="tx1"/>
                        </a:solidFill>
                        <a:latin typeface="+mj-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0" lang="zh-TW" altLang="en-US" sz="1400" i="0" kern="1200" dirty="0" smtClean="0">
                          <a:solidFill>
                            <a:schemeClr val="tx1"/>
                          </a:solidFill>
                          <a:latin typeface="+mj-lt"/>
                          <a:ea typeface="+mn-ea"/>
                          <a:cs typeface="+mn-cs"/>
                        </a:rPr>
                        <a:t>新加坡</a:t>
                      </a:r>
                      <a:endParaRPr kumimoji="0" lang="en-US" sz="1400" i="0" kern="1200" dirty="0">
                        <a:solidFill>
                          <a:schemeClr val="tx1"/>
                        </a:solidFill>
                        <a:latin typeface="+mj-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kumimoji="0" lang="zh-TW" altLang="en-US" sz="1400" i="0" kern="1200" dirty="0" smtClean="0">
                          <a:solidFill>
                            <a:schemeClr val="tx1"/>
                          </a:solidFill>
                          <a:latin typeface="+mj-lt"/>
                          <a:ea typeface="+mn-ea"/>
                          <a:cs typeface="+mn-cs"/>
                        </a:rPr>
                        <a:t>馬來西亞</a:t>
                      </a:r>
                      <a:endParaRPr kumimoji="0" lang="en-US" sz="1400" i="0" kern="1200" dirty="0">
                        <a:solidFill>
                          <a:schemeClr val="tx1"/>
                        </a:solidFill>
                        <a:latin typeface="+mj-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kumimoji="0" lang="zh-TW" altLang="en-US" sz="1400" i="0" kern="1200" dirty="0" smtClean="0">
                          <a:solidFill>
                            <a:schemeClr val="tx1"/>
                          </a:solidFill>
                          <a:latin typeface="+mj-lt"/>
                          <a:ea typeface="+mn-ea"/>
                          <a:cs typeface="+mn-cs"/>
                        </a:rPr>
                        <a:t>寮國</a:t>
                      </a:r>
                      <a:endParaRPr kumimoji="0" lang="zh-TW" altLang="en-US" sz="1400" i="0" kern="1200" dirty="0">
                        <a:solidFill>
                          <a:schemeClr val="tx1"/>
                        </a:solidFill>
                        <a:latin typeface="+mj-lt"/>
                        <a:ea typeface="+mn-ea"/>
                        <a:cs typeface="+mn-cs"/>
                      </a:endParaRPr>
                    </a:p>
                  </a:txBody>
                  <a:tcPr marL="36733" marR="36733" marT="46649" marB="4664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kumimoji="0" lang="zh-TW" sz="1400" i="0" kern="1200" dirty="0">
                          <a:solidFill>
                            <a:schemeClr val="tx1"/>
                          </a:solidFill>
                          <a:latin typeface="+mj-lt"/>
                          <a:ea typeface="+mn-ea"/>
                          <a:cs typeface="+mn-cs"/>
                        </a:rPr>
                        <a:t>菲律賓 </a:t>
                      </a:r>
                    </a:p>
                  </a:txBody>
                  <a:tcPr marL="36830" marR="36830" marT="46355" marB="4635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zh-TW" altLang="en-US" sz="1400" i="0" kern="1200" dirty="0" smtClean="0">
                          <a:solidFill>
                            <a:schemeClr val="tx1"/>
                          </a:solidFill>
                          <a:latin typeface="+mn-lt"/>
                          <a:ea typeface="+mn-ea"/>
                          <a:cs typeface="+mn-cs"/>
                        </a:rPr>
                        <a:t>緬甸</a:t>
                      </a:r>
                    </a:p>
                  </a:txBody>
                  <a:tcPr marL="36830" marR="36830" marT="46355" marB="4635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zh-TW" altLang="zh-TW" sz="1400" i="0" kern="1200" dirty="0" smtClean="0">
                          <a:solidFill>
                            <a:schemeClr val="tx1"/>
                          </a:solidFill>
                          <a:latin typeface="+mn-lt"/>
                          <a:ea typeface="+mn-ea"/>
                          <a:cs typeface="+mn-cs"/>
                        </a:rPr>
                        <a:t>泰國</a:t>
                      </a:r>
                    </a:p>
                  </a:txBody>
                  <a:tcPr marL="36733" marR="36733" marT="46649" marB="4664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kumimoji="0" lang="zh-TW" altLang="en-US" sz="1400" i="0" kern="1200" dirty="0" smtClean="0">
                          <a:solidFill>
                            <a:schemeClr val="tx1"/>
                          </a:solidFill>
                          <a:latin typeface="+mj-lt"/>
                          <a:ea typeface="+mn-ea"/>
                          <a:cs typeface="+mn-cs"/>
                        </a:rPr>
                        <a:t>印尼</a:t>
                      </a:r>
                      <a:endParaRPr kumimoji="0" lang="zh-TW" altLang="en-US" sz="1400" i="0" kern="1200" dirty="0">
                        <a:solidFill>
                          <a:schemeClr val="tx1"/>
                        </a:solidFill>
                        <a:latin typeface="+mj-lt"/>
                        <a:ea typeface="+mn-ea"/>
                        <a:cs typeface="+mn-cs"/>
                      </a:endParaRPr>
                    </a:p>
                  </a:txBody>
                  <a:tcPr marL="36733" marR="36733" marT="46649" marB="4664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3226">
                <a:tc>
                  <a:txBody>
                    <a:bodyPr/>
                    <a:lstStyle/>
                    <a:p>
                      <a:pPr marL="0" algn="l" defTabSz="914400" rtl="0" eaLnBrk="1" fontAlgn="ctr" latinLnBrk="0" hangingPunct="1"/>
                      <a:r>
                        <a:rPr kumimoji="0" lang="zh-TW" altLang="en-US" sz="1400" i="0" kern="1200" dirty="0" smtClean="0">
                          <a:solidFill>
                            <a:schemeClr val="tx1"/>
                          </a:solidFill>
                          <a:latin typeface="+mj-lt"/>
                          <a:ea typeface="+mn-ea"/>
                          <a:cs typeface="+mn-cs"/>
                        </a:rPr>
                        <a:t>銀行</a:t>
                      </a:r>
                      <a:endParaRPr kumimoji="0" lang="en-US" sz="1400" i="0" kern="1200" dirty="0">
                        <a:solidFill>
                          <a:schemeClr val="tx1"/>
                        </a:solidFill>
                        <a:latin typeface="+mj-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kern="1800" baseline="0" dirty="0" smtClean="0">
                          <a:solidFill>
                            <a:schemeClr val="tx1"/>
                          </a:solidFill>
                          <a:effectLst/>
                          <a:latin typeface="+mj-lt"/>
                          <a:ea typeface="+mn-ea"/>
                          <a:cs typeface="Arial" panose="020B0604020202020204" pitchFamily="34" charset="0"/>
                        </a:rPr>
                        <a:t>7</a:t>
                      </a:r>
                      <a:endParaRPr lang="en-US" altLang="zh-TW" sz="1400" b="0" i="0" u="none" strike="noStrike" kern="1800" baseline="0" dirty="0">
                        <a:solidFill>
                          <a:schemeClr val="tx1"/>
                        </a:solidFill>
                        <a:effectLst/>
                        <a:latin typeface="+mj-lt"/>
                        <a:ea typeface="+mn-ea"/>
                        <a:cs typeface="Arial" panose="020B0604020202020204" pitchFamily="34" charset="0"/>
                      </a:endParaRP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kern="1800" baseline="0" dirty="0" smtClean="0">
                          <a:solidFill>
                            <a:schemeClr val="tx1"/>
                          </a:solidFill>
                          <a:effectLst/>
                          <a:latin typeface="+mj-lt"/>
                          <a:ea typeface="+mn-ea"/>
                          <a:cs typeface="Arial" panose="020B0604020202020204" pitchFamily="34" charset="0"/>
                        </a:rPr>
                        <a:t>36</a:t>
                      </a:r>
                      <a:endParaRPr lang="en-US" altLang="zh-TW" sz="1400" b="0" i="0" u="none" strike="noStrike" kern="1800" baseline="0" dirty="0">
                        <a:solidFill>
                          <a:schemeClr val="tx1"/>
                        </a:solidFill>
                        <a:effectLst/>
                        <a:latin typeface="+mj-lt"/>
                        <a:ea typeface="+mn-ea"/>
                        <a:cs typeface="Arial" panose="020B0604020202020204" pitchFamily="34" charset="0"/>
                      </a:endParaRPr>
                    </a:p>
                  </a:txBody>
                  <a:tcPr marL="9525" marR="108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kern="1800" baseline="0" dirty="0" smtClean="0">
                          <a:solidFill>
                            <a:schemeClr val="tx1"/>
                          </a:solidFill>
                          <a:effectLst/>
                          <a:latin typeface="+mj-lt"/>
                          <a:ea typeface="+mn-ea"/>
                          <a:cs typeface="Arial" panose="020B0604020202020204" pitchFamily="34" charset="0"/>
                        </a:rPr>
                        <a:t>16</a:t>
                      </a:r>
                      <a:endParaRPr lang="en-US" altLang="zh-TW" sz="1400" b="0" i="0" u="none" strike="noStrike" kern="1800" baseline="0" dirty="0">
                        <a:solidFill>
                          <a:schemeClr val="tx1"/>
                        </a:solidFill>
                        <a:effectLst/>
                        <a:latin typeface="+mj-lt"/>
                        <a:ea typeface="+mn-ea"/>
                        <a:cs typeface="Arial" panose="020B0604020202020204" pitchFamily="34" charset="0"/>
                      </a:endParaRPr>
                    </a:p>
                  </a:txBody>
                  <a:tcPr marL="9525" marR="108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kern="1800" baseline="0" dirty="0">
                          <a:solidFill>
                            <a:schemeClr val="tx1"/>
                          </a:solidFill>
                          <a:effectLst/>
                          <a:latin typeface="+mj-lt"/>
                          <a:ea typeface="+mn-ea"/>
                          <a:cs typeface="Arial" panose="020B0604020202020204" pitchFamily="34" charset="0"/>
                        </a:rPr>
                        <a:t>1</a:t>
                      </a:r>
                    </a:p>
                  </a:txBody>
                  <a:tcPr marL="9525" marR="108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kern="1800" baseline="0" dirty="0">
                          <a:solidFill>
                            <a:schemeClr val="tx1"/>
                          </a:solidFill>
                          <a:effectLst/>
                          <a:latin typeface="+mj-lt"/>
                          <a:ea typeface="+mn-ea"/>
                          <a:cs typeface="Arial" panose="020B0604020202020204" pitchFamily="34" charset="0"/>
                        </a:rPr>
                        <a:t>1</a:t>
                      </a:r>
                    </a:p>
                  </a:txBody>
                  <a:tcPr marL="9525" marR="108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kern="1800" baseline="0" dirty="0">
                          <a:solidFill>
                            <a:schemeClr val="tx1"/>
                          </a:solidFill>
                          <a:effectLst/>
                          <a:latin typeface="+mj-lt"/>
                          <a:ea typeface="+mn-ea"/>
                          <a:cs typeface="Arial" panose="020B0604020202020204" pitchFamily="34" charset="0"/>
                        </a:rPr>
                        <a:t>1</a:t>
                      </a:r>
                    </a:p>
                  </a:txBody>
                  <a:tcPr marL="9525" marR="108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zh-TW" sz="1400" b="0" i="0" u="none" strike="noStrike" kern="1800" baseline="0" dirty="0" smtClean="0">
                          <a:solidFill>
                            <a:schemeClr val="tx1"/>
                          </a:solidFill>
                          <a:effectLst/>
                          <a:latin typeface="+mj-lt"/>
                          <a:ea typeface="+mn-ea"/>
                          <a:cs typeface="Arial" panose="020B0604020202020204" pitchFamily="34" charset="0"/>
                        </a:rPr>
                        <a:t>1</a:t>
                      </a:r>
                    </a:p>
                  </a:txBody>
                  <a:tcPr marL="9525" marR="108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zh-TW" sz="1400" b="0" i="0" u="none" strike="noStrike" kern="1800" baseline="0" dirty="0" smtClean="0">
                          <a:solidFill>
                            <a:schemeClr val="tx1"/>
                          </a:solidFill>
                          <a:effectLst/>
                          <a:latin typeface="+mj-lt"/>
                          <a:ea typeface="+mn-ea"/>
                          <a:cs typeface="Arial" panose="020B0604020202020204" pitchFamily="34" charset="0"/>
                        </a:rPr>
                        <a:t>1</a:t>
                      </a:r>
                      <a:endParaRPr lang="en-US" altLang="zh-TW" sz="1400" b="0" i="0" u="none" strike="noStrike" kern="1800" baseline="30000" dirty="0" smtClean="0">
                        <a:solidFill>
                          <a:schemeClr val="tx1"/>
                        </a:solidFill>
                        <a:effectLst/>
                        <a:latin typeface="+mj-lt"/>
                        <a:ea typeface="+mn-ea"/>
                        <a:cs typeface="Arial" panose="020B0604020202020204" pitchFamily="34" charset="0"/>
                      </a:endParaRPr>
                    </a:p>
                  </a:txBody>
                  <a:tcPr marL="9525" marR="108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zh-TW" sz="1400" b="0" i="0" u="none" strike="noStrike" kern="1800" baseline="0" dirty="0" smtClean="0">
                          <a:solidFill>
                            <a:schemeClr val="tx1"/>
                          </a:solidFill>
                          <a:effectLst/>
                          <a:latin typeface="+mj-lt"/>
                          <a:ea typeface="+mn-ea"/>
                          <a:cs typeface="Arial" panose="020B0604020202020204" pitchFamily="34" charset="0"/>
                        </a:rPr>
                        <a:t>1</a:t>
                      </a:r>
                    </a:p>
                  </a:txBody>
                  <a:tcPr marL="9525" marR="108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zh-TW" sz="1400" b="0" i="0" u="none" strike="noStrike" kern="1800" baseline="0" dirty="0" smtClean="0">
                          <a:solidFill>
                            <a:schemeClr val="tx1"/>
                          </a:solidFill>
                          <a:effectLst/>
                          <a:latin typeface="+mj-lt"/>
                          <a:ea typeface="+mn-ea"/>
                          <a:cs typeface="Arial" panose="020B0604020202020204" pitchFamily="34" charset="0"/>
                        </a:rPr>
                        <a:t>1</a:t>
                      </a:r>
                    </a:p>
                  </a:txBody>
                  <a:tcPr marL="9525" marR="108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zh-TW" sz="1400" b="0" i="0" u="none" strike="noStrike" kern="1800" baseline="0" dirty="0" smtClean="0">
                          <a:solidFill>
                            <a:schemeClr val="tx1"/>
                          </a:solidFill>
                          <a:effectLst/>
                          <a:latin typeface="+mj-lt"/>
                          <a:ea typeface="+mn-ea"/>
                          <a:cs typeface="Arial" panose="020B0604020202020204" pitchFamily="34" charset="0"/>
                        </a:rPr>
                        <a:t>1</a:t>
                      </a:r>
                      <a:endParaRPr lang="en-US" altLang="zh-TW" sz="1400" b="0" i="0" u="none" strike="noStrike" kern="1800" baseline="30000" dirty="0" smtClean="0">
                        <a:solidFill>
                          <a:schemeClr val="tx1"/>
                        </a:solidFill>
                        <a:effectLst/>
                        <a:latin typeface="+mj-lt"/>
                        <a:ea typeface="+mn-ea"/>
                        <a:cs typeface="Arial" panose="020B0604020202020204" pitchFamily="34" charset="0"/>
                      </a:endParaRPr>
                    </a:p>
                  </a:txBody>
                  <a:tcPr marL="9525" marR="108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8424">
                <a:tc>
                  <a:txBody>
                    <a:bodyPr/>
                    <a:lstStyle/>
                    <a:p>
                      <a:pPr marL="0" algn="l" defTabSz="914400" rtl="0" eaLnBrk="1" fontAlgn="ctr" latinLnBrk="0" hangingPunct="1"/>
                      <a:r>
                        <a:rPr kumimoji="0" lang="zh-TW" altLang="en-US" sz="1400" i="0" kern="1200" dirty="0" smtClean="0">
                          <a:solidFill>
                            <a:schemeClr val="tx1"/>
                          </a:solidFill>
                          <a:latin typeface="+mj-lt"/>
                          <a:ea typeface="+mn-ea"/>
                          <a:cs typeface="+mn-cs"/>
                        </a:rPr>
                        <a:t>人壽</a:t>
                      </a:r>
                      <a:endParaRPr kumimoji="0" lang="en-US" sz="1400" i="0" kern="1200" dirty="0">
                        <a:solidFill>
                          <a:schemeClr val="tx1"/>
                        </a:solidFill>
                        <a:latin typeface="+mj-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tabLst/>
                      </a:pPr>
                      <a:r>
                        <a:rPr lang="en-US" altLang="zh-TW" sz="1400" b="0" i="0" u="none" strike="noStrike" kern="1800" baseline="0" dirty="0" smtClean="0">
                          <a:solidFill>
                            <a:schemeClr val="tx1"/>
                          </a:solidFill>
                          <a:effectLst/>
                          <a:latin typeface="+mj-lt"/>
                          <a:ea typeface="+mn-ea"/>
                          <a:cs typeface="Arial" panose="020B0604020202020204" pitchFamily="34" charset="0"/>
                        </a:rPr>
                        <a:t>    53</a:t>
                      </a:r>
                      <a:endParaRPr lang="en-US" altLang="zh-TW" sz="1400" b="0" i="0" u="none" strike="noStrike" kern="1800" baseline="30000" dirty="0">
                        <a:solidFill>
                          <a:schemeClr val="tx1"/>
                        </a:solidFill>
                        <a:effectLst/>
                        <a:latin typeface="+mj-lt"/>
                        <a:ea typeface="+mn-ea"/>
                        <a:cs typeface="Arial" panose="020B0604020202020204" pitchFamily="34" charset="0"/>
                      </a:endParaRPr>
                    </a:p>
                  </a:txBody>
                  <a:tcPr marL="9525" marR="18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tabLst/>
                      </a:pPr>
                      <a:r>
                        <a:rPr kumimoji="0" lang="en-US" altLang="zh-TW" sz="1400" b="0" i="0" u="none" strike="noStrike" kern="1800" baseline="0" dirty="0" smtClean="0">
                          <a:solidFill>
                            <a:schemeClr val="tx1"/>
                          </a:solidFill>
                          <a:effectLst/>
                          <a:latin typeface="+mn-lt"/>
                          <a:ea typeface="+mn-ea"/>
                          <a:cs typeface="Arial" panose="020B0604020202020204" pitchFamily="34" charset="0"/>
                        </a:rPr>
                        <a:t>     149</a:t>
                      </a:r>
                      <a:endParaRPr lang="en-US" altLang="zh-TW" sz="1400" b="0" i="0" u="none" strike="noStrike" dirty="0">
                        <a:solidFill>
                          <a:schemeClr val="tx1"/>
                        </a:solidFill>
                        <a:effectLst/>
                        <a:latin typeface="+mj-lt"/>
                        <a:ea typeface="+mn-ea"/>
                      </a:endParaRPr>
                    </a:p>
                  </a:txBody>
                  <a:tcPr marL="9525" marR="1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TW" altLang="en-US" sz="1400" b="0" i="0" u="none" strike="noStrike" dirty="0">
                          <a:solidFill>
                            <a:schemeClr val="tx1"/>
                          </a:solidFill>
                          <a:effectLst/>
                          <a:latin typeface="+mj-lt"/>
                          <a:ea typeface="+mn-ea"/>
                        </a:rPr>
                        <a:t>　</a:t>
                      </a:r>
                    </a:p>
                  </a:txBody>
                  <a:tcPr marL="9525"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TW" altLang="en-US" sz="1400" b="0" i="0" u="none" strike="noStrike" dirty="0">
                          <a:solidFill>
                            <a:schemeClr val="tx1"/>
                          </a:solidFill>
                          <a:effectLst/>
                          <a:latin typeface="+mj-lt"/>
                          <a:ea typeface="+mn-ea"/>
                        </a:rPr>
                        <a:t>　</a:t>
                      </a:r>
                    </a:p>
                  </a:txBody>
                  <a:tcPr marL="9525"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TW" altLang="en-US" sz="1400" b="0" i="0" u="none" strike="noStrike" dirty="0">
                          <a:solidFill>
                            <a:srgbClr val="FF0000"/>
                          </a:solidFill>
                          <a:effectLst/>
                          <a:latin typeface="+mj-lt"/>
                          <a:ea typeface="+mn-ea"/>
                        </a:rPr>
                        <a:t>　</a:t>
                      </a:r>
                    </a:p>
                  </a:txBody>
                  <a:tcPr marL="9525"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TW" altLang="en-US" sz="1400" b="0" i="0" u="none" strike="noStrike" dirty="0">
                          <a:solidFill>
                            <a:srgbClr val="FF0000"/>
                          </a:solidFill>
                          <a:effectLst/>
                          <a:latin typeface="+mj-lt"/>
                          <a:ea typeface="+mn-ea"/>
                        </a:rPr>
                        <a:t>　</a:t>
                      </a:r>
                    </a:p>
                  </a:txBody>
                  <a:tcPr marL="9525"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zh-TW" altLang="en-US" sz="1400" b="0" i="0" u="none" strike="noStrike" dirty="0">
                        <a:solidFill>
                          <a:srgbClr val="FF0000"/>
                        </a:solidFill>
                        <a:effectLst/>
                        <a:latin typeface="+mj-lt"/>
                        <a:ea typeface="+mn-ea"/>
                      </a:endParaRPr>
                    </a:p>
                  </a:txBody>
                  <a:tcPr marL="9525"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zh-TW" altLang="en-US" sz="1400" b="0" i="0" u="none" strike="noStrike" dirty="0">
                        <a:solidFill>
                          <a:srgbClr val="FF0000"/>
                        </a:solidFill>
                        <a:effectLst/>
                        <a:latin typeface="+mj-lt"/>
                        <a:ea typeface="+mn-ea"/>
                      </a:endParaRPr>
                    </a:p>
                  </a:txBody>
                  <a:tcPr marL="9525"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zh-TW" altLang="en-US" sz="1400" b="0" i="0" u="none" strike="noStrike" dirty="0">
                        <a:solidFill>
                          <a:srgbClr val="FF0000"/>
                        </a:solidFill>
                        <a:effectLst/>
                        <a:latin typeface="+mj-lt"/>
                        <a:ea typeface="+mn-ea"/>
                      </a:endParaRPr>
                    </a:p>
                  </a:txBody>
                  <a:tcPr marL="9525"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zh-TW" altLang="en-US" sz="1400" b="0" i="0" u="none" strike="noStrike" dirty="0">
                        <a:solidFill>
                          <a:srgbClr val="FF0000"/>
                        </a:solidFill>
                        <a:effectLst/>
                        <a:latin typeface="+mj-lt"/>
                        <a:ea typeface="+mn-ea"/>
                      </a:endParaRPr>
                    </a:p>
                  </a:txBody>
                  <a:tcPr marL="9525"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zh-TW" altLang="en-US" sz="1400" b="0" i="0" u="none" strike="noStrike" dirty="0">
                        <a:solidFill>
                          <a:srgbClr val="FF0000"/>
                        </a:solidFill>
                        <a:effectLst/>
                        <a:latin typeface="+mj-lt"/>
                        <a:ea typeface="+mn-ea"/>
                      </a:endParaRPr>
                    </a:p>
                  </a:txBody>
                  <a:tcPr marL="9525"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8424">
                <a:tc>
                  <a:txBody>
                    <a:bodyPr/>
                    <a:lstStyle/>
                    <a:p>
                      <a:pPr marL="0" algn="l" defTabSz="914400" rtl="0" eaLnBrk="1" fontAlgn="ctr" latinLnBrk="0" hangingPunct="1"/>
                      <a:r>
                        <a:rPr kumimoji="0" lang="zh-TW" altLang="en-US" sz="1400" i="0" kern="1200" dirty="0" smtClean="0">
                          <a:solidFill>
                            <a:schemeClr val="tx1"/>
                          </a:solidFill>
                          <a:latin typeface="+mj-lt"/>
                          <a:ea typeface="+mn-ea"/>
                          <a:cs typeface="+mn-cs"/>
                        </a:rPr>
                        <a:t>產險</a:t>
                      </a:r>
                      <a:endParaRPr kumimoji="0" lang="en-US" sz="1400" i="0" kern="1200" dirty="0">
                        <a:solidFill>
                          <a:schemeClr val="tx1"/>
                        </a:solidFill>
                        <a:latin typeface="+mj-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kern="1800" baseline="0" dirty="0" smtClean="0">
                          <a:solidFill>
                            <a:schemeClr val="tx1"/>
                          </a:solidFill>
                          <a:effectLst/>
                          <a:latin typeface="+mj-lt"/>
                          <a:ea typeface="+mn-ea"/>
                          <a:cs typeface="Arial" panose="020B0604020202020204" pitchFamily="34" charset="0"/>
                        </a:rPr>
                        <a:t>26</a:t>
                      </a:r>
                      <a:endParaRPr lang="en-US" altLang="zh-TW" sz="1400" b="0" i="0" u="none" strike="noStrike" kern="1800" baseline="0" dirty="0">
                        <a:solidFill>
                          <a:schemeClr val="tx1"/>
                        </a:solidFill>
                        <a:effectLst/>
                        <a:latin typeface="+mj-lt"/>
                        <a:ea typeface="+mn-ea"/>
                        <a:cs typeface="Arial" panose="020B0604020202020204" pitchFamily="34" charset="0"/>
                      </a:endParaRP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zh-TW" sz="1400" b="0" i="0" u="none" strike="noStrike" dirty="0" smtClean="0">
                          <a:solidFill>
                            <a:schemeClr val="tx1"/>
                          </a:solidFill>
                          <a:effectLst/>
                          <a:latin typeface="+mj-lt"/>
                          <a:ea typeface="+mn-ea"/>
                        </a:rPr>
                        <a:t>2</a:t>
                      </a:r>
                    </a:p>
                  </a:txBody>
                  <a:tcPr marL="9525"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TW" altLang="en-US" sz="1400" b="0" i="0" u="none" strike="noStrike" dirty="0">
                          <a:solidFill>
                            <a:schemeClr val="tx1"/>
                          </a:solidFill>
                          <a:effectLst/>
                          <a:latin typeface="+mj-lt"/>
                          <a:ea typeface="+mn-ea"/>
                        </a:rPr>
                        <a:t>　</a:t>
                      </a:r>
                    </a:p>
                  </a:txBody>
                  <a:tcPr marL="9525"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TW" altLang="en-US" sz="1400" b="0" i="0" u="none" strike="noStrike" dirty="0">
                          <a:solidFill>
                            <a:schemeClr val="tx1"/>
                          </a:solidFill>
                          <a:effectLst/>
                          <a:latin typeface="+mj-lt"/>
                          <a:ea typeface="+mn-ea"/>
                        </a:rPr>
                        <a:t>　</a:t>
                      </a:r>
                    </a:p>
                  </a:txBody>
                  <a:tcPr marL="9525"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TW" altLang="en-US" sz="1400" b="0" i="0" u="none" strike="noStrike" dirty="0">
                          <a:solidFill>
                            <a:srgbClr val="FF0000"/>
                          </a:solidFill>
                          <a:effectLst/>
                          <a:latin typeface="+mj-lt"/>
                          <a:ea typeface="+mn-ea"/>
                        </a:rPr>
                        <a:t>　</a:t>
                      </a:r>
                    </a:p>
                  </a:txBody>
                  <a:tcPr marL="9525"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TW" altLang="en-US" sz="1400" b="0" i="0" u="none" strike="noStrike" dirty="0">
                          <a:solidFill>
                            <a:srgbClr val="FF0000"/>
                          </a:solidFill>
                          <a:effectLst/>
                          <a:latin typeface="+mj-lt"/>
                          <a:ea typeface="+mn-ea"/>
                        </a:rPr>
                        <a:t>　</a:t>
                      </a:r>
                    </a:p>
                  </a:txBody>
                  <a:tcPr marL="9525"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zh-TW" altLang="en-US" sz="1400" b="0" i="0" u="none" strike="noStrike" dirty="0">
                        <a:solidFill>
                          <a:srgbClr val="FF0000"/>
                        </a:solidFill>
                        <a:effectLst/>
                        <a:latin typeface="+mj-lt"/>
                        <a:ea typeface="+mn-ea"/>
                      </a:endParaRPr>
                    </a:p>
                  </a:txBody>
                  <a:tcPr marL="9525"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zh-TW" altLang="en-US" sz="1400" b="0" i="0" u="none" strike="noStrike" dirty="0">
                        <a:solidFill>
                          <a:srgbClr val="FF0000"/>
                        </a:solidFill>
                        <a:effectLst/>
                        <a:latin typeface="+mj-lt"/>
                        <a:ea typeface="+mn-ea"/>
                      </a:endParaRPr>
                    </a:p>
                  </a:txBody>
                  <a:tcPr marL="9525"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zh-TW" altLang="en-US" sz="1400" b="0" i="0" u="none" strike="noStrike" dirty="0">
                        <a:solidFill>
                          <a:srgbClr val="FF0000"/>
                        </a:solidFill>
                        <a:effectLst/>
                        <a:latin typeface="+mj-lt"/>
                        <a:ea typeface="+mn-ea"/>
                      </a:endParaRPr>
                    </a:p>
                  </a:txBody>
                  <a:tcPr marL="9525"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zh-TW" altLang="en-US" sz="1400" b="0" i="0" u="none" strike="noStrike" dirty="0">
                        <a:solidFill>
                          <a:srgbClr val="FF0000"/>
                        </a:solidFill>
                        <a:effectLst/>
                        <a:latin typeface="+mj-lt"/>
                        <a:ea typeface="+mn-ea"/>
                      </a:endParaRPr>
                    </a:p>
                  </a:txBody>
                  <a:tcPr marL="9525"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zh-TW" altLang="en-US" sz="1400" b="0" i="0" u="none" strike="noStrike" dirty="0">
                        <a:solidFill>
                          <a:srgbClr val="FF0000"/>
                        </a:solidFill>
                        <a:effectLst/>
                        <a:latin typeface="+mj-lt"/>
                        <a:ea typeface="+mn-ea"/>
                      </a:endParaRPr>
                    </a:p>
                  </a:txBody>
                  <a:tcPr marL="9525"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8424">
                <a:tc>
                  <a:txBody>
                    <a:bodyPr/>
                    <a:lstStyle/>
                    <a:p>
                      <a:pPr marL="0" algn="l" defTabSz="914400" rtl="0" eaLnBrk="1" fontAlgn="ctr" latinLnBrk="0" hangingPunct="1"/>
                      <a:r>
                        <a:rPr kumimoji="0" lang="zh-TW" altLang="en-US" sz="1400" i="0" kern="1200" dirty="0" smtClean="0">
                          <a:solidFill>
                            <a:schemeClr val="tx1"/>
                          </a:solidFill>
                          <a:latin typeface="+mj-lt"/>
                          <a:ea typeface="+mn-ea"/>
                          <a:cs typeface="+mn-cs"/>
                        </a:rPr>
                        <a:t>資產管理</a:t>
                      </a:r>
                      <a:endParaRPr kumimoji="0" lang="en-US" sz="1400" i="0" kern="1200" dirty="0">
                        <a:solidFill>
                          <a:schemeClr val="tx1"/>
                        </a:solidFill>
                        <a:latin typeface="+mj-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kern="1800" baseline="0" dirty="0">
                          <a:solidFill>
                            <a:schemeClr val="tx1"/>
                          </a:solidFill>
                          <a:effectLst/>
                          <a:latin typeface="+mj-lt"/>
                          <a:ea typeface="+mn-ea"/>
                          <a:cs typeface="Arial" panose="020B0604020202020204" pitchFamily="34" charset="0"/>
                        </a:rPr>
                        <a:t>1</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endParaRPr lang="en-US" altLang="zh-TW" sz="1400" b="0" i="0" u="none" strike="noStrike" dirty="0">
                        <a:solidFill>
                          <a:schemeClr val="tx1"/>
                        </a:solidFill>
                        <a:effectLst/>
                        <a:latin typeface="+mj-lt"/>
                        <a:ea typeface="+mn-ea"/>
                      </a:endParaRPr>
                    </a:p>
                  </a:txBody>
                  <a:tcPr marL="9525"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TW" altLang="en-US" sz="1400" b="0" i="0" u="none" strike="noStrike" dirty="0">
                          <a:solidFill>
                            <a:schemeClr val="tx1"/>
                          </a:solidFill>
                          <a:effectLst/>
                          <a:latin typeface="+mj-lt"/>
                          <a:ea typeface="+mn-ea"/>
                        </a:rPr>
                        <a:t>　</a:t>
                      </a:r>
                    </a:p>
                  </a:txBody>
                  <a:tcPr marL="9525"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dirty="0">
                          <a:solidFill>
                            <a:schemeClr val="tx1"/>
                          </a:solidFill>
                          <a:effectLst/>
                          <a:latin typeface="+mj-lt"/>
                          <a:ea typeface="+mn-ea"/>
                        </a:rPr>
                        <a:t>1</a:t>
                      </a:r>
                    </a:p>
                  </a:txBody>
                  <a:tcPr marL="9525"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TW" altLang="en-US" sz="1400" b="0" i="0" u="none" strike="noStrike" dirty="0">
                          <a:solidFill>
                            <a:srgbClr val="FF0000"/>
                          </a:solidFill>
                          <a:effectLst/>
                          <a:latin typeface="+mj-lt"/>
                          <a:ea typeface="+mn-ea"/>
                        </a:rPr>
                        <a:t>　</a:t>
                      </a:r>
                    </a:p>
                  </a:txBody>
                  <a:tcPr marL="9525"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TW" altLang="en-US" sz="1400" b="0" i="0" u="none" strike="noStrike" dirty="0">
                          <a:solidFill>
                            <a:srgbClr val="FF0000"/>
                          </a:solidFill>
                          <a:effectLst/>
                          <a:latin typeface="+mj-lt"/>
                          <a:ea typeface="+mn-ea"/>
                        </a:rPr>
                        <a:t>　</a:t>
                      </a:r>
                    </a:p>
                  </a:txBody>
                  <a:tcPr marL="9525"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zh-TW" altLang="en-US" sz="1400" b="0" i="0" u="none" strike="noStrike" dirty="0">
                        <a:solidFill>
                          <a:srgbClr val="FF0000"/>
                        </a:solidFill>
                        <a:effectLst/>
                        <a:latin typeface="+mj-lt"/>
                        <a:ea typeface="+mn-ea"/>
                      </a:endParaRPr>
                    </a:p>
                  </a:txBody>
                  <a:tcPr marL="9525"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zh-TW" altLang="en-US" sz="1400" b="0" i="0" u="none" strike="noStrike" dirty="0">
                        <a:solidFill>
                          <a:srgbClr val="FF0000"/>
                        </a:solidFill>
                        <a:effectLst/>
                        <a:latin typeface="+mj-lt"/>
                        <a:ea typeface="+mn-ea"/>
                      </a:endParaRPr>
                    </a:p>
                  </a:txBody>
                  <a:tcPr marL="9525"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zh-TW" altLang="en-US" sz="1400" b="0" i="0" u="none" strike="noStrike" dirty="0">
                        <a:solidFill>
                          <a:srgbClr val="FF0000"/>
                        </a:solidFill>
                        <a:effectLst/>
                        <a:latin typeface="+mj-lt"/>
                        <a:ea typeface="+mn-ea"/>
                      </a:endParaRPr>
                    </a:p>
                  </a:txBody>
                  <a:tcPr marL="9525"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zh-TW" altLang="en-US" sz="1400" b="0" i="0" u="none" strike="noStrike" dirty="0">
                        <a:solidFill>
                          <a:srgbClr val="FF0000"/>
                        </a:solidFill>
                        <a:effectLst/>
                        <a:latin typeface="+mj-lt"/>
                        <a:ea typeface="+mn-ea"/>
                      </a:endParaRPr>
                    </a:p>
                  </a:txBody>
                  <a:tcPr marL="9525"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endParaRPr lang="zh-TW" altLang="en-US" sz="1400" b="0" i="0" u="none" strike="noStrike" dirty="0">
                        <a:solidFill>
                          <a:srgbClr val="FF0000"/>
                        </a:solidFill>
                        <a:effectLst/>
                        <a:latin typeface="+mj-lt"/>
                        <a:ea typeface="+mn-ea"/>
                      </a:endParaRPr>
                    </a:p>
                  </a:txBody>
                  <a:tcPr marL="9525"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8424">
                <a:tc>
                  <a:txBody>
                    <a:bodyPr/>
                    <a:lstStyle/>
                    <a:p>
                      <a:pPr marL="0" algn="l" defTabSz="914400" rtl="0" eaLnBrk="1" fontAlgn="ctr" latinLnBrk="0" hangingPunct="1"/>
                      <a:r>
                        <a:rPr kumimoji="0" lang="zh-TW" altLang="en-US" sz="1400" i="0" kern="1200" dirty="0" smtClean="0">
                          <a:solidFill>
                            <a:schemeClr val="tx1"/>
                          </a:solidFill>
                          <a:latin typeface="+mj-lt"/>
                          <a:ea typeface="+mn-ea"/>
                          <a:cs typeface="+mn-cs"/>
                        </a:rPr>
                        <a:t>證券</a:t>
                      </a:r>
                      <a:endParaRPr kumimoji="0" lang="en-US" sz="1400" i="0" kern="1200" dirty="0">
                        <a:solidFill>
                          <a:schemeClr val="tx1"/>
                        </a:solidFill>
                        <a:latin typeface="+mj-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endParaRPr lang="en-US" altLang="zh-TW" sz="1400" b="0" i="0" u="none" strike="noStrike" kern="1800" baseline="0" dirty="0">
                        <a:solidFill>
                          <a:schemeClr val="tx1"/>
                        </a:solidFill>
                        <a:effectLst/>
                        <a:latin typeface="+mj-lt"/>
                        <a:ea typeface="+mn-ea"/>
                        <a:cs typeface="Arial" panose="020B0604020202020204" pitchFamily="34" charset="0"/>
                      </a:endParaRP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endParaRPr lang="en-US" altLang="zh-TW" sz="1400" b="0" i="0" u="none" strike="noStrike" dirty="0">
                        <a:solidFill>
                          <a:schemeClr val="tx1"/>
                        </a:solidFill>
                        <a:effectLst/>
                        <a:latin typeface="+mj-lt"/>
                        <a:ea typeface="+mn-ea"/>
                      </a:endParaRPr>
                    </a:p>
                  </a:txBody>
                  <a:tcPr marL="9525"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zh-TW" altLang="en-US" sz="1400" b="0" i="0" u="none" strike="noStrike" dirty="0">
                        <a:solidFill>
                          <a:schemeClr val="tx1"/>
                        </a:solidFill>
                        <a:effectLst/>
                        <a:latin typeface="+mj-lt"/>
                        <a:ea typeface="+mn-ea"/>
                      </a:endParaRPr>
                    </a:p>
                  </a:txBody>
                  <a:tcPr marL="9525"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dirty="0" smtClean="0">
                          <a:solidFill>
                            <a:schemeClr val="tx1"/>
                          </a:solidFill>
                          <a:effectLst/>
                          <a:latin typeface="+mj-lt"/>
                          <a:ea typeface="+mn-ea"/>
                        </a:rPr>
                        <a:t>2</a:t>
                      </a:r>
                      <a:endParaRPr lang="en-US" altLang="zh-TW" sz="1400" b="0" i="0" u="none" strike="noStrike" dirty="0">
                        <a:solidFill>
                          <a:schemeClr val="tx1"/>
                        </a:solidFill>
                        <a:effectLst/>
                        <a:latin typeface="+mj-lt"/>
                        <a:ea typeface="+mn-ea"/>
                      </a:endParaRPr>
                    </a:p>
                  </a:txBody>
                  <a:tcPr marL="9525"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zh-TW" altLang="en-US" sz="1400" b="0" i="0" u="none" strike="noStrike" dirty="0">
                        <a:solidFill>
                          <a:schemeClr val="tx1"/>
                        </a:solidFill>
                        <a:effectLst/>
                        <a:latin typeface="+mj-lt"/>
                        <a:ea typeface="+mn-ea"/>
                      </a:endParaRPr>
                    </a:p>
                  </a:txBody>
                  <a:tcPr marL="9525"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zh-TW" altLang="en-US" sz="1400" b="0" i="0" u="none" strike="noStrike" dirty="0">
                        <a:solidFill>
                          <a:srgbClr val="FF0000"/>
                        </a:solidFill>
                        <a:effectLst/>
                        <a:latin typeface="+mj-lt"/>
                        <a:ea typeface="+mn-ea"/>
                      </a:endParaRPr>
                    </a:p>
                  </a:txBody>
                  <a:tcPr marL="9525"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zh-TW" altLang="en-US" sz="1400" b="0" i="0" u="none" strike="noStrike" dirty="0">
                        <a:solidFill>
                          <a:srgbClr val="FF0000"/>
                        </a:solidFill>
                        <a:effectLst/>
                        <a:latin typeface="+mj-lt"/>
                        <a:ea typeface="+mn-ea"/>
                      </a:endParaRPr>
                    </a:p>
                  </a:txBody>
                  <a:tcPr marL="9525"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zh-TW" altLang="en-US" sz="1400" b="0" i="0" u="none" strike="noStrike" dirty="0">
                        <a:solidFill>
                          <a:srgbClr val="FF0000"/>
                        </a:solidFill>
                        <a:effectLst/>
                        <a:latin typeface="+mj-lt"/>
                        <a:ea typeface="+mn-ea"/>
                      </a:endParaRPr>
                    </a:p>
                  </a:txBody>
                  <a:tcPr marL="9525"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zh-TW" altLang="en-US" sz="1400" b="0" i="0" u="none" strike="noStrike" dirty="0">
                        <a:solidFill>
                          <a:srgbClr val="FF0000"/>
                        </a:solidFill>
                        <a:effectLst/>
                        <a:latin typeface="+mj-lt"/>
                        <a:ea typeface="+mn-ea"/>
                      </a:endParaRPr>
                    </a:p>
                  </a:txBody>
                  <a:tcPr marL="9525"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zh-TW" altLang="en-US" sz="1400" b="0" i="0" u="none" strike="noStrike" dirty="0">
                        <a:solidFill>
                          <a:srgbClr val="FF0000"/>
                        </a:solidFill>
                        <a:effectLst/>
                        <a:latin typeface="+mj-lt"/>
                        <a:ea typeface="+mn-ea"/>
                      </a:endParaRPr>
                    </a:p>
                  </a:txBody>
                  <a:tcPr marL="9525"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zh-TW" altLang="en-US" sz="1400" b="0" i="0" u="none" strike="noStrike" dirty="0">
                        <a:solidFill>
                          <a:srgbClr val="FF0000"/>
                        </a:solidFill>
                        <a:effectLst/>
                        <a:latin typeface="+mj-lt"/>
                        <a:ea typeface="+mn-ea"/>
                      </a:endParaRPr>
                    </a:p>
                  </a:txBody>
                  <a:tcPr marL="9525" marR="10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51" name="AutoShape 24"/>
          <p:cNvSpPr>
            <a:spLocks noChangeArrowheads="1"/>
          </p:cNvSpPr>
          <p:nvPr/>
        </p:nvSpPr>
        <p:spPr bwMode="gray">
          <a:xfrm>
            <a:off x="2591111" y="4810487"/>
            <a:ext cx="188892" cy="145007"/>
          </a:xfrm>
          <a:prstGeom prst="triangle">
            <a:avLst>
              <a:gd name="adj" fmla="val 50000"/>
            </a:avLst>
          </a:prstGeom>
          <a:solidFill>
            <a:schemeClr val="bg2"/>
          </a:solidFill>
          <a:ln w="12700" algn="ctr">
            <a:solidFill>
              <a:srgbClr val="FFFFFF"/>
            </a:solidFill>
            <a:miter lim="800000"/>
            <a:headEnd/>
            <a:tailEnd/>
          </a:ln>
        </p:spPr>
        <p:txBody>
          <a:bodyPr wrap="none" anchor="ctr"/>
          <a:lstStyle/>
          <a:p>
            <a:pPr eaLnBrk="0" fontAlgn="auto" hangingPunct="0">
              <a:spcBef>
                <a:spcPts val="0"/>
              </a:spcBef>
              <a:spcAft>
                <a:spcPts val="0"/>
              </a:spcAft>
              <a:defRPr/>
            </a:pPr>
            <a:endParaRPr kumimoji="0" lang="zh-TW" altLang="en-US" sz="1300" b="1" kern="0">
              <a:solidFill>
                <a:sysClr val="windowText" lastClr="000000"/>
              </a:solidFill>
              <a:latin typeface="Arial" pitchFamily="34" charset="0"/>
              <a:cs typeface="Arial" pitchFamily="34" charset="0"/>
            </a:endParaRPr>
          </a:p>
        </p:txBody>
      </p:sp>
      <p:sp>
        <p:nvSpPr>
          <p:cNvPr id="145" name="投影片編號版面配置區 2"/>
          <p:cNvSpPr>
            <a:spLocks noGrp="1"/>
          </p:cNvSpPr>
          <p:nvPr>
            <p:ph type="sldNum" sz="quarter" idx="12"/>
          </p:nvPr>
        </p:nvSpPr>
        <p:spPr>
          <a:xfrm>
            <a:off x="8748464" y="6449913"/>
            <a:ext cx="395536" cy="288032"/>
          </a:xfrm>
        </p:spPr>
        <p:txBody>
          <a:bodyPr/>
          <a:lstStyle/>
          <a:p>
            <a:fld id="{018B90E8-31B4-41F6-8174-D549C5229FD8}" type="slidenum">
              <a:rPr lang="zh-TW" altLang="en-US" smtClean="0"/>
              <a:t>13</a:t>
            </a:fld>
            <a:endParaRPr lang="zh-TW" altLang="en-US"/>
          </a:p>
        </p:txBody>
      </p:sp>
    </p:spTree>
    <p:extLst>
      <p:ext uri="{BB962C8B-B14F-4D97-AF65-F5344CB8AC3E}">
        <p14:creationId xmlns:p14="http://schemas.microsoft.com/office/powerpoint/2010/main" val="3247396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8748464" y="6463105"/>
            <a:ext cx="395536" cy="288032"/>
          </a:xfrm>
        </p:spPr>
        <p:txBody>
          <a:bodyPr/>
          <a:lstStyle/>
          <a:p>
            <a:fld id="{018B90E8-31B4-41F6-8174-D549C5229FD8}" type="slidenum">
              <a:rPr lang="zh-TW" altLang="en-US" smtClean="0">
                <a:latin typeface="+mn-lt"/>
              </a:rPr>
              <a:t>14</a:t>
            </a:fld>
            <a:endParaRPr lang="zh-TW" altLang="en-US" dirty="0">
              <a:latin typeface="+mn-lt"/>
            </a:endParaRPr>
          </a:p>
        </p:txBody>
      </p:sp>
      <p:sp>
        <p:nvSpPr>
          <p:cNvPr id="5" name="標題 2"/>
          <p:cNvSpPr txBox="1">
            <a:spLocks/>
          </p:cNvSpPr>
          <p:nvPr/>
        </p:nvSpPr>
        <p:spPr>
          <a:xfrm>
            <a:off x="414949" y="144301"/>
            <a:ext cx="8353425" cy="576808"/>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sz="2800" b="1" kern="1200">
                <a:solidFill>
                  <a:schemeClr val="tx1"/>
                </a:solidFill>
                <a:latin typeface="+mj-lt"/>
                <a:ea typeface="+mj-ea"/>
                <a:cs typeface="+mj-cs"/>
              </a:defRPr>
            </a:lvl1pPr>
          </a:lstStyle>
          <a:p>
            <a:r>
              <a:rPr lang="zh-TW" altLang="en-US" dirty="0"/>
              <a:t>國泰金控在大陸發展現況</a:t>
            </a:r>
            <a:endParaRPr lang="zh-TW" altLang="en-US" dirty="0">
              <a:latin typeface="+mn-lt"/>
            </a:endParaRPr>
          </a:p>
        </p:txBody>
      </p:sp>
      <p:sp>
        <p:nvSpPr>
          <p:cNvPr id="7" name="手繪多邊形 17"/>
          <p:cNvSpPr>
            <a:spLocks/>
          </p:cNvSpPr>
          <p:nvPr/>
        </p:nvSpPr>
        <p:spPr bwMode="auto">
          <a:xfrm>
            <a:off x="3222113" y="3564434"/>
            <a:ext cx="1454150" cy="1930400"/>
          </a:xfrm>
          <a:custGeom>
            <a:avLst/>
            <a:gdLst>
              <a:gd name="T0" fmla="*/ 1166402 w 1452880"/>
              <a:gd name="T1" fmla="*/ 0 h 1930400"/>
              <a:gd name="T2" fmla="*/ 1049762 w 1452880"/>
              <a:gd name="T3" fmla="*/ 182880 h 1930400"/>
              <a:gd name="T4" fmla="*/ 991448 w 1452880"/>
              <a:gd name="T5" fmla="*/ 274320 h 1930400"/>
              <a:gd name="T6" fmla="*/ 933122 w 1452880"/>
              <a:gd name="T7" fmla="*/ 355600 h 1930400"/>
              <a:gd name="T8" fmla="*/ 874801 w 1452880"/>
              <a:gd name="T9" fmla="*/ 457200 h 1930400"/>
              <a:gd name="T10" fmla="*/ 828147 w 1452880"/>
              <a:gd name="T11" fmla="*/ 589280 h 1930400"/>
              <a:gd name="T12" fmla="*/ 746495 w 1452880"/>
              <a:gd name="T13" fmla="*/ 690880 h 1930400"/>
              <a:gd name="T14" fmla="*/ 676521 w 1452880"/>
              <a:gd name="T15" fmla="*/ 762000 h 1930400"/>
              <a:gd name="T16" fmla="*/ 618193 w 1452880"/>
              <a:gd name="T17" fmla="*/ 833120 h 1930400"/>
              <a:gd name="T18" fmla="*/ 524881 w 1452880"/>
              <a:gd name="T19" fmla="*/ 975360 h 1930400"/>
              <a:gd name="T20" fmla="*/ 489892 w 1452880"/>
              <a:gd name="T21" fmla="*/ 1036320 h 1930400"/>
              <a:gd name="T22" fmla="*/ 384914 w 1452880"/>
              <a:gd name="T23" fmla="*/ 1127760 h 1930400"/>
              <a:gd name="T24" fmla="*/ 314929 w 1452880"/>
              <a:gd name="T25" fmla="*/ 1198880 h 1930400"/>
              <a:gd name="T26" fmla="*/ 198289 w 1452880"/>
              <a:gd name="T27" fmla="*/ 1280160 h 1930400"/>
              <a:gd name="T28" fmla="*/ 0 w 1452880"/>
              <a:gd name="T29" fmla="*/ 1371600 h 1930400"/>
              <a:gd name="T30" fmla="*/ 174961 w 1452880"/>
              <a:gd name="T31" fmla="*/ 1371600 h 1930400"/>
              <a:gd name="T32" fmla="*/ 279936 w 1452880"/>
              <a:gd name="T33" fmla="*/ 1219200 h 1930400"/>
              <a:gd name="T34" fmla="*/ 396578 w 1452880"/>
              <a:gd name="T35" fmla="*/ 1107440 h 1930400"/>
              <a:gd name="T36" fmla="*/ 489892 w 1452880"/>
              <a:gd name="T37" fmla="*/ 955040 h 1930400"/>
              <a:gd name="T38" fmla="*/ 548212 w 1452880"/>
              <a:gd name="T39" fmla="*/ 904240 h 1930400"/>
              <a:gd name="T40" fmla="*/ 641522 w 1452880"/>
              <a:gd name="T41" fmla="*/ 944880 h 1930400"/>
              <a:gd name="T42" fmla="*/ 746495 w 1452880"/>
              <a:gd name="T43" fmla="*/ 995680 h 1930400"/>
              <a:gd name="T44" fmla="*/ 1049762 w 1452880"/>
              <a:gd name="T45" fmla="*/ 1036320 h 1930400"/>
              <a:gd name="T46" fmla="*/ 1073092 w 1452880"/>
              <a:gd name="T47" fmla="*/ 1056640 h 1930400"/>
              <a:gd name="T48" fmla="*/ 874801 w 1452880"/>
              <a:gd name="T49" fmla="*/ 1087120 h 1930400"/>
              <a:gd name="T50" fmla="*/ 443231 w 1452880"/>
              <a:gd name="T51" fmla="*/ 1148080 h 1930400"/>
              <a:gd name="T52" fmla="*/ 326594 w 1452880"/>
              <a:gd name="T53" fmla="*/ 1178560 h 1930400"/>
              <a:gd name="T54" fmla="*/ 256610 w 1452880"/>
              <a:gd name="T55" fmla="*/ 1209040 h 1930400"/>
              <a:gd name="T56" fmla="*/ 221619 w 1452880"/>
              <a:gd name="T57" fmla="*/ 1310640 h 1930400"/>
              <a:gd name="T58" fmla="*/ 338260 w 1452880"/>
              <a:gd name="T59" fmla="*/ 1351280 h 1930400"/>
              <a:gd name="T60" fmla="*/ 1306371 w 1452880"/>
              <a:gd name="T61" fmla="*/ 1371600 h 1930400"/>
              <a:gd name="T62" fmla="*/ 1504666 w 1452880"/>
              <a:gd name="T63" fmla="*/ 1412240 h 1930400"/>
              <a:gd name="T64" fmla="*/ 1551314 w 1452880"/>
              <a:gd name="T65" fmla="*/ 1544320 h 1930400"/>
              <a:gd name="T66" fmla="*/ 1527991 w 1452880"/>
              <a:gd name="T67" fmla="*/ 1727200 h 1930400"/>
              <a:gd name="T68" fmla="*/ 1353019 w 1452880"/>
              <a:gd name="T69" fmla="*/ 1828800 h 1930400"/>
              <a:gd name="T70" fmla="*/ 909795 w 1452880"/>
              <a:gd name="T71" fmla="*/ 1798320 h 1930400"/>
              <a:gd name="T72" fmla="*/ 898129 w 1452880"/>
              <a:gd name="T73" fmla="*/ 1696720 h 1930400"/>
              <a:gd name="T74" fmla="*/ 1014769 w 1452880"/>
              <a:gd name="T75" fmla="*/ 1676400 h 1930400"/>
              <a:gd name="T76" fmla="*/ 1283047 w 1452880"/>
              <a:gd name="T77" fmla="*/ 1686560 h 1930400"/>
              <a:gd name="T78" fmla="*/ 1364689 w 1452880"/>
              <a:gd name="T79" fmla="*/ 1788160 h 1930400"/>
              <a:gd name="T80" fmla="*/ 1306371 w 1452880"/>
              <a:gd name="T81" fmla="*/ 1889760 h 1930400"/>
              <a:gd name="T82" fmla="*/ 1189732 w 1452880"/>
              <a:gd name="T83" fmla="*/ 1930400 h 1930400"/>
              <a:gd name="T84" fmla="*/ 1667960 w 1452880"/>
              <a:gd name="T85" fmla="*/ 1310640 h 19304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52880"/>
              <a:gd name="T130" fmla="*/ 0 h 1930400"/>
              <a:gd name="T131" fmla="*/ 1452880 w 1452880"/>
              <a:gd name="T132" fmla="*/ 1930400 h 19304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52880" h="1930400">
                <a:moveTo>
                  <a:pt x="1016000" y="0"/>
                </a:moveTo>
                <a:lnTo>
                  <a:pt x="1016000" y="0"/>
                </a:lnTo>
                <a:cubicBezTo>
                  <a:pt x="995680" y="27093"/>
                  <a:pt x="971487" y="51675"/>
                  <a:pt x="955040" y="81280"/>
                </a:cubicBezTo>
                <a:cubicBezTo>
                  <a:pt x="937326" y="113165"/>
                  <a:pt x="929825" y="149827"/>
                  <a:pt x="914400" y="182880"/>
                </a:cubicBezTo>
                <a:cubicBezTo>
                  <a:pt x="906049" y="200775"/>
                  <a:pt x="893510" y="216418"/>
                  <a:pt x="883920" y="233680"/>
                </a:cubicBezTo>
                <a:cubicBezTo>
                  <a:pt x="876565" y="246920"/>
                  <a:pt x="869751" y="260480"/>
                  <a:pt x="863600" y="274320"/>
                </a:cubicBezTo>
                <a:cubicBezTo>
                  <a:pt x="856193" y="290986"/>
                  <a:pt x="852946" y="309654"/>
                  <a:pt x="843280" y="325120"/>
                </a:cubicBezTo>
                <a:cubicBezTo>
                  <a:pt x="835665" y="337304"/>
                  <a:pt x="822960" y="345440"/>
                  <a:pt x="812800" y="355600"/>
                </a:cubicBezTo>
                <a:cubicBezTo>
                  <a:pt x="809413" y="365760"/>
                  <a:pt x="806859" y="376236"/>
                  <a:pt x="802640" y="386080"/>
                </a:cubicBezTo>
                <a:cubicBezTo>
                  <a:pt x="787171" y="422173"/>
                  <a:pt x="782407" y="426589"/>
                  <a:pt x="762000" y="457200"/>
                </a:cubicBezTo>
                <a:cubicBezTo>
                  <a:pt x="739734" y="568528"/>
                  <a:pt x="767575" y="452493"/>
                  <a:pt x="731520" y="548640"/>
                </a:cubicBezTo>
                <a:cubicBezTo>
                  <a:pt x="726617" y="561715"/>
                  <a:pt x="727605" y="576791"/>
                  <a:pt x="721360" y="589280"/>
                </a:cubicBezTo>
                <a:cubicBezTo>
                  <a:pt x="713787" y="604426"/>
                  <a:pt x="700591" y="616048"/>
                  <a:pt x="690880" y="629920"/>
                </a:cubicBezTo>
                <a:cubicBezTo>
                  <a:pt x="676875" y="649927"/>
                  <a:pt x="663787" y="670560"/>
                  <a:pt x="650240" y="690880"/>
                </a:cubicBezTo>
                <a:cubicBezTo>
                  <a:pt x="642270" y="702835"/>
                  <a:pt x="629111" y="710451"/>
                  <a:pt x="619760" y="721360"/>
                </a:cubicBezTo>
                <a:cubicBezTo>
                  <a:pt x="608740" y="734217"/>
                  <a:pt x="600300" y="749143"/>
                  <a:pt x="589280" y="762000"/>
                </a:cubicBezTo>
                <a:cubicBezTo>
                  <a:pt x="579929" y="772909"/>
                  <a:pt x="567151" y="780788"/>
                  <a:pt x="558800" y="792480"/>
                </a:cubicBezTo>
                <a:cubicBezTo>
                  <a:pt x="549997" y="804805"/>
                  <a:pt x="546507" y="820277"/>
                  <a:pt x="538480" y="833120"/>
                </a:cubicBezTo>
                <a:cubicBezTo>
                  <a:pt x="502136" y="891270"/>
                  <a:pt x="516338" y="854088"/>
                  <a:pt x="487680" y="904240"/>
                </a:cubicBezTo>
                <a:cubicBezTo>
                  <a:pt x="403113" y="1052232"/>
                  <a:pt x="514192" y="861375"/>
                  <a:pt x="457200" y="975360"/>
                </a:cubicBezTo>
                <a:cubicBezTo>
                  <a:pt x="451739" y="986282"/>
                  <a:pt x="442341" y="994918"/>
                  <a:pt x="436880" y="1005840"/>
                </a:cubicBezTo>
                <a:cubicBezTo>
                  <a:pt x="432091" y="1015419"/>
                  <a:pt x="433295" y="1027866"/>
                  <a:pt x="426720" y="1036320"/>
                </a:cubicBezTo>
                <a:cubicBezTo>
                  <a:pt x="409077" y="1059003"/>
                  <a:pt x="386080" y="1076960"/>
                  <a:pt x="365760" y="1097280"/>
                </a:cubicBezTo>
                <a:lnTo>
                  <a:pt x="335280" y="1127760"/>
                </a:lnTo>
                <a:cubicBezTo>
                  <a:pt x="325120" y="1137920"/>
                  <a:pt x="313421" y="1146745"/>
                  <a:pt x="304800" y="1158240"/>
                </a:cubicBezTo>
                <a:cubicBezTo>
                  <a:pt x="294640" y="1171787"/>
                  <a:pt x="287329" y="1188040"/>
                  <a:pt x="274320" y="1198880"/>
                </a:cubicBezTo>
                <a:cubicBezTo>
                  <a:pt x="266093" y="1205736"/>
                  <a:pt x="254000" y="1205653"/>
                  <a:pt x="243840" y="1209040"/>
                </a:cubicBezTo>
                <a:lnTo>
                  <a:pt x="172720" y="1280160"/>
                </a:lnTo>
                <a:cubicBezTo>
                  <a:pt x="152973" y="1299907"/>
                  <a:pt x="91440" y="1300480"/>
                  <a:pt x="91440" y="1300480"/>
                </a:cubicBezTo>
                <a:cubicBezTo>
                  <a:pt x="18525" y="1349090"/>
                  <a:pt x="47749" y="1323851"/>
                  <a:pt x="0" y="1371600"/>
                </a:cubicBezTo>
                <a:cubicBezTo>
                  <a:pt x="10160" y="1378373"/>
                  <a:pt x="18311" y="1390906"/>
                  <a:pt x="30480" y="1391920"/>
                </a:cubicBezTo>
                <a:cubicBezTo>
                  <a:pt x="84925" y="1396457"/>
                  <a:pt x="109463" y="1385912"/>
                  <a:pt x="152400" y="1371600"/>
                </a:cubicBezTo>
                <a:cubicBezTo>
                  <a:pt x="232511" y="1318193"/>
                  <a:pt x="122262" y="1403032"/>
                  <a:pt x="193040" y="1249680"/>
                </a:cubicBezTo>
                <a:cubicBezTo>
                  <a:pt x="201315" y="1231750"/>
                  <a:pt x="226907" y="1229360"/>
                  <a:pt x="243840" y="1219200"/>
                </a:cubicBezTo>
                <a:cubicBezTo>
                  <a:pt x="254000" y="1205653"/>
                  <a:pt x="262929" y="1191090"/>
                  <a:pt x="274320" y="1178560"/>
                </a:cubicBezTo>
                <a:cubicBezTo>
                  <a:pt x="296872" y="1153753"/>
                  <a:pt x="345440" y="1107440"/>
                  <a:pt x="345440" y="1107440"/>
                </a:cubicBezTo>
                <a:cubicBezTo>
                  <a:pt x="357669" y="1076867"/>
                  <a:pt x="368994" y="1044476"/>
                  <a:pt x="386080" y="1016000"/>
                </a:cubicBezTo>
                <a:cubicBezTo>
                  <a:pt x="398645" y="995059"/>
                  <a:pt x="426720" y="955040"/>
                  <a:pt x="426720" y="955040"/>
                </a:cubicBezTo>
                <a:cubicBezTo>
                  <a:pt x="430107" y="934720"/>
                  <a:pt x="422313" y="908647"/>
                  <a:pt x="436880" y="894080"/>
                </a:cubicBezTo>
                <a:cubicBezTo>
                  <a:pt x="446754" y="884206"/>
                  <a:pt x="464760" y="898569"/>
                  <a:pt x="477520" y="904240"/>
                </a:cubicBezTo>
                <a:cubicBezTo>
                  <a:pt x="495565" y="912260"/>
                  <a:pt x="510657" y="925889"/>
                  <a:pt x="528320" y="934720"/>
                </a:cubicBezTo>
                <a:cubicBezTo>
                  <a:pt x="537899" y="939509"/>
                  <a:pt x="549013" y="940530"/>
                  <a:pt x="558800" y="944880"/>
                </a:cubicBezTo>
                <a:cubicBezTo>
                  <a:pt x="579560" y="954107"/>
                  <a:pt x="599901" y="964327"/>
                  <a:pt x="619760" y="975360"/>
                </a:cubicBezTo>
                <a:cubicBezTo>
                  <a:pt x="630434" y="981290"/>
                  <a:pt x="639318" y="990219"/>
                  <a:pt x="650240" y="995680"/>
                </a:cubicBezTo>
                <a:cubicBezTo>
                  <a:pt x="675831" y="1008476"/>
                  <a:pt x="717152" y="1011540"/>
                  <a:pt x="741680" y="1016000"/>
                </a:cubicBezTo>
                <a:cubicBezTo>
                  <a:pt x="849230" y="1035555"/>
                  <a:pt x="735689" y="1021427"/>
                  <a:pt x="914400" y="1036320"/>
                </a:cubicBezTo>
                <a:cubicBezTo>
                  <a:pt x="931333" y="1039707"/>
                  <a:pt x="952989" y="1034269"/>
                  <a:pt x="965200" y="1046480"/>
                </a:cubicBezTo>
                <a:cubicBezTo>
                  <a:pt x="972773" y="1054053"/>
                  <a:pt x="945018" y="1053698"/>
                  <a:pt x="934720" y="1056640"/>
                </a:cubicBezTo>
                <a:cubicBezTo>
                  <a:pt x="921294" y="1060476"/>
                  <a:pt x="907711" y="1063771"/>
                  <a:pt x="894080" y="1066800"/>
                </a:cubicBezTo>
                <a:cubicBezTo>
                  <a:pt x="807726" y="1085990"/>
                  <a:pt x="874297" y="1069008"/>
                  <a:pt x="762000" y="1087120"/>
                </a:cubicBezTo>
                <a:cubicBezTo>
                  <a:pt x="683946" y="1099709"/>
                  <a:pt x="606363" y="1115104"/>
                  <a:pt x="528320" y="1127760"/>
                </a:cubicBezTo>
                <a:cubicBezTo>
                  <a:pt x="481043" y="1135427"/>
                  <a:pt x="433493" y="1141307"/>
                  <a:pt x="386080" y="1148080"/>
                </a:cubicBezTo>
                <a:cubicBezTo>
                  <a:pt x="368985" y="1150522"/>
                  <a:pt x="351820" y="1153278"/>
                  <a:pt x="335280" y="1158240"/>
                </a:cubicBezTo>
                <a:cubicBezTo>
                  <a:pt x="317811" y="1163481"/>
                  <a:pt x="301557" y="1172156"/>
                  <a:pt x="284480" y="1178560"/>
                </a:cubicBezTo>
                <a:cubicBezTo>
                  <a:pt x="274452" y="1182320"/>
                  <a:pt x="264160" y="1185333"/>
                  <a:pt x="254000" y="1188720"/>
                </a:cubicBezTo>
                <a:cubicBezTo>
                  <a:pt x="243840" y="1195493"/>
                  <a:pt x="232154" y="1200406"/>
                  <a:pt x="223520" y="1209040"/>
                </a:cubicBezTo>
                <a:cubicBezTo>
                  <a:pt x="209159" y="1223401"/>
                  <a:pt x="190849" y="1264223"/>
                  <a:pt x="182880" y="1280160"/>
                </a:cubicBezTo>
                <a:cubicBezTo>
                  <a:pt x="186267" y="1290320"/>
                  <a:pt x="186350" y="1302277"/>
                  <a:pt x="193040" y="1310640"/>
                </a:cubicBezTo>
                <a:cubicBezTo>
                  <a:pt x="200668" y="1320175"/>
                  <a:pt x="212598" y="1325499"/>
                  <a:pt x="223520" y="1330960"/>
                </a:cubicBezTo>
                <a:cubicBezTo>
                  <a:pt x="240592" y="1339496"/>
                  <a:pt x="278364" y="1346397"/>
                  <a:pt x="294640" y="1351280"/>
                </a:cubicBezTo>
                <a:cubicBezTo>
                  <a:pt x="400586" y="1383064"/>
                  <a:pt x="311558" y="1366706"/>
                  <a:pt x="447040" y="1381760"/>
                </a:cubicBezTo>
                <a:lnTo>
                  <a:pt x="1137920" y="1371600"/>
                </a:lnTo>
                <a:cubicBezTo>
                  <a:pt x="1192212" y="1371600"/>
                  <a:pt x="1247631" y="1369325"/>
                  <a:pt x="1300480" y="1381760"/>
                </a:cubicBezTo>
                <a:cubicBezTo>
                  <a:pt x="1310905" y="1384213"/>
                  <a:pt x="1306421" y="1402396"/>
                  <a:pt x="1310640" y="1412240"/>
                </a:cubicBezTo>
                <a:cubicBezTo>
                  <a:pt x="1316606" y="1426161"/>
                  <a:pt x="1325642" y="1438699"/>
                  <a:pt x="1330960" y="1452880"/>
                </a:cubicBezTo>
                <a:cubicBezTo>
                  <a:pt x="1337109" y="1469278"/>
                  <a:pt x="1348521" y="1530526"/>
                  <a:pt x="1351280" y="1544320"/>
                </a:cubicBezTo>
                <a:cubicBezTo>
                  <a:pt x="1347893" y="1591733"/>
                  <a:pt x="1346369" y="1639317"/>
                  <a:pt x="1341120" y="1686560"/>
                </a:cubicBezTo>
                <a:cubicBezTo>
                  <a:pt x="1339578" y="1700438"/>
                  <a:pt x="1334796" y="1713774"/>
                  <a:pt x="1330960" y="1727200"/>
                </a:cubicBezTo>
                <a:cubicBezTo>
                  <a:pt x="1321186" y="1761410"/>
                  <a:pt x="1302954" y="1813251"/>
                  <a:pt x="1259840" y="1818640"/>
                </a:cubicBezTo>
                <a:cubicBezTo>
                  <a:pt x="1232747" y="1822027"/>
                  <a:pt x="1205449" y="1824055"/>
                  <a:pt x="1178560" y="1828800"/>
                </a:cubicBezTo>
                <a:cubicBezTo>
                  <a:pt x="979309" y="1863962"/>
                  <a:pt x="1199492" y="1837883"/>
                  <a:pt x="985520" y="1859280"/>
                </a:cubicBezTo>
                <a:cubicBezTo>
                  <a:pt x="816822" y="1838193"/>
                  <a:pt x="852418" y="1882233"/>
                  <a:pt x="792480" y="1798320"/>
                </a:cubicBezTo>
                <a:cubicBezTo>
                  <a:pt x="785383" y="1788384"/>
                  <a:pt x="778933" y="1778000"/>
                  <a:pt x="772160" y="1767840"/>
                </a:cubicBezTo>
                <a:cubicBezTo>
                  <a:pt x="775547" y="1744133"/>
                  <a:pt x="765387" y="1713653"/>
                  <a:pt x="782320" y="1696720"/>
                </a:cubicBezTo>
                <a:cubicBezTo>
                  <a:pt x="799253" y="1679787"/>
                  <a:pt x="829958" y="1691256"/>
                  <a:pt x="853440" y="1686560"/>
                </a:cubicBezTo>
                <a:cubicBezTo>
                  <a:pt x="863942" y="1684460"/>
                  <a:pt x="873293" y="1677728"/>
                  <a:pt x="883920" y="1676400"/>
                </a:cubicBezTo>
                <a:cubicBezTo>
                  <a:pt x="927736" y="1670923"/>
                  <a:pt x="971973" y="1669627"/>
                  <a:pt x="1016000" y="1666240"/>
                </a:cubicBezTo>
                <a:cubicBezTo>
                  <a:pt x="1049867" y="1673013"/>
                  <a:pt x="1084590" y="1676403"/>
                  <a:pt x="1117600" y="1686560"/>
                </a:cubicBezTo>
                <a:cubicBezTo>
                  <a:pt x="1129271" y="1690151"/>
                  <a:pt x="1139446" y="1698246"/>
                  <a:pt x="1148080" y="1706880"/>
                </a:cubicBezTo>
                <a:cubicBezTo>
                  <a:pt x="1168371" y="1727171"/>
                  <a:pt x="1179018" y="1763905"/>
                  <a:pt x="1188720" y="1788160"/>
                </a:cubicBezTo>
                <a:cubicBezTo>
                  <a:pt x="1185333" y="1815253"/>
                  <a:pt x="1190771" y="1845018"/>
                  <a:pt x="1178560" y="1869440"/>
                </a:cubicBezTo>
                <a:cubicBezTo>
                  <a:pt x="1171787" y="1882987"/>
                  <a:pt x="1152288" y="1884971"/>
                  <a:pt x="1137920" y="1889760"/>
                </a:cubicBezTo>
                <a:cubicBezTo>
                  <a:pt x="1121531" y="1895223"/>
                  <a:pt x="1075649" y="1898675"/>
                  <a:pt x="1056640" y="1910080"/>
                </a:cubicBezTo>
                <a:cubicBezTo>
                  <a:pt x="1048426" y="1915008"/>
                  <a:pt x="1043093" y="1923627"/>
                  <a:pt x="1036320" y="1930400"/>
                </a:cubicBezTo>
                <a:lnTo>
                  <a:pt x="1229360" y="944880"/>
                </a:lnTo>
                <a:lnTo>
                  <a:pt x="1452880" y="13106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p>
            <a:endParaRPr lang="zh-TW" altLang="en-US">
              <a:solidFill>
                <a:prstClr val="black"/>
              </a:solidFill>
            </a:endParaRPr>
          </a:p>
        </p:txBody>
      </p:sp>
      <p:sp>
        <p:nvSpPr>
          <p:cNvPr id="8" name="手繪多邊形 18"/>
          <p:cNvSpPr>
            <a:spLocks/>
          </p:cNvSpPr>
          <p:nvPr/>
        </p:nvSpPr>
        <p:spPr bwMode="auto">
          <a:xfrm>
            <a:off x="1404426" y="3827959"/>
            <a:ext cx="1081087" cy="1866900"/>
          </a:xfrm>
          <a:custGeom>
            <a:avLst/>
            <a:gdLst>
              <a:gd name="T0" fmla="*/ 2147483647 w 956167"/>
              <a:gd name="T1" fmla="*/ 0 h 1341120"/>
              <a:gd name="T2" fmla="*/ 2147483647 w 956167"/>
              <a:gd name="T3" fmla="*/ 0 h 1341120"/>
              <a:gd name="T4" fmla="*/ 2147483647 w 956167"/>
              <a:gd name="T5" fmla="*/ 2147483647 h 1341120"/>
              <a:gd name="T6" fmla="*/ 2147483647 w 956167"/>
              <a:gd name="T7" fmla="*/ 2147483647 h 1341120"/>
              <a:gd name="T8" fmla="*/ 2147483647 w 956167"/>
              <a:gd name="T9" fmla="*/ 2147483647 h 1341120"/>
              <a:gd name="T10" fmla="*/ 2147483647 w 956167"/>
              <a:gd name="T11" fmla="*/ 2147483647 h 1341120"/>
              <a:gd name="T12" fmla="*/ 2147483647 w 956167"/>
              <a:gd name="T13" fmla="*/ 2147483647 h 1341120"/>
              <a:gd name="T14" fmla="*/ 2147483647 w 956167"/>
              <a:gd name="T15" fmla="*/ 2147483647 h 1341120"/>
              <a:gd name="T16" fmla="*/ 2147483647 w 956167"/>
              <a:gd name="T17" fmla="*/ 2147483647 h 1341120"/>
              <a:gd name="T18" fmla="*/ 2147483647 w 956167"/>
              <a:gd name="T19" fmla="*/ 2147483647 h 1341120"/>
              <a:gd name="T20" fmla="*/ 2147483647 w 956167"/>
              <a:gd name="T21" fmla="*/ 2147483647 h 1341120"/>
              <a:gd name="T22" fmla="*/ 2147483647 w 956167"/>
              <a:gd name="T23" fmla="*/ 2147483647 h 1341120"/>
              <a:gd name="T24" fmla="*/ 2147483647 w 956167"/>
              <a:gd name="T25" fmla="*/ 2147483647 h 1341120"/>
              <a:gd name="T26" fmla="*/ 2147483647 w 956167"/>
              <a:gd name="T27" fmla="*/ 2147483647 h 1341120"/>
              <a:gd name="T28" fmla="*/ 2147483647 w 956167"/>
              <a:gd name="T29" fmla="*/ 2147483647 h 1341120"/>
              <a:gd name="T30" fmla="*/ 2147483647 w 956167"/>
              <a:gd name="T31" fmla="*/ 2147483647 h 1341120"/>
              <a:gd name="T32" fmla="*/ 2147483647 w 956167"/>
              <a:gd name="T33" fmla="*/ 2147483647 h 1341120"/>
              <a:gd name="T34" fmla="*/ 2147483647 w 956167"/>
              <a:gd name="T35" fmla="*/ 2147483647 h 13411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6167"/>
              <a:gd name="T55" fmla="*/ 0 h 1341120"/>
              <a:gd name="T56" fmla="*/ 956167 w 956167"/>
              <a:gd name="T57" fmla="*/ 1341120 h 13411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6167" h="1341120">
                <a:moveTo>
                  <a:pt x="844407" y="0"/>
                </a:moveTo>
                <a:lnTo>
                  <a:pt x="844407" y="0"/>
                </a:lnTo>
                <a:cubicBezTo>
                  <a:pt x="847794" y="203200"/>
                  <a:pt x="848219" y="406471"/>
                  <a:pt x="854567" y="609600"/>
                </a:cubicBezTo>
                <a:cubicBezTo>
                  <a:pt x="855677" y="645127"/>
                  <a:pt x="883168" y="689001"/>
                  <a:pt x="905367" y="711200"/>
                </a:cubicBezTo>
                <a:cubicBezTo>
                  <a:pt x="915527" y="721360"/>
                  <a:pt x="923526" y="734288"/>
                  <a:pt x="935847" y="741680"/>
                </a:cubicBezTo>
                <a:cubicBezTo>
                  <a:pt x="941655" y="745165"/>
                  <a:pt x="949394" y="741680"/>
                  <a:pt x="956167" y="741680"/>
                </a:cubicBezTo>
                <a:cubicBezTo>
                  <a:pt x="873672" y="773761"/>
                  <a:pt x="677882" y="853349"/>
                  <a:pt x="590407" y="873760"/>
                </a:cubicBezTo>
                <a:cubicBezTo>
                  <a:pt x="550693" y="883027"/>
                  <a:pt x="509127" y="880533"/>
                  <a:pt x="468487" y="883920"/>
                </a:cubicBezTo>
                <a:cubicBezTo>
                  <a:pt x="264356" y="974645"/>
                  <a:pt x="467921" y="893311"/>
                  <a:pt x="316087" y="934720"/>
                </a:cubicBezTo>
                <a:cubicBezTo>
                  <a:pt x="298492" y="939519"/>
                  <a:pt x="282364" y="948636"/>
                  <a:pt x="265287" y="955040"/>
                </a:cubicBezTo>
                <a:cubicBezTo>
                  <a:pt x="255259" y="958800"/>
                  <a:pt x="244835" y="961440"/>
                  <a:pt x="234807" y="965200"/>
                </a:cubicBezTo>
                <a:cubicBezTo>
                  <a:pt x="137617" y="1001646"/>
                  <a:pt x="222711" y="972619"/>
                  <a:pt x="153527" y="995680"/>
                </a:cubicBezTo>
                <a:cubicBezTo>
                  <a:pt x="139980" y="1005840"/>
                  <a:pt x="126976" y="1016767"/>
                  <a:pt x="112887" y="1026160"/>
                </a:cubicBezTo>
                <a:cubicBezTo>
                  <a:pt x="96456" y="1037114"/>
                  <a:pt x="76846" y="1043520"/>
                  <a:pt x="62087" y="1056640"/>
                </a:cubicBezTo>
                <a:cubicBezTo>
                  <a:pt x="45879" y="1071047"/>
                  <a:pt x="34994" y="1090507"/>
                  <a:pt x="21447" y="1107440"/>
                </a:cubicBezTo>
                <a:cubicBezTo>
                  <a:pt x="12535" y="1134176"/>
                  <a:pt x="2569" y="1159872"/>
                  <a:pt x="1127" y="1188720"/>
                </a:cubicBezTo>
                <a:cubicBezTo>
                  <a:pt x="-1410" y="1239457"/>
                  <a:pt x="1127" y="1290320"/>
                  <a:pt x="1127" y="1341120"/>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p>
            <a:endParaRPr lang="zh-TW" altLang="en-US">
              <a:solidFill>
                <a:prstClr val="black"/>
              </a:solidFill>
            </a:endParaRPr>
          </a:p>
        </p:txBody>
      </p:sp>
      <p:sp>
        <p:nvSpPr>
          <p:cNvPr id="91" name="Text Box 3"/>
          <p:cNvSpPr txBox="1">
            <a:spLocks noChangeArrowheads="1"/>
          </p:cNvSpPr>
          <p:nvPr/>
        </p:nvSpPr>
        <p:spPr bwMode="gray">
          <a:xfrm>
            <a:off x="4318945" y="872259"/>
            <a:ext cx="4602372" cy="5858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har char="•"/>
              <a:defRPr kumimoji="1" sz="3200">
                <a:solidFill>
                  <a:schemeClr val="tx1"/>
                </a:solidFill>
                <a:latin typeface="Times New Roman" pitchFamily="18" charset="0"/>
                <a:ea typeface="新細明體" pitchFamily="18" charset="-120"/>
              </a:defRPr>
            </a:lvl1pPr>
            <a:lvl2pPr marL="446088" indent="-825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lnSpc>
                <a:spcPts val="2400"/>
              </a:lnSpc>
              <a:spcBef>
                <a:spcPts val="200"/>
              </a:spcBef>
              <a:spcAft>
                <a:spcPts val="300"/>
              </a:spcAft>
              <a:buFont typeface="Wingdings" pitchFamily="2" charset="2"/>
              <a:buChar char="n"/>
              <a:defRPr/>
            </a:pPr>
            <a:r>
              <a:rPr lang="zh-TW" altLang="en-US" sz="1600" b="1" dirty="0">
                <a:latin typeface="+mj-lt"/>
                <a:ea typeface="+mj-ea"/>
              </a:rPr>
              <a:t>國泰世華銀行</a:t>
            </a:r>
          </a:p>
          <a:p>
            <a:pPr lvl="1" eaLnBrk="1" hangingPunct="1">
              <a:lnSpc>
                <a:spcPts val="2200"/>
              </a:lnSpc>
              <a:spcBef>
                <a:spcPts val="200"/>
              </a:spcBef>
              <a:spcAft>
                <a:spcPts val="300"/>
              </a:spcAft>
              <a:buFont typeface="Arial" charset="0"/>
              <a:buChar char="•"/>
              <a:defRPr/>
            </a:pPr>
            <a:r>
              <a:rPr kumimoji="0" lang="zh-TW" altLang="en-US" sz="1600" dirty="0" smtClean="0">
                <a:latin typeface="+mj-lt"/>
                <a:ea typeface="+mj-ea"/>
                <a:cs typeface="Arial" panose="020B0604020202020204" pitchFamily="34" charset="0"/>
              </a:rPr>
              <a:t>大陸子行各項業務穩定推展，</a:t>
            </a:r>
            <a:r>
              <a:rPr kumimoji="0" lang="en-US" altLang="zh-TW" sz="1600" dirty="0" smtClean="0">
                <a:latin typeface="+mj-lt"/>
                <a:ea typeface="+mj-ea"/>
                <a:cs typeface="Arial" panose="020B0604020202020204" pitchFamily="34" charset="0"/>
              </a:rPr>
              <a:t>5</a:t>
            </a:r>
            <a:r>
              <a:rPr kumimoji="0" lang="zh-TW" altLang="en-US" sz="1600" dirty="0" smtClean="0">
                <a:latin typeface="+mj-lt"/>
                <a:ea typeface="+mj-ea"/>
                <a:cs typeface="Arial" panose="020B0604020202020204" pitchFamily="34" charset="0"/>
              </a:rPr>
              <a:t>月完成台資銀行首筆對客之</a:t>
            </a:r>
            <a:r>
              <a:rPr kumimoji="0" lang="en-US" altLang="zh-TW" sz="1600" dirty="0" smtClean="0">
                <a:latin typeface="+mj-lt"/>
                <a:ea typeface="+mj-ea"/>
                <a:cs typeface="Arial" panose="020B0604020202020204" pitchFamily="34" charset="0"/>
              </a:rPr>
              <a:t>SOFR</a:t>
            </a:r>
            <a:r>
              <a:rPr kumimoji="0" lang="zh-TW" altLang="en-US" sz="1600" dirty="0">
                <a:latin typeface="+mj-lt"/>
                <a:ea typeface="+mj-ea"/>
                <a:cs typeface="Arial" panose="020B0604020202020204" pitchFamily="34" charset="0"/>
              </a:rPr>
              <a:t>計價換匯換利</a:t>
            </a:r>
            <a:r>
              <a:rPr kumimoji="0" lang="zh-TW" altLang="en-US" sz="1600" dirty="0" smtClean="0">
                <a:latin typeface="+mj-lt"/>
                <a:ea typeface="+mj-ea"/>
                <a:cs typeface="Arial" panose="020B0604020202020204" pitchFamily="34" charset="0"/>
              </a:rPr>
              <a:t>交易</a:t>
            </a:r>
            <a:r>
              <a:rPr kumimoji="0" lang="en-US" altLang="zh-TW" sz="1600" dirty="0" smtClean="0">
                <a:latin typeface="+mj-lt"/>
                <a:ea typeface="+mj-ea"/>
                <a:cs typeface="Arial" panose="020B0604020202020204" pitchFamily="34" charset="0"/>
              </a:rPr>
              <a:t>(CCS)</a:t>
            </a:r>
            <a:endParaRPr kumimoji="0" lang="zh-TW" altLang="en-US" sz="1600" dirty="0">
              <a:latin typeface="+mj-lt"/>
              <a:ea typeface="+mj-ea"/>
              <a:cs typeface="Arial" panose="020B0604020202020204" pitchFamily="34" charset="0"/>
            </a:endParaRPr>
          </a:p>
          <a:p>
            <a:pPr lvl="1" eaLnBrk="1" hangingPunct="1">
              <a:lnSpc>
                <a:spcPts val="2200"/>
              </a:lnSpc>
              <a:spcBef>
                <a:spcPts val="200"/>
              </a:spcBef>
              <a:spcAft>
                <a:spcPts val="300"/>
              </a:spcAft>
              <a:buFont typeface="Arial" charset="0"/>
              <a:buChar char="•"/>
              <a:defRPr/>
            </a:pPr>
            <a:r>
              <a:rPr kumimoji="0" lang="zh-TW" altLang="en-US" sz="1600" dirty="0" smtClean="0">
                <a:latin typeface="+mj-lt"/>
                <a:ea typeface="+mj-ea"/>
                <a:cs typeface="Arial" panose="020B0604020202020204" pitchFamily="34" charset="0"/>
              </a:rPr>
              <a:t>香港分行與</a:t>
            </a:r>
            <a:r>
              <a:rPr kumimoji="0" lang="zh-TW" altLang="en-US" sz="1600" dirty="0">
                <a:latin typeface="+mj-lt"/>
                <a:ea typeface="+mj-ea"/>
                <a:cs typeface="Arial" panose="020B0604020202020204" pitchFamily="34" charset="0"/>
              </a:rPr>
              <a:t>香港品質保證局</a:t>
            </a:r>
            <a:r>
              <a:rPr kumimoji="0" lang="en-US" altLang="zh-TW" sz="1600" dirty="0">
                <a:latin typeface="+mj-lt"/>
                <a:ea typeface="+mj-ea"/>
                <a:cs typeface="Arial" panose="020B0604020202020204" pitchFamily="34" charset="0"/>
              </a:rPr>
              <a:t>(HKQAA)</a:t>
            </a:r>
            <a:r>
              <a:rPr kumimoji="0" lang="zh-TW" altLang="en-US" sz="1600" dirty="0" smtClean="0">
                <a:latin typeface="+mj-lt"/>
                <a:ea typeface="+mj-ea"/>
                <a:cs typeface="Arial" panose="020B0604020202020204" pitchFamily="34" charset="0"/>
              </a:rPr>
              <a:t>簽署合作備忘錄，</a:t>
            </a:r>
            <a:r>
              <a:rPr kumimoji="0" lang="zh-TW" altLang="en-US" sz="1600" dirty="0">
                <a:latin typeface="+mj-lt"/>
                <a:ea typeface="+mj-ea"/>
                <a:cs typeface="Arial" panose="020B0604020202020204" pitchFamily="34" charset="0"/>
              </a:rPr>
              <a:t>深化綠色</a:t>
            </a:r>
            <a:r>
              <a:rPr kumimoji="0" lang="zh-TW" altLang="en-US" sz="1600" dirty="0" smtClean="0">
                <a:latin typeface="+mj-lt"/>
                <a:ea typeface="+mj-ea"/>
                <a:cs typeface="Arial" panose="020B0604020202020204" pitchFamily="34" charset="0"/>
              </a:rPr>
              <a:t>金融推廣</a:t>
            </a:r>
            <a:r>
              <a:rPr kumimoji="0" lang="zh-TW" altLang="en-US" sz="1600" dirty="0">
                <a:latin typeface="+mj-lt"/>
                <a:ea typeface="+mj-ea"/>
                <a:cs typeface="Arial" panose="020B0604020202020204" pitchFamily="34" charset="0"/>
              </a:rPr>
              <a:t>及合作範疇</a:t>
            </a:r>
          </a:p>
          <a:p>
            <a:pPr marL="342900" lvl="1" indent="-342900" eaLnBrk="1" hangingPunct="1">
              <a:lnSpc>
                <a:spcPts val="2400"/>
              </a:lnSpc>
              <a:spcBef>
                <a:spcPts val="200"/>
              </a:spcBef>
              <a:spcAft>
                <a:spcPts val="300"/>
              </a:spcAft>
              <a:buFont typeface="Wingdings" pitchFamily="2" charset="2"/>
              <a:buChar char="n"/>
              <a:defRPr/>
            </a:pPr>
            <a:r>
              <a:rPr lang="zh-TW" altLang="en-US" sz="1600" b="1" dirty="0" smtClean="0">
                <a:latin typeface="+mj-lt"/>
                <a:ea typeface="+mj-ea"/>
              </a:rPr>
              <a:t>陸家嘴國泰人壽</a:t>
            </a:r>
          </a:p>
          <a:p>
            <a:pPr lvl="1" eaLnBrk="1" hangingPunct="1">
              <a:lnSpc>
                <a:spcPts val="2200"/>
              </a:lnSpc>
              <a:spcBef>
                <a:spcPts val="200"/>
              </a:spcBef>
              <a:spcAft>
                <a:spcPts val="300"/>
              </a:spcAft>
              <a:buFont typeface="Arial" charset="0"/>
              <a:buChar char="•"/>
              <a:defRPr/>
            </a:pPr>
            <a:r>
              <a:rPr kumimoji="0" lang="en-US" altLang="zh-TW" sz="1600" dirty="0" smtClean="0">
                <a:latin typeface="+mj-lt"/>
                <a:ea typeface="+mj-ea"/>
                <a:cs typeface="Arial" panose="020B0604020202020204" pitchFamily="34" charset="0"/>
              </a:rPr>
              <a:t>1H22</a:t>
            </a:r>
            <a:r>
              <a:rPr kumimoji="0" lang="zh-TW" altLang="en-US" sz="1600" dirty="0" smtClean="0">
                <a:latin typeface="+mj-lt"/>
                <a:ea typeface="+mj-ea"/>
                <a:cs typeface="Arial" panose="020B0604020202020204" pitchFamily="34" charset="0"/>
              </a:rPr>
              <a:t>總保費</a:t>
            </a:r>
            <a:r>
              <a:rPr kumimoji="0" lang="zh-TW" altLang="en-US" sz="1600" dirty="0">
                <a:latin typeface="+mj-lt"/>
                <a:ea typeface="+mj-ea"/>
                <a:cs typeface="Arial" panose="020B0604020202020204" pitchFamily="34" charset="0"/>
              </a:rPr>
              <a:t>達</a:t>
            </a:r>
            <a:r>
              <a:rPr kumimoji="0" lang="en-US" altLang="zh-TW" sz="1600" dirty="0" smtClean="0">
                <a:latin typeface="+mj-lt"/>
                <a:ea typeface="+mj-ea"/>
                <a:cs typeface="Arial" panose="020B0604020202020204" pitchFamily="34" charset="0"/>
              </a:rPr>
              <a:t>19.2</a:t>
            </a:r>
            <a:r>
              <a:rPr kumimoji="0" lang="zh-TW" altLang="en-US" sz="1600" dirty="0" smtClean="0">
                <a:latin typeface="+mj-lt"/>
                <a:ea typeface="+mj-ea"/>
                <a:cs typeface="Arial" panose="020B0604020202020204" pitchFamily="34" charset="0"/>
              </a:rPr>
              <a:t>億</a:t>
            </a:r>
            <a:r>
              <a:rPr kumimoji="0" lang="zh-TW" altLang="en-US" sz="1600" dirty="0">
                <a:latin typeface="+mj-lt"/>
                <a:ea typeface="+mj-ea"/>
                <a:cs typeface="Arial" panose="020B0604020202020204" pitchFamily="34" charset="0"/>
              </a:rPr>
              <a:t>人民幣，年</a:t>
            </a:r>
            <a:r>
              <a:rPr kumimoji="0" lang="zh-TW" altLang="en-US" sz="1600" dirty="0" smtClean="0">
                <a:latin typeface="+mj-lt"/>
                <a:ea typeface="+mj-ea"/>
                <a:cs typeface="Arial" panose="020B0604020202020204" pitchFamily="34" charset="0"/>
              </a:rPr>
              <a:t>成長</a:t>
            </a:r>
            <a:r>
              <a:rPr kumimoji="0" lang="en-US" altLang="zh-TW" sz="1600" dirty="0" smtClean="0">
                <a:latin typeface="+mj-lt"/>
                <a:ea typeface="+mj-ea"/>
                <a:cs typeface="Arial" panose="020B0604020202020204" pitchFamily="34" charset="0"/>
              </a:rPr>
              <a:t>12%</a:t>
            </a:r>
            <a:endParaRPr kumimoji="0" lang="en-US" altLang="zh-TW" sz="1600" dirty="0">
              <a:latin typeface="+mj-lt"/>
              <a:ea typeface="+mj-ea"/>
              <a:cs typeface="Arial" panose="020B0604020202020204" pitchFamily="34" charset="0"/>
            </a:endParaRPr>
          </a:p>
          <a:p>
            <a:pPr lvl="1" eaLnBrk="1" hangingPunct="1">
              <a:lnSpc>
                <a:spcPts val="2200"/>
              </a:lnSpc>
              <a:spcBef>
                <a:spcPts val="200"/>
              </a:spcBef>
              <a:spcAft>
                <a:spcPts val="300"/>
              </a:spcAft>
              <a:buFont typeface="Arial" charset="0"/>
              <a:buChar char="•"/>
              <a:defRPr/>
            </a:pPr>
            <a:r>
              <a:rPr lang="zh-TW" altLang="en-US" sz="1600" dirty="0">
                <a:ea typeface="微軟正黑體" panose="020B0604030504040204" pitchFamily="34" charset="-120"/>
                <a:cs typeface="Arial" panose="020B0604020202020204" pitchFamily="34" charset="0"/>
              </a:rPr>
              <a:t>長期</a:t>
            </a:r>
            <a:r>
              <a:rPr lang="zh-TW" altLang="en-US" sz="1600" dirty="0" smtClean="0">
                <a:ea typeface="微軟正黑體" panose="020B0604030504040204" pitchFamily="34" charset="-120"/>
                <a:cs typeface="Arial" panose="020B0604020202020204" pitchFamily="34" charset="0"/>
              </a:rPr>
              <a:t>策略仍以</a:t>
            </a:r>
            <a:r>
              <a:rPr lang="zh-TW" altLang="en-US" sz="1600" dirty="0">
                <a:ea typeface="微軟正黑體" panose="020B0604030504040204" pitchFamily="34" charset="-120"/>
                <a:cs typeface="Arial" panose="020B0604020202020204" pitchFamily="34" charset="0"/>
              </a:rPr>
              <a:t>個險通路為主</a:t>
            </a:r>
            <a:r>
              <a:rPr lang="zh-TW" altLang="en-US" sz="1600" dirty="0" smtClean="0">
                <a:ea typeface="微軟正黑體" panose="020B0604030504040204" pitchFamily="34" charset="-120"/>
                <a:cs typeface="Arial" panose="020B0604020202020204" pitchFamily="34" charset="0"/>
              </a:rPr>
              <a:t>，開發</a:t>
            </a:r>
            <a:r>
              <a:rPr lang="zh-TW" altLang="en-US" sz="1600" dirty="0">
                <a:ea typeface="微軟正黑體" panose="020B0604030504040204" pitchFamily="34" charset="-120"/>
                <a:cs typeface="Arial" panose="020B0604020202020204" pitchFamily="34" charset="0"/>
              </a:rPr>
              <a:t>多元</a:t>
            </a:r>
            <a:r>
              <a:rPr lang="zh-TW" altLang="en-US" sz="1600" dirty="0" smtClean="0">
                <a:ea typeface="微軟正黑體" panose="020B0604030504040204" pitchFamily="34" charset="-120"/>
                <a:cs typeface="Arial" panose="020B0604020202020204" pitchFamily="34" charset="0"/>
              </a:rPr>
              <a:t>通路為輔，擴大</a:t>
            </a:r>
            <a:r>
              <a:rPr lang="zh-TW" altLang="en-US" sz="1600" dirty="0">
                <a:ea typeface="微軟正黑體" panose="020B0604030504040204" pitchFamily="34" charset="-120"/>
                <a:cs typeface="Arial" panose="020B0604020202020204" pitchFamily="34" charset="0"/>
              </a:rPr>
              <a:t>業務</a:t>
            </a:r>
            <a:r>
              <a:rPr lang="zh-TW" altLang="en-US" sz="1600" dirty="0" smtClean="0">
                <a:ea typeface="微軟正黑體" panose="020B0604030504040204" pitchFamily="34" charset="-120"/>
                <a:cs typeface="Arial" panose="020B0604020202020204" pitchFamily="34" charset="0"/>
              </a:rPr>
              <a:t>規模同時</a:t>
            </a:r>
            <a:r>
              <a:rPr lang="zh-TW" altLang="en-US" sz="1600" dirty="0">
                <a:ea typeface="微軟正黑體" panose="020B0604030504040204" pitchFamily="34" charset="-120"/>
                <a:cs typeface="Arial" panose="020B0604020202020204" pitchFamily="34" charset="0"/>
              </a:rPr>
              <a:t>兼顧價值成長</a:t>
            </a:r>
          </a:p>
          <a:p>
            <a:pPr eaLnBrk="1" hangingPunct="1">
              <a:lnSpc>
                <a:spcPts val="2400"/>
              </a:lnSpc>
              <a:spcBef>
                <a:spcPts val="200"/>
              </a:spcBef>
              <a:spcAft>
                <a:spcPts val="300"/>
              </a:spcAft>
              <a:buFont typeface="Wingdings" pitchFamily="2" charset="2"/>
              <a:buChar char="n"/>
              <a:defRPr/>
            </a:pPr>
            <a:r>
              <a:rPr lang="zh-TW" altLang="en-US" sz="1600" b="1" dirty="0" smtClean="0">
                <a:latin typeface="+mj-lt"/>
                <a:ea typeface="+mj-ea"/>
                <a:cs typeface="Arial" panose="020B0604020202020204" pitchFamily="34" charset="0"/>
                <a:sym typeface="Wingdings" pitchFamily="2" charset="2"/>
              </a:rPr>
              <a:t>大陸</a:t>
            </a:r>
            <a:r>
              <a:rPr lang="zh-TW" altLang="en-US" sz="1600" b="1" dirty="0" smtClean="0">
                <a:latin typeface="+mj-lt"/>
                <a:ea typeface="+mj-ea"/>
                <a:cs typeface="Arial" panose="020B0604020202020204" pitchFamily="34" charset="0"/>
              </a:rPr>
              <a:t>國泰產險</a:t>
            </a:r>
          </a:p>
          <a:p>
            <a:pPr lvl="1" eaLnBrk="1" hangingPunct="1">
              <a:lnSpc>
                <a:spcPts val="2200"/>
              </a:lnSpc>
              <a:spcBef>
                <a:spcPts val="200"/>
              </a:spcBef>
              <a:spcAft>
                <a:spcPts val="300"/>
              </a:spcAft>
              <a:buFont typeface="Arial" charset="0"/>
              <a:buChar char="•"/>
              <a:defRPr/>
            </a:pPr>
            <a:r>
              <a:rPr kumimoji="0" lang="zh-TW" altLang="en-US" sz="1600" dirty="0" smtClean="0">
                <a:latin typeface="+mj-lt"/>
                <a:ea typeface="+mj-ea"/>
                <a:cs typeface="Arial" panose="020B0604020202020204" pitchFamily="34" charset="0"/>
              </a:rPr>
              <a:t>與螞蟻集團合作，大力發展互聯網業務</a:t>
            </a:r>
            <a:endParaRPr kumimoji="0" lang="en-US" altLang="zh-TW" sz="1600" dirty="0" smtClean="0">
              <a:latin typeface="+mj-lt"/>
              <a:ea typeface="+mj-ea"/>
              <a:cs typeface="Arial" panose="020B0604020202020204" pitchFamily="34" charset="0"/>
            </a:endParaRPr>
          </a:p>
          <a:p>
            <a:pPr eaLnBrk="1" hangingPunct="1">
              <a:lnSpc>
                <a:spcPts val="2400"/>
              </a:lnSpc>
              <a:spcBef>
                <a:spcPts val="200"/>
              </a:spcBef>
              <a:spcAft>
                <a:spcPts val="300"/>
              </a:spcAft>
              <a:buFont typeface="Wingdings" pitchFamily="2" charset="2"/>
              <a:buChar char="n"/>
              <a:defRPr/>
            </a:pPr>
            <a:r>
              <a:rPr lang="zh-TW" altLang="en-US" sz="1600" b="1" dirty="0" smtClean="0">
                <a:latin typeface="+mj-lt"/>
                <a:ea typeface="+mj-ea"/>
                <a:cs typeface="Arial" panose="020B0604020202020204" pitchFamily="34" charset="0"/>
                <a:sym typeface="Wingdings" pitchFamily="2" charset="2"/>
              </a:rPr>
              <a:t>國泰證券</a:t>
            </a:r>
            <a:endParaRPr lang="en-US" altLang="zh-TW" sz="1600" b="1" dirty="0" smtClean="0">
              <a:latin typeface="+mj-lt"/>
              <a:ea typeface="+mj-ea"/>
              <a:cs typeface="Arial" panose="020B0604020202020204" pitchFamily="34" charset="0"/>
              <a:sym typeface="Wingdings" pitchFamily="2" charset="2"/>
            </a:endParaRPr>
          </a:p>
          <a:p>
            <a:pPr lvl="1" eaLnBrk="1" hangingPunct="1">
              <a:lnSpc>
                <a:spcPts val="2200"/>
              </a:lnSpc>
              <a:spcBef>
                <a:spcPts val="200"/>
              </a:spcBef>
              <a:spcAft>
                <a:spcPts val="300"/>
              </a:spcAft>
              <a:buFont typeface="Arial" charset="0"/>
              <a:buChar char="•"/>
              <a:defRPr/>
            </a:pPr>
            <a:r>
              <a:rPr lang="zh-TW" altLang="en-US" sz="1600" dirty="0" smtClean="0">
                <a:latin typeface="+mj-lt"/>
                <a:ea typeface="+mj-ea"/>
                <a:cs typeface="Arial" panose="020B0604020202020204" pitchFamily="34" charset="0"/>
                <a:sym typeface="Wingdings" pitchFamily="2" charset="2"/>
              </a:rPr>
              <a:t>持續</a:t>
            </a:r>
            <a:r>
              <a:rPr lang="zh-TW" altLang="en-US" sz="1600" dirty="0">
                <a:latin typeface="+mj-lt"/>
                <a:ea typeface="+mj-ea"/>
                <a:cs typeface="Arial" panose="020B0604020202020204" pitchFamily="34" charset="0"/>
                <a:sym typeface="Wingdings" pitchFamily="2" charset="2"/>
              </a:rPr>
              <a:t>發展在</a:t>
            </a:r>
            <a:r>
              <a:rPr lang="zh-TW" altLang="en-US" sz="1600" dirty="0" smtClean="0">
                <a:latin typeface="+mj-lt"/>
                <a:ea typeface="+mj-ea"/>
                <a:cs typeface="Arial" panose="020B0604020202020204" pitchFamily="34" charset="0"/>
                <a:sym typeface="Wingdings" pitchFamily="2" charset="2"/>
              </a:rPr>
              <a:t>港</a:t>
            </a:r>
            <a:r>
              <a:rPr lang="zh-TW" altLang="en-US" sz="1600" dirty="0">
                <a:latin typeface="+mj-lt"/>
                <a:ea typeface="+mj-ea"/>
                <a:cs typeface="Arial" panose="020B0604020202020204" pitchFamily="34" charset="0"/>
                <a:sym typeface="Wingdings" pitchFamily="2" charset="2"/>
              </a:rPr>
              <a:t>及</a:t>
            </a:r>
            <a:r>
              <a:rPr lang="zh-TW" altLang="en-US" sz="1600" dirty="0" smtClean="0">
                <a:latin typeface="+mj-lt"/>
                <a:ea typeface="+mj-ea"/>
                <a:cs typeface="Arial" panose="020B0604020202020204" pitchFamily="34" charset="0"/>
                <a:sym typeface="Wingdings" pitchFamily="2" charset="2"/>
              </a:rPr>
              <a:t>跨</a:t>
            </a:r>
            <a:r>
              <a:rPr lang="zh-TW" altLang="en-US" sz="1600" dirty="0">
                <a:latin typeface="+mj-lt"/>
                <a:ea typeface="+mj-ea"/>
                <a:cs typeface="Arial" panose="020B0604020202020204" pitchFamily="34" charset="0"/>
                <a:sym typeface="Wingdings" pitchFamily="2" charset="2"/>
              </a:rPr>
              <a:t>境證券業務</a:t>
            </a:r>
          </a:p>
          <a:p>
            <a:pPr eaLnBrk="1" hangingPunct="1">
              <a:lnSpc>
                <a:spcPts val="2400"/>
              </a:lnSpc>
              <a:spcBef>
                <a:spcPts val="200"/>
              </a:spcBef>
              <a:spcAft>
                <a:spcPts val="300"/>
              </a:spcAft>
              <a:buFont typeface="Wingdings" pitchFamily="2" charset="2"/>
              <a:buChar char="n"/>
              <a:defRPr/>
            </a:pPr>
            <a:r>
              <a:rPr lang="zh-TW" altLang="en-US" sz="1600" b="1" dirty="0" smtClean="0">
                <a:latin typeface="+mj-lt"/>
                <a:ea typeface="+mj-ea"/>
                <a:cs typeface="Arial" panose="020B0604020202020204" pitchFamily="34" charset="0"/>
                <a:sym typeface="Wingdings" pitchFamily="2" charset="2"/>
              </a:rPr>
              <a:t>京</a:t>
            </a:r>
            <a:r>
              <a:rPr lang="zh-TW" altLang="en-US" sz="1600" b="1" dirty="0">
                <a:latin typeface="+mj-lt"/>
                <a:ea typeface="+mj-ea"/>
                <a:cs typeface="Arial" panose="020B0604020202020204" pitchFamily="34" charset="0"/>
                <a:sym typeface="Wingdings" pitchFamily="2" charset="2"/>
              </a:rPr>
              <a:t>管</a:t>
            </a:r>
            <a:r>
              <a:rPr lang="zh-TW" altLang="en-US" sz="1600" b="1" dirty="0" smtClean="0">
                <a:latin typeface="+mj-lt"/>
                <a:ea typeface="+mj-ea"/>
                <a:cs typeface="Arial" panose="020B0604020202020204" pitchFamily="34" charset="0"/>
                <a:sym typeface="Wingdings" pitchFamily="2" charset="2"/>
              </a:rPr>
              <a:t>泰</a:t>
            </a:r>
            <a:r>
              <a:rPr lang="zh-TW" altLang="en-US" sz="1600" b="1" dirty="0">
                <a:latin typeface="+mj-lt"/>
                <a:ea typeface="+mj-ea"/>
                <a:cs typeface="Arial" panose="020B0604020202020204" pitchFamily="34" charset="0"/>
                <a:sym typeface="Wingdings" pitchFamily="2" charset="2"/>
              </a:rPr>
              <a:t>富基金公司</a:t>
            </a:r>
            <a:endParaRPr lang="en-US" altLang="zh-TW" sz="1600" b="1" dirty="0">
              <a:latin typeface="+mj-lt"/>
              <a:ea typeface="+mj-ea"/>
              <a:cs typeface="Arial" panose="020B0604020202020204" pitchFamily="34" charset="0"/>
              <a:sym typeface="Wingdings" pitchFamily="2" charset="2"/>
            </a:endParaRPr>
          </a:p>
          <a:p>
            <a:pPr lvl="1" eaLnBrk="1" hangingPunct="1">
              <a:lnSpc>
                <a:spcPts val="2200"/>
              </a:lnSpc>
              <a:spcBef>
                <a:spcPts val="200"/>
              </a:spcBef>
              <a:spcAft>
                <a:spcPts val="300"/>
              </a:spcAft>
              <a:buFont typeface="Arial" charset="0"/>
              <a:buChar char="•"/>
            </a:pPr>
            <a:r>
              <a:rPr lang="zh-TW" altLang="en-US" sz="1600" dirty="0">
                <a:latin typeface="+mj-lt"/>
                <a:ea typeface="+mj-ea"/>
                <a:cs typeface="Arial" panose="020B0604020202020204" pitchFamily="34" charset="0"/>
              </a:rPr>
              <a:t>公司穩定運行</a:t>
            </a:r>
          </a:p>
          <a:p>
            <a:pPr marL="342900" lvl="1" indent="-342900" eaLnBrk="1" hangingPunct="1">
              <a:lnSpc>
                <a:spcPts val="2400"/>
              </a:lnSpc>
              <a:spcBef>
                <a:spcPts val="200"/>
              </a:spcBef>
              <a:spcAft>
                <a:spcPts val="300"/>
              </a:spcAft>
              <a:buFont typeface="Wingdings" pitchFamily="2" charset="2"/>
              <a:buChar char="n"/>
              <a:defRPr/>
            </a:pPr>
            <a:r>
              <a:rPr lang="zh-TW" altLang="en-US" sz="1600" b="1" dirty="0" smtClean="0">
                <a:latin typeface="+mj-lt"/>
                <a:ea typeface="+mj-ea"/>
                <a:cs typeface="Arial" panose="020B0604020202020204" pitchFamily="34" charset="0"/>
                <a:sym typeface="Wingdings" pitchFamily="2" charset="2"/>
              </a:rPr>
              <a:t>康</a:t>
            </a:r>
            <a:r>
              <a:rPr lang="zh-TW" altLang="en-US" sz="1600" b="1" dirty="0">
                <a:latin typeface="+mj-lt"/>
                <a:ea typeface="+mj-ea"/>
                <a:cs typeface="Arial" panose="020B0604020202020204" pitchFamily="34" charset="0"/>
                <a:sym typeface="Wingdings" pitchFamily="2" charset="2"/>
              </a:rPr>
              <a:t>利亞太有限公司</a:t>
            </a:r>
            <a:r>
              <a:rPr lang="en-US" altLang="zh-TW" sz="1600" b="1" dirty="0">
                <a:latin typeface="+mj-lt"/>
                <a:ea typeface="+mj-ea"/>
                <a:cs typeface="Arial" panose="020B0604020202020204" pitchFamily="34" charset="0"/>
                <a:sym typeface="Wingdings" pitchFamily="2" charset="2"/>
              </a:rPr>
              <a:t>(Conning)</a:t>
            </a:r>
            <a:r>
              <a:rPr lang="zh-TW" altLang="en-US" sz="1600" b="1" dirty="0">
                <a:latin typeface="+mj-lt"/>
                <a:ea typeface="+mj-ea"/>
                <a:cs typeface="Arial" panose="020B0604020202020204" pitchFamily="34" charset="0"/>
                <a:sym typeface="Wingdings" pitchFamily="2" charset="2"/>
              </a:rPr>
              <a:t> </a:t>
            </a:r>
            <a:endParaRPr lang="en-US" altLang="zh-TW" sz="1600" b="1" dirty="0">
              <a:latin typeface="+mj-lt"/>
              <a:ea typeface="+mj-ea"/>
              <a:cs typeface="Arial" panose="020B0604020202020204" pitchFamily="34" charset="0"/>
              <a:sym typeface="Wingdings" pitchFamily="2" charset="2"/>
            </a:endParaRPr>
          </a:p>
          <a:p>
            <a:pPr lvl="1" eaLnBrk="1" hangingPunct="1">
              <a:lnSpc>
                <a:spcPts val="2200"/>
              </a:lnSpc>
              <a:spcBef>
                <a:spcPts val="200"/>
              </a:spcBef>
              <a:spcAft>
                <a:spcPts val="300"/>
              </a:spcAft>
              <a:buFont typeface="Arial" charset="0"/>
              <a:buChar char="•"/>
              <a:defRPr/>
            </a:pPr>
            <a:r>
              <a:rPr lang="zh-TW" altLang="en-US" sz="1600" dirty="0">
                <a:latin typeface="+mj-lt"/>
                <a:ea typeface="+mj-ea"/>
                <a:cs typeface="Arial" panose="020B0604020202020204" pitchFamily="34" charset="0"/>
              </a:rPr>
              <a:t>持續拓展資產管理事業版圖</a:t>
            </a:r>
            <a:endParaRPr lang="en-US" altLang="zh-TW" sz="1600" dirty="0">
              <a:latin typeface="+mj-lt"/>
              <a:ea typeface="+mj-ea"/>
              <a:cs typeface="Arial" panose="020B0604020202020204" pitchFamily="34" charset="0"/>
            </a:endParaRPr>
          </a:p>
        </p:txBody>
      </p:sp>
      <p:grpSp>
        <p:nvGrpSpPr>
          <p:cNvPr id="4" name="群組 3"/>
          <p:cNvGrpSpPr/>
          <p:nvPr/>
        </p:nvGrpSpPr>
        <p:grpSpPr>
          <a:xfrm>
            <a:off x="449901" y="4634672"/>
            <a:ext cx="1934015" cy="1670318"/>
            <a:chOff x="449901" y="4634672"/>
            <a:chExt cx="1934015" cy="1670318"/>
          </a:xfrm>
        </p:grpSpPr>
        <p:sp>
          <p:nvSpPr>
            <p:cNvPr id="10" name="Text Box 14"/>
            <p:cNvSpPr txBox="1">
              <a:spLocks noChangeArrowheads="1"/>
            </p:cNvSpPr>
            <p:nvPr/>
          </p:nvSpPr>
          <p:spPr bwMode="auto">
            <a:xfrm>
              <a:off x="1963226" y="5788521"/>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endParaRPr lang="zh-TW" altLang="zh-TW" sz="1600">
                <a:solidFill>
                  <a:prstClr val="black"/>
                </a:solidFill>
                <a:latin typeface="+mn-lt"/>
              </a:endParaRPr>
            </a:p>
          </p:txBody>
        </p:sp>
        <p:sp>
          <p:nvSpPr>
            <p:cNvPr id="11" name="Text Box 74"/>
            <p:cNvSpPr txBox="1">
              <a:spLocks noChangeArrowheads="1"/>
            </p:cNvSpPr>
            <p:nvPr/>
          </p:nvSpPr>
          <p:spPr bwMode="gray">
            <a:xfrm>
              <a:off x="557775" y="5167378"/>
              <a:ext cx="1415772" cy="338554"/>
            </a:xfrm>
            <a:prstGeom prst="rect">
              <a:avLst/>
            </a:prstGeom>
            <a:noFill/>
            <a:ln w="9525" algn="ctr">
              <a:noFill/>
              <a:miter lim="800000"/>
              <a:headEnd/>
              <a:tailEnd/>
            </a:ln>
          </p:spPr>
          <p:txBody>
            <a:bodyPr wrap="none">
              <a:spAutoFit/>
            </a:bodyPr>
            <a:lstStyle/>
            <a:p>
              <a:pPr>
                <a:spcBef>
                  <a:spcPct val="0"/>
                </a:spcBef>
              </a:pPr>
              <a:r>
                <a:rPr lang="zh-TW" altLang="en-US" sz="1600" dirty="0">
                  <a:latin typeface="Arial" panose="020B0604020202020204" pitchFamily="34" charset="0"/>
                  <a:ea typeface="微軟正黑體" panose="020B0604030504040204" pitchFamily="34" charset="-120"/>
                  <a:cs typeface="Arial" panose="020B0604020202020204" pitchFamily="34" charset="0"/>
                </a:rPr>
                <a:t>大陸國泰產險</a:t>
              </a:r>
            </a:p>
          </p:txBody>
        </p:sp>
        <p:sp>
          <p:nvSpPr>
            <p:cNvPr id="12" name="Text Box 75"/>
            <p:cNvSpPr txBox="1">
              <a:spLocks noChangeArrowheads="1"/>
            </p:cNvSpPr>
            <p:nvPr/>
          </p:nvSpPr>
          <p:spPr bwMode="gray">
            <a:xfrm>
              <a:off x="557775" y="4901025"/>
              <a:ext cx="1415772" cy="338554"/>
            </a:xfrm>
            <a:prstGeom prst="rect">
              <a:avLst/>
            </a:prstGeom>
            <a:noFill/>
            <a:ln w="9525" algn="ctr">
              <a:noFill/>
              <a:miter lim="800000"/>
              <a:headEnd/>
              <a:tailEnd/>
            </a:ln>
          </p:spPr>
          <p:txBody>
            <a:bodyPr wrap="none">
              <a:spAutoFit/>
            </a:bodyPr>
            <a:lstStyle/>
            <a:p>
              <a:pPr>
                <a:spcBef>
                  <a:spcPct val="0"/>
                </a:spcBef>
              </a:pPr>
              <a:r>
                <a:rPr lang="zh-TW" altLang="en-US" sz="1600" dirty="0">
                  <a:latin typeface="Arial" panose="020B0604020202020204" pitchFamily="34" charset="0"/>
                  <a:ea typeface="微軟正黑體" panose="020B0604030504040204" pitchFamily="34" charset="-120"/>
                  <a:cs typeface="Arial" panose="020B0604020202020204" pitchFamily="34" charset="0"/>
                </a:rPr>
                <a:t>國泰世華銀行</a:t>
              </a:r>
            </a:p>
          </p:txBody>
        </p:sp>
        <p:sp>
          <p:nvSpPr>
            <p:cNvPr id="13" name="Text Box 77"/>
            <p:cNvSpPr txBox="1">
              <a:spLocks noChangeArrowheads="1"/>
            </p:cNvSpPr>
            <p:nvPr/>
          </p:nvSpPr>
          <p:spPr bwMode="gray">
            <a:xfrm>
              <a:off x="557775" y="4634672"/>
              <a:ext cx="1620957" cy="338554"/>
            </a:xfrm>
            <a:prstGeom prst="rect">
              <a:avLst/>
            </a:prstGeom>
            <a:noFill/>
            <a:ln w="9525" algn="ctr">
              <a:noFill/>
              <a:miter lim="800000"/>
              <a:headEnd/>
              <a:tailEnd/>
            </a:ln>
          </p:spPr>
          <p:txBody>
            <a:bodyPr wrap="none">
              <a:spAutoFit/>
            </a:bodyPr>
            <a:lstStyle/>
            <a:p>
              <a:pPr>
                <a:spcBef>
                  <a:spcPct val="0"/>
                </a:spcBef>
              </a:pPr>
              <a:r>
                <a:rPr lang="zh-TW" altLang="en-US" sz="1600" dirty="0">
                  <a:latin typeface="Arial" panose="020B0604020202020204" pitchFamily="34" charset="0"/>
                  <a:ea typeface="微軟正黑體" panose="020B0604030504040204" pitchFamily="34" charset="-120"/>
                  <a:cs typeface="Arial" panose="020B0604020202020204" pitchFamily="34" charset="0"/>
                </a:rPr>
                <a:t>陸家嘴國泰人壽</a:t>
              </a:r>
            </a:p>
          </p:txBody>
        </p:sp>
        <p:sp>
          <p:nvSpPr>
            <p:cNvPr id="14" name="菱形 71"/>
            <p:cNvSpPr>
              <a:spLocks noChangeAspect="1"/>
            </p:cNvSpPr>
            <p:nvPr/>
          </p:nvSpPr>
          <p:spPr bwMode="auto">
            <a:xfrm>
              <a:off x="460370" y="5764905"/>
              <a:ext cx="128588" cy="171450"/>
            </a:xfrm>
            <a:prstGeom prst="diamond">
              <a:avLst/>
            </a:prstGeom>
            <a:solidFill>
              <a:srgbClr val="000000"/>
            </a:solidFill>
            <a:ln w="9525" algn="ctr">
              <a:noFill/>
              <a:round/>
              <a:headEnd/>
              <a:tailEnd/>
            </a:ln>
          </p:spPr>
          <p:txBody>
            <a:bodyPr anchor="ctr"/>
            <a:lstStyle/>
            <a:p>
              <a:pPr algn="ctr" fontAlgn="auto">
                <a:spcBef>
                  <a:spcPts val="0"/>
                </a:spcBef>
                <a:spcAft>
                  <a:spcPts val="0"/>
                </a:spcAft>
                <a:defRPr/>
              </a:pPr>
              <a:endParaRPr kumimoji="0" lang="zh-TW" altLang="en-US" sz="1300" b="1" kern="0">
                <a:solidFill>
                  <a:sysClr val="windowText" lastClr="000000"/>
                </a:solidFill>
                <a:cs typeface="Arial" pitchFamily="34" charset="0"/>
              </a:endParaRPr>
            </a:p>
          </p:txBody>
        </p:sp>
        <p:sp>
          <p:nvSpPr>
            <p:cNvPr id="15" name="Text Box 74"/>
            <p:cNvSpPr txBox="1">
              <a:spLocks noChangeArrowheads="1"/>
            </p:cNvSpPr>
            <p:nvPr/>
          </p:nvSpPr>
          <p:spPr bwMode="gray">
            <a:xfrm>
              <a:off x="557775" y="5700084"/>
              <a:ext cx="1826141" cy="338554"/>
            </a:xfrm>
            <a:prstGeom prst="rect">
              <a:avLst/>
            </a:prstGeom>
            <a:noFill/>
            <a:ln w="9525" algn="ctr">
              <a:noFill/>
              <a:miter lim="800000"/>
              <a:headEnd/>
              <a:tailEnd/>
            </a:ln>
          </p:spPr>
          <p:txBody>
            <a:bodyPr wrap="none">
              <a:spAutoFit/>
            </a:bodyPr>
            <a:lstStyle/>
            <a:p>
              <a:pPr>
                <a:spcBef>
                  <a:spcPct val="0"/>
                </a:spcBef>
              </a:pPr>
              <a:r>
                <a:rPr lang="zh-TW" altLang="en-US" sz="1600" dirty="0">
                  <a:solidFill>
                    <a:prstClr val="black"/>
                  </a:solidFill>
                  <a:latin typeface="Arial" panose="020B0604020202020204" pitchFamily="34" charset="0"/>
                  <a:ea typeface="微軟正黑體" panose="020B0604030504040204" pitchFamily="34" charset="-120"/>
                  <a:cs typeface="Arial" panose="020B0604020202020204" pitchFamily="34" charset="0"/>
                </a:rPr>
                <a:t>康利亞太有限公司</a:t>
              </a:r>
            </a:p>
          </p:txBody>
        </p:sp>
        <p:sp>
          <p:nvSpPr>
            <p:cNvPr id="17" name="Text Box 74"/>
            <p:cNvSpPr txBox="1">
              <a:spLocks noChangeArrowheads="1"/>
            </p:cNvSpPr>
            <p:nvPr/>
          </p:nvSpPr>
          <p:spPr bwMode="gray">
            <a:xfrm>
              <a:off x="557775" y="5966436"/>
              <a:ext cx="1826141" cy="338554"/>
            </a:xfrm>
            <a:prstGeom prst="rect">
              <a:avLst/>
            </a:prstGeom>
            <a:noFill/>
            <a:ln w="9525" algn="ctr">
              <a:noFill/>
              <a:miter lim="800000"/>
              <a:headEnd/>
              <a:tailEnd/>
            </a:ln>
          </p:spPr>
          <p:txBody>
            <a:bodyPr wrap="none">
              <a:spAutoFit/>
            </a:bodyPr>
            <a:lstStyle/>
            <a:p>
              <a:pPr>
                <a:spcBef>
                  <a:spcPct val="0"/>
                </a:spcBef>
              </a:pPr>
              <a:r>
                <a:rPr lang="zh-TW" altLang="en-US" sz="16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京</a:t>
              </a:r>
              <a:r>
                <a:rPr lang="zh-TW" altLang="en-US"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管</a:t>
              </a:r>
              <a:r>
                <a:rPr lang="zh-TW" altLang="en-US" sz="16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泰</a:t>
              </a:r>
              <a:r>
                <a:rPr lang="zh-TW" altLang="en-US"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富基金</a:t>
              </a:r>
              <a:r>
                <a:rPr lang="zh-CN" altLang="en-US"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公司</a:t>
              </a:r>
              <a:endParaRPr lang="zh-TW" altLang="en-US" sz="16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8" name="AutoShape 45"/>
            <p:cNvSpPr>
              <a:spLocks noChangeArrowheads="1"/>
            </p:cNvSpPr>
            <p:nvPr/>
          </p:nvSpPr>
          <p:spPr bwMode="gray">
            <a:xfrm>
              <a:off x="460370" y="5247147"/>
              <a:ext cx="144000" cy="144000"/>
            </a:xfrm>
            <a:prstGeom prst="triangle">
              <a:avLst>
                <a:gd name="adj" fmla="val 50000"/>
              </a:avLst>
            </a:prstGeom>
            <a:solidFill>
              <a:schemeClr val="bg2"/>
            </a:solidFill>
            <a:ln w="12700" algn="ctr">
              <a:solidFill>
                <a:srgbClr val="FFFFFF"/>
              </a:solidFill>
              <a:miter lim="800000"/>
              <a:headEnd/>
              <a:tailEnd/>
            </a:ln>
          </p:spPr>
          <p:txBody>
            <a:bodyPr wrap="none" anchor="ctr"/>
            <a:lstStyle/>
            <a:p>
              <a:pPr algn="ctr" eaLnBrk="0" fontAlgn="auto" hangingPunct="0">
                <a:spcBef>
                  <a:spcPts val="0"/>
                </a:spcBef>
                <a:spcAft>
                  <a:spcPts val="0"/>
                </a:spcAft>
                <a:defRPr/>
              </a:pPr>
              <a:endParaRPr kumimoji="0" lang="zh-TW" altLang="en-US" sz="1300" b="1" kern="0" smtClean="0">
                <a:solidFill>
                  <a:srgbClr val="000000"/>
                </a:solidFill>
                <a:ea typeface="DFKai-SB" pitchFamily="65" charset="-120"/>
                <a:cs typeface="Arial" charset="0"/>
              </a:endParaRPr>
            </a:p>
          </p:txBody>
        </p:sp>
        <p:sp>
          <p:nvSpPr>
            <p:cNvPr id="19" name="Oval 27"/>
            <p:cNvSpPr>
              <a:spLocks noChangeArrowheads="1"/>
            </p:cNvSpPr>
            <p:nvPr/>
          </p:nvSpPr>
          <p:spPr bwMode="gray">
            <a:xfrm>
              <a:off x="460370" y="4729389"/>
              <a:ext cx="144000" cy="144000"/>
            </a:xfrm>
            <a:prstGeom prst="ellipse">
              <a:avLst/>
            </a:prstGeom>
            <a:solidFill>
              <a:schemeClr val="accent1">
                <a:lumMod val="60000"/>
                <a:lumOff val="40000"/>
              </a:schemeClr>
            </a:solidFill>
            <a:ln w="12700" algn="ctr">
              <a:solidFill>
                <a:srgbClr val="FFFFFF"/>
              </a:solidFill>
              <a:round/>
              <a:headEnd/>
              <a:tailEnd/>
            </a:ln>
          </p:spPr>
          <p:txBody>
            <a:bodyPr wrap="none" anchor="ctr"/>
            <a:lstStyle/>
            <a:p>
              <a:pPr algn="ctr" fontAlgn="auto">
                <a:spcBef>
                  <a:spcPts val="0"/>
                </a:spcBef>
                <a:spcAft>
                  <a:spcPts val="0"/>
                </a:spcAft>
                <a:defRPr/>
              </a:pPr>
              <a:endParaRPr kumimoji="0" lang="zh-TW" altLang="en-US" sz="1300" b="1" kern="0">
                <a:solidFill>
                  <a:sysClr val="windowText" lastClr="000000"/>
                </a:solidFill>
                <a:cs typeface="Arial" pitchFamily="34" charset="0"/>
              </a:endParaRPr>
            </a:p>
          </p:txBody>
        </p:sp>
        <p:sp>
          <p:nvSpPr>
            <p:cNvPr id="20" name="Rectangle 15"/>
            <p:cNvSpPr>
              <a:spLocks noChangeArrowheads="1"/>
            </p:cNvSpPr>
            <p:nvPr/>
          </p:nvSpPr>
          <p:spPr bwMode="gray">
            <a:xfrm flipH="1">
              <a:off x="460370" y="4988268"/>
              <a:ext cx="144000" cy="144000"/>
            </a:xfrm>
            <a:prstGeom prst="rect">
              <a:avLst/>
            </a:prstGeom>
            <a:solidFill>
              <a:schemeClr val="accent5"/>
            </a:solidFill>
            <a:ln w="25400" algn="ctr">
              <a:solidFill>
                <a:srgbClr val="FFFFFF"/>
              </a:solidFill>
              <a:miter lim="800000"/>
              <a:headEnd/>
              <a:tailEnd/>
            </a:ln>
          </p:spPr>
          <p:txBody>
            <a:bodyPr wrap="none" anchor="ctr"/>
            <a:lstStyle/>
            <a:p>
              <a:pPr algn="ctr" fontAlgn="auto">
                <a:spcBef>
                  <a:spcPts val="0"/>
                </a:spcBef>
                <a:spcAft>
                  <a:spcPts val="0"/>
                </a:spcAft>
                <a:defRPr/>
              </a:pPr>
              <a:endParaRPr kumimoji="0" lang="zh-TW" altLang="en-US" sz="1300" b="1" kern="0">
                <a:solidFill>
                  <a:sysClr val="windowText" lastClr="000000"/>
                </a:solidFill>
                <a:cs typeface="Arial" pitchFamily="34" charset="0"/>
              </a:endParaRPr>
            </a:p>
          </p:txBody>
        </p:sp>
        <p:sp>
          <p:nvSpPr>
            <p:cNvPr id="21" name="Text Box 4"/>
            <p:cNvSpPr txBox="1">
              <a:spLocks noChangeArrowheads="1"/>
            </p:cNvSpPr>
            <p:nvPr/>
          </p:nvSpPr>
          <p:spPr bwMode="gray">
            <a:xfrm>
              <a:off x="557775" y="5433731"/>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r>
                <a:rPr kumimoji="0" lang="zh-TW" altLang="en-US"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國泰證券</a:t>
              </a:r>
            </a:p>
          </p:txBody>
        </p:sp>
        <p:sp>
          <p:nvSpPr>
            <p:cNvPr id="22" name="一般五邊形 21"/>
            <p:cNvSpPr/>
            <p:nvPr/>
          </p:nvSpPr>
          <p:spPr bwMode="gray">
            <a:xfrm>
              <a:off x="460370" y="5506026"/>
              <a:ext cx="144000" cy="144000"/>
            </a:xfrm>
            <a:prstGeom prst="pentagon">
              <a:avLst/>
            </a:prstGeom>
            <a:solidFill>
              <a:schemeClr val="accent3"/>
            </a:solidFill>
            <a:ln w="12700">
              <a:noFill/>
              <a:round/>
              <a:headEnd/>
              <a:tailEnd/>
            </a:ln>
            <a:extLst/>
          </p:spPr>
          <p:txBody>
            <a:bodyPr wrap="none" rtlCol="0" anchor="ctr"/>
            <a:lstStyle/>
            <a:p>
              <a:pPr algn="ctr"/>
              <a:endParaRPr lang="zh-TW" altLang="en-US" b="1">
                <a:solidFill>
                  <a:schemeClr val="bg1"/>
                </a:solidFill>
              </a:endParaRPr>
            </a:p>
          </p:txBody>
        </p:sp>
        <p:sp>
          <p:nvSpPr>
            <p:cNvPr id="93" name="一般五邊形 92"/>
            <p:cNvSpPr/>
            <p:nvPr/>
          </p:nvSpPr>
          <p:spPr bwMode="gray">
            <a:xfrm>
              <a:off x="449901" y="6051234"/>
              <a:ext cx="144000" cy="144000"/>
            </a:xfrm>
            <a:prstGeom prst="pentagon">
              <a:avLst/>
            </a:prstGeom>
            <a:solidFill>
              <a:schemeClr val="accent4"/>
            </a:solidFill>
            <a:ln w="12700">
              <a:noFill/>
              <a:round/>
              <a:headEnd/>
              <a:tailEnd/>
            </a:ln>
            <a:extLst/>
          </p:spPr>
          <p:txBody>
            <a:bodyPr wrap="none" rtlCol="0" anchor="ctr"/>
            <a:lstStyle/>
            <a:p>
              <a:pPr algn="ctr"/>
              <a:endParaRPr lang="zh-TW" altLang="en-US" b="1">
                <a:solidFill>
                  <a:schemeClr val="bg1"/>
                </a:solidFill>
              </a:endParaRPr>
            </a:p>
          </p:txBody>
        </p:sp>
      </p:grpSp>
      <p:grpSp>
        <p:nvGrpSpPr>
          <p:cNvPr id="2" name="群組 1"/>
          <p:cNvGrpSpPr/>
          <p:nvPr/>
        </p:nvGrpSpPr>
        <p:grpSpPr>
          <a:xfrm>
            <a:off x="21550" y="1091186"/>
            <a:ext cx="4320000" cy="3600000"/>
            <a:chOff x="34924" y="1085991"/>
            <a:chExt cx="4452978" cy="3644082"/>
          </a:xfrm>
        </p:grpSpPr>
        <p:grpSp>
          <p:nvGrpSpPr>
            <p:cNvPr id="23" name="群組 22"/>
            <p:cNvGrpSpPr/>
            <p:nvPr/>
          </p:nvGrpSpPr>
          <p:grpSpPr>
            <a:xfrm>
              <a:off x="34924" y="1085991"/>
              <a:ext cx="4452978" cy="3644082"/>
              <a:chOff x="-252536" y="1126860"/>
              <a:chExt cx="4699000" cy="3822351"/>
            </a:xfrm>
          </p:grpSpPr>
          <p:sp>
            <p:nvSpPr>
              <p:cNvPr id="24" name="Freeform 5"/>
              <p:cNvSpPr>
                <a:spLocks/>
              </p:cNvSpPr>
              <p:nvPr/>
            </p:nvSpPr>
            <p:spPr bwMode="gray">
              <a:xfrm>
                <a:off x="-252536" y="1669900"/>
                <a:ext cx="1879070" cy="1442000"/>
              </a:xfrm>
              <a:custGeom>
                <a:avLst/>
                <a:gdLst>
                  <a:gd name="T0" fmla="*/ 623 w 3179"/>
                  <a:gd name="T1" fmla="*/ 1201 h 2368"/>
                  <a:gd name="T2" fmla="*/ 798 w 3179"/>
                  <a:gd name="T3" fmla="*/ 1146 h 2368"/>
                  <a:gd name="T4" fmla="*/ 982 w 3179"/>
                  <a:gd name="T5" fmla="*/ 1081 h 2368"/>
                  <a:gd name="T6" fmla="*/ 1036 w 3179"/>
                  <a:gd name="T7" fmla="*/ 972 h 2368"/>
                  <a:gd name="T8" fmla="*/ 1121 w 3179"/>
                  <a:gd name="T9" fmla="*/ 901 h 2368"/>
                  <a:gd name="T10" fmla="*/ 1110 w 3179"/>
                  <a:gd name="T11" fmla="*/ 745 h 2368"/>
                  <a:gd name="T12" fmla="*/ 1130 w 3179"/>
                  <a:gd name="T13" fmla="*/ 622 h 2368"/>
                  <a:gd name="T14" fmla="*/ 1245 w 3179"/>
                  <a:gd name="T15" fmla="*/ 576 h 2368"/>
                  <a:gd name="T16" fmla="*/ 1405 w 3179"/>
                  <a:gd name="T17" fmla="*/ 593 h 2368"/>
                  <a:gd name="T18" fmla="*/ 1395 w 3179"/>
                  <a:gd name="T19" fmla="*/ 534 h 2368"/>
                  <a:gd name="T20" fmla="*/ 1510 w 3179"/>
                  <a:gd name="T21" fmla="*/ 404 h 2368"/>
                  <a:gd name="T22" fmla="*/ 1576 w 3179"/>
                  <a:gd name="T23" fmla="*/ 270 h 2368"/>
                  <a:gd name="T24" fmla="*/ 1759 w 3179"/>
                  <a:gd name="T25" fmla="*/ 344 h 2368"/>
                  <a:gd name="T26" fmla="*/ 1890 w 3179"/>
                  <a:gd name="T27" fmla="*/ 339 h 2368"/>
                  <a:gd name="T28" fmla="*/ 1913 w 3179"/>
                  <a:gd name="T29" fmla="*/ 124 h 2368"/>
                  <a:gd name="T30" fmla="*/ 2032 w 3179"/>
                  <a:gd name="T31" fmla="*/ 88 h 2368"/>
                  <a:gd name="T32" fmla="*/ 2129 w 3179"/>
                  <a:gd name="T33" fmla="*/ 23 h 2368"/>
                  <a:gd name="T34" fmla="*/ 2224 w 3179"/>
                  <a:gd name="T35" fmla="*/ 95 h 2368"/>
                  <a:gd name="T36" fmla="*/ 2286 w 3179"/>
                  <a:gd name="T37" fmla="*/ 210 h 2368"/>
                  <a:gd name="T38" fmla="*/ 2399 w 3179"/>
                  <a:gd name="T39" fmla="*/ 258 h 2368"/>
                  <a:gd name="T40" fmla="*/ 2470 w 3179"/>
                  <a:gd name="T41" fmla="*/ 387 h 2368"/>
                  <a:gd name="T42" fmla="*/ 2534 w 3179"/>
                  <a:gd name="T43" fmla="*/ 484 h 2368"/>
                  <a:gd name="T44" fmla="*/ 2484 w 3179"/>
                  <a:gd name="T45" fmla="*/ 663 h 2368"/>
                  <a:gd name="T46" fmla="*/ 2639 w 3179"/>
                  <a:gd name="T47" fmla="*/ 806 h 2368"/>
                  <a:gd name="T48" fmla="*/ 2889 w 3179"/>
                  <a:gd name="T49" fmla="*/ 903 h 2368"/>
                  <a:gd name="T50" fmla="*/ 3062 w 3179"/>
                  <a:gd name="T51" fmla="*/ 1060 h 2368"/>
                  <a:gd name="T52" fmla="*/ 3179 w 3179"/>
                  <a:gd name="T53" fmla="*/ 1276 h 2368"/>
                  <a:gd name="T54" fmla="*/ 2993 w 3179"/>
                  <a:gd name="T55" fmla="*/ 1419 h 2368"/>
                  <a:gd name="T56" fmla="*/ 2777 w 3179"/>
                  <a:gd name="T57" fmla="*/ 1553 h 2368"/>
                  <a:gd name="T58" fmla="*/ 2785 w 3179"/>
                  <a:gd name="T59" fmla="*/ 1830 h 2368"/>
                  <a:gd name="T60" fmla="*/ 2419 w 3179"/>
                  <a:gd name="T61" fmla="*/ 1893 h 2368"/>
                  <a:gd name="T62" fmla="*/ 2253 w 3179"/>
                  <a:gd name="T63" fmla="*/ 2034 h 2368"/>
                  <a:gd name="T64" fmla="*/ 2299 w 3179"/>
                  <a:gd name="T65" fmla="*/ 2202 h 2368"/>
                  <a:gd name="T66" fmla="*/ 2279 w 3179"/>
                  <a:gd name="T67" fmla="*/ 2317 h 2368"/>
                  <a:gd name="T68" fmla="*/ 2088 w 3179"/>
                  <a:gd name="T69" fmla="*/ 2311 h 2368"/>
                  <a:gd name="T70" fmla="*/ 1879 w 3179"/>
                  <a:gd name="T71" fmla="*/ 2210 h 2368"/>
                  <a:gd name="T72" fmla="*/ 1644 w 3179"/>
                  <a:gd name="T73" fmla="*/ 2234 h 2368"/>
                  <a:gd name="T74" fmla="*/ 1530 w 3179"/>
                  <a:gd name="T75" fmla="*/ 2308 h 2368"/>
                  <a:gd name="T76" fmla="*/ 1351 w 3179"/>
                  <a:gd name="T77" fmla="*/ 2331 h 2368"/>
                  <a:gd name="T78" fmla="*/ 1211 w 3179"/>
                  <a:gd name="T79" fmla="*/ 2257 h 2368"/>
                  <a:gd name="T80" fmla="*/ 1068 w 3179"/>
                  <a:gd name="T81" fmla="*/ 2242 h 2368"/>
                  <a:gd name="T82" fmla="*/ 853 w 3179"/>
                  <a:gd name="T83" fmla="*/ 2256 h 2368"/>
                  <a:gd name="T84" fmla="*/ 678 w 3179"/>
                  <a:gd name="T85" fmla="*/ 2279 h 2368"/>
                  <a:gd name="T86" fmla="*/ 586 w 3179"/>
                  <a:gd name="T87" fmla="*/ 2345 h 2368"/>
                  <a:gd name="T88" fmla="*/ 388 w 3179"/>
                  <a:gd name="T89" fmla="*/ 2299 h 2368"/>
                  <a:gd name="T90" fmla="*/ 434 w 3179"/>
                  <a:gd name="T91" fmla="*/ 2136 h 2368"/>
                  <a:gd name="T92" fmla="*/ 239 w 3179"/>
                  <a:gd name="T93" fmla="*/ 2030 h 2368"/>
                  <a:gd name="T94" fmla="*/ 195 w 3179"/>
                  <a:gd name="T95" fmla="*/ 1889 h 2368"/>
                  <a:gd name="T96" fmla="*/ 57 w 3179"/>
                  <a:gd name="T97" fmla="*/ 1774 h 2368"/>
                  <a:gd name="T98" fmla="*/ 117 w 3179"/>
                  <a:gd name="T99" fmla="*/ 1691 h 2368"/>
                  <a:gd name="T100" fmla="*/ 121 w 3179"/>
                  <a:gd name="T101" fmla="*/ 1556 h 2368"/>
                  <a:gd name="T102" fmla="*/ 6 w 3179"/>
                  <a:gd name="T103" fmla="*/ 1483 h 2368"/>
                  <a:gd name="T104" fmla="*/ 2 w 3179"/>
                  <a:gd name="T105" fmla="*/ 1359 h 2368"/>
                  <a:gd name="T106" fmla="*/ 80 w 3179"/>
                  <a:gd name="T107" fmla="*/ 1262 h 2368"/>
                  <a:gd name="T108" fmla="*/ 200 w 3179"/>
                  <a:gd name="T109" fmla="*/ 1210 h 2368"/>
                  <a:gd name="T110" fmla="*/ 305 w 3179"/>
                  <a:gd name="T111" fmla="*/ 1205 h 2368"/>
                  <a:gd name="T112" fmla="*/ 361 w 3179"/>
                  <a:gd name="T113" fmla="*/ 1247 h 2368"/>
                  <a:gd name="T114" fmla="*/ 479 w 3179"/>
                  <a:gd name="T115" fmla="*/ 1207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79" h="2368">
                    <a:moveTo>
                      <a:pt x="503" y="1205"/>
                    </a:moveTo>
                    <a:lnTo>
                      <a:pt x="513" y="1173"/>
                    </a:lnTo>
                    <a:lnTo>
                      <a:pt x="545" y="1166"/>
                    </a:lnTo>
                    <a:lnTo>
                      <a:pt x="577" y="1184"/>
                    </a:lnTo>
                    <a:lnTo>
                      <a:pt x="623" y="1201"/>
                    </a:lnTo>
                    <a:lnTo>
                      <a:pt x="677" y="1205"/>
                    </a:lnTo>
                    <a:lnTo>
                      <a:pt x="695" y="1192"/>
                    </a:lnTo>
                    <a:lnTo>
                      <a:pt x="725" y="1173"/>
                    </a:lnTo>
                    <a:lnTo>
                      <a:pt x="757" y="1152"/>
                    </a:lnTo>
                    <a:lnTo>
                      <a:pt x="798" y="1146"/>
                    </a:lnTo>
                    <a:lnTo>
                      <a:pt x="840" y="1124"/>
                    </a:lnTo>
                    <a:lnTo>
                      <a:pt x="866" y="1110"/>
                    </a:lnTo>
                    <a:lnTo>
                      <a:pt x="935" y="1118"/>
                    </a:lnTo>
                    <a:lnTo>
                      <a:pt x="959" y="1101"/>
                    </a:lnTo>
                    <a:lnTo>
                      <a:pt x="982" y="1081"/>
                    </a:lnTo>
                    <a:lnTo>
                      <a:pt x="1024" y="1083"/>
                    </a:lnTo>
                    <a:lnTo>
                      <a:pt x="1041" y="1069"/>
                    </a:lnTo>
                    <a:lnTo>
                      <a:pt x="1041" y="1021"/>
                    </a:lnTo>
                    <a:lnTo>
                      <a:pt x="1033" y="998"/>
                    </a:lnTo>
                    <a:lnTo>
                      <a:pt x="1036" y="972"/>
                    </a:lnTo>
                    <a:lnTo>
                      <a:pt x="1073" y="971"/>
                    </a:lnTo>
                    <a:lnTo>
                      <a:pt x="1070" y="934"/>
                    </a:lnTo>
                    <a:lnTo>
                      <a:pt x="1096" y="938"/>
                    </a:lnTo>
                    <a:lnTo>
                      <a:pt x="1124" y="934"/>
                    </a:lnTo>
                    <a:lnTo>
                      <a:pt x="1121" y="901"/>
                    </a:lnTo>
                    <a:lnTo>
                      <a:pt x="1125" y="851"/>
                    </a:lnTo>
                    <a:lnTo>
                      <a:pt x="1151" y="828"/>
                    </a:lnTo>
                    <a:lnTo>
                      <a:pt x="1130" y="797"/>
                    </a:lnTo>
                    <a:lnTo>
                      <a:pt x="1128" y="760"/>
                    </a:lnTo>
                    <a:lnTo>
                      <a:pt x="1110" y="745"/>
                    </a:lnTo>
                    <a:lnTo>
                      <a:pt x="1102" y="719"/>
                    </a:lnTo>
                    <a:lnTo>
                      <a:pt x="1128" y="709"/>
                    </a:lnTo>
                    <a:lnTo>
                      <a:pt x="1134" y="671"/>
                    </a:lnTo>
                    <a:lnTo>
                      <a:pt x="1148" y="643"/>
                    </a:lnTo>
                    <a:lnTo>
                      <a:pt x="1130" y="622"/>
                    </a:lnTo>
                    <a:lnTo>
                      <a:pt x="1091" y="616"/>
                    </a:lnTo>
                    <a:lnTo>
                      <a:pt x="1088" y="588"/>
                    </a:lnTo>
                    <a:lnTo>
                      <a:pt x="1110" y="574"/>
                    </a:lnTo>
                    <a:lnTo>
                      <a:pt x="1185" y="579"/>
                    </a:lnTo>
                    <a:lnTo>
                      <a:pt x="1245" y="576"/>
                    </a:lnTo>
                    <a:lnTo>
                      <a:pt x="1266" y="557"/>
                    </a:lnTo>
                    <a:lnTo>
                      <a:pt x="1317" y="553"/>
                    </a:lnTo>
                    <a:lnTo>
                      <a:pt x="1335" y="576"/>
                    </a:lnTo>
                    <a:lnTo>
                      <a:pt x="1345" y="604"/>
                    </a:lnTo>
                    <a:lnTo>
                      <a:pt x="1405" y="593"/>
                    </a:lnTo>
                    <a:lnTo>
                      <a:pt x="1420" y="617"/>
                    </a:lnTo>
                    <a:lnTo>
                      <a:pt x="1443" y="613"/>
                    </a:lnTo>
                    <a:lnTo>
                      <a:pt x="1451" y="565"/>
                    </a:lnTo>
                    <a:lnTo>
                      <a:pt x="1401" y="565"/>
                    </a:lnTo>
                    <a:lnTo>
                      <a:pt x="1395" y="534"/>
                    </a:lnTo>
                    <a:lnTo>
                      <a:pt x="1415" y="521"/>
                    </a:lnTo>
                    <a:lnTo>
                      <a:pt x="1438" y="491"/>
                    </a:lnTo>
                    <a:lnTo>
                      <a:pt x="1466" y="461"/>
                    </a:lnTo>
                    <a:lnTo>
                      <a:pt x="1489" y="424"/>
                    </a:lnTo>
                    <a:lnTo>
                      <a:pt x="1510" y="404"/>
                    </a:lnTo>
                    <a:lnTo>
                      <a:pt x="1507" y="381"/>
                    </a:lnTo>
                    <a:lnTo>
                      <a:pt x="1524" y="341"/>
                    </a:lnTo>
                    <a:lnTo>
                      <a:pt x="1553" y="313"/>
                    </a:lnTo>
                    <a:lnTo>
                      <a:pt x="1553" y="281"/>
                    </a:lnTo>
                    <a:lnTo>
                      <a:pt x="1576" y="270"/>
                    </a:lnTo>
                    <a:lnTo>
                      <a:pt x="1607" y="289"/>
                    </a:lnTo>
                    <a:lnTo>
                      <a:pt x="1644" y="335"/>
                    </a:lnTo>
                    <a:lnTo>
                      <a:pt x="1682" y="326"/>
                    </a:lnTo>
                    <a:lnTo>
                      <a:pt x="1722" y="344"/>
                    </a:lnTo>
                    <a:lnTo>
                      <a:pt x="1759" y="344"/>
                    </a:lnTo>
                    <a:lnTo>
                      <a:pt x="1765" y="373"/>
                    </a:lnTo>
                    <a:lnTo>
                      <a:pt x="1810" y="369"/>
                    </a:lnTo>
                    <a:lnTo>
                      <a:pt x="1821" y="336"/>
                    </a:lnTo>
                    <a:lnTo>
                      <a:pt x="1857" y="349"/>
                    </a:lnTo>
                    <a:lnTo>
                      <a:pt x="1890" y="339"/>
                    </a:lnTo>
                    <a:lnTo>
                      <a:pt x="1893" y="304"/>
                    </a:lnTo>
                    <a:lnTo>
                      <a:pt x="1888" y="230"/>
                    </a:lnTo>
                    <a:lnTo>
                      <a:pt x="1890" y="166"/>
                    </a:lnTo>
                    <a:lnTo>
                      <a:pt x="1917" y="164"/>
                    </a:lnTo>
                    <a:lnTo>
                      <a:pt x="1913" y="124"/>
                    </a:lnTo>
                    <a:lnTo>
                      <a:pt x="1934" y="114"/>
                    </a:lnTo>
                    <a:lnTo>
                      <a:pt x="1980" y="129"/>
                    </a:lnTo>
                    <a:lnTo>
                      <a:pt x="1991" y="109"/>
                    </a:lnTo>
                    <a:lnTo>
                      <a:pt x="2028" y="123"/>
                    </a:lnTo>
                    <a:lnTo>
                      <a:pt x="2032" y="88"/>
                    </a:lnTo>
                    <a:lnTo>
                      <a:pt x="2068" y="64"/>
                    </a:lnTo>
                    <a:lnTo>
                      <a:pt x="2060" y="26"/>
                    </a:lnTo>
                    <a:lnTo>
                      <a:pt x="2083" y="18"/>
                    </a:lnTo>
                    <a:lnTo>
                      <a:pt x="2106" y="0"/>
                    </a:lnTo>
                    <a:lnTo>
                      <a:pt x="2129" y="23"/>
                    </a:lnTo>
                    <a:lnTo>
                      <a:pt x="2180" y="21"/>
                    </a:lnTo>
                    <a:lnTo>
                      <a:pt x="2212" y="26"/>
                    </a:lnTo>
                    <a:lnTo>
                      <a:pt x="2207" y="54"/>
                    </a:lnTo>
                    <a:lnTo>
                      <a:pt x="2198" y="88"/>
                    </a:lnTo>
                    <a:lnTo>
                      <a:pt x="2224" y="95"/>
                    </a:lnTo>
                    <a:lnTo>
                      <a:pt x="2215" y="150"/>
                    </a:lnTo>
                    <a:lnTo>
                      <a:pt x="2253" y="141"/>
                    </a:lnTo>
                    <a:lnTo>
                      <a:pt x="2256" y="174"/>
                    </a:lnTo>
                    <a:lnTo>
                      <a:pt x="2276" y="184"/>
                    </a:lnTo>
                    <a:lnTo>
                      <a:pt x="2286" y="210"/>
                    </a:lnTo>
                    <a:lnTo>
                      <a:pt x="2290" y="238"/>
                    </a:lnTo>
                    <a:lnTo>
                      <a:pt x="2303" y="258"/>
                    </a:lnTo>
                    <a:lnTo>
                      <a:pt x="2358" y="258"/>
                    </a:lnTo>
                    <a:lnTo>
                      <a:pt x="2381" y="243"/>
                    </a:lnTo>
                    <a:lnTo>
                      <a:pt x="2399" y="258"/>
                    </a:lnTo>
                    <a:lnTo>
                      <a:pt x="2401" y="298"/>
                    </a:lnTo>
                    <a:lnTo>
                      <a:pt x="2447" y="290"/>
                    </a:lnTo>
                    <a:lnTo>
                      <a:pt x="2456" y="321"/>
                    </a:lnTo>
                    <a:lnTo>
                      <a:pt x="2482" y="318"/>
                    </a:lnTo>
                    <a:lnTo>
                      <a:pt x="2470" y="387"/>
                    </a:lnTo>
                    <a:lnTo>
                      <a:pt x="2491" y="395"/>
                    </a:lnTo>
                    <a:lnTo>
                      <a:pt x="2484" y="433"/>
                    </a:lnTo>
                    <a:lnTo>
                      <a:pt x="2505" y="442"/>
                    </a:lnTo>
                    <a:lnTo>
                      <a:pt x="2501" y="470"/>
                    </a:lnTo>
                    <a:lnTo>
                      <a:pt x="2534" y="484"/>
                    </a:lnTo>
                    <a:lnTo>
                      <a:pt x="2530" y="528"/>
                    </a:lnTo>
                    <a:lnTo>
                      <a:pt x="2534" y="585"/>
                    </a:lnTo>
                    <a:lnTo>
                      <a:pt x="2507" y="593"/>
                    </a:lnTo>
                    <a:lnTo>
                      <a:pt x="2502" y="643"/>
                    </a:lnTo>
                    <a:lnTo>
                      <a:pt x="2484" y="663"/>
                    </a:lnTo>
                    <a:lnTo>
                      <a:pt x="2484" y="709"/>
                    </a:lnTo>
                    <a:lnTo>
                      <a:pt x="2470" y="745"/>
                    </a:lnTo>
                    <a:lnTo>
                      <a:pt x="2507" y="774"/>
                    </a:lnTo>
                    <a:lnTo>
                      <a:pt x="2551" y="806"/>
                    </a:lnTo>
                    <a:lnTo>
                      <a:pt x="2639" y="806"/>
                    </a:lnTo>
                    <a:lnTo>
                      <a:pt x="2662" y="837"/>
                    </a:lnTo>
                    <a:lnTo>
                      <a:pt x="2755" y="828"/>
                    </a:lnTo>
                    <a:lnTo>
                      <a:pt x="2788" y="865"/>
                    </a:lnTo>
                    <a:lnTo>
                      <a:pt x="2841" y="869"/>
                    </a:lnTo>
                    <a:lnTo>
                      <a:pt x="2889" y="903"/>
                    </a:lnTo>
                    <a:lnTo>
                      <a:pt x="2949" y="952"/>
                    </a:lnTo>
                    <a:lnTo>
                      <a:pt x="2984" y="984"/>
                    </a:lnTo>
                    <a:lnTo>
                      <a:pt x="3035" y="989"/>
                    </a:lnTo>
                    <a:lnTo>
                      <a:pt x="3059" y="1000"/>
                    </a:lnTo>
                    <a:lnTo>
                      <a:pt x="3062" y="1060"/>
                    </a:lnTo>
                    <a:lnTo>
                      <a:pt x="3095" y="1081"/>
                    </a:lnTo>
                    <a:lnTo>
                      <a:pt x="3092" y="1123"/>
                    </a:lnTo>
                    <a:lnTo>
                      <a:pt x="3127" y="1193"/>
                    </a:lnTo>
                    <a:lnTo>
                      <a:pt x="3170" y="1233"/>
                    </a:lnTo>
                    <a:lnTo>
                      <a:pt x="3179" y="1276"/>
                    </a:lnTo>
                    <a:lnTo>
                      <a:pt x="3177" y="1350"/>
                    </a:lnTo>
                    <a:lnTo>
                      <a:pt x="3150" y="1385"/>
                    </a:lnTo>
                    <a:lnTo>
                      <a:pt x="3073" y="1390"/>
                    </a:lnTo>
                    <a:lnTo>
                      <a:pt x="3045" y="1422"/>
                    </a:lnTo>
                    <a:lnTo>
                      <a:pt x="2993" y="1419"/>
                    </a:lnTo>
                    <a:lnTo>
                      <a:pt x="2935" y="1463"/>
                    </a:lnTo>
                    <a:lnTo>
                      <a:pt x="2906" y="1477"/>
                    </a:lnTo>
                    <a:lnTo>
                      <a:pt x="2883" y="1516"/>
                    </a:lnTo>
                    <a:lnTo>
                      <a:pt x="2832" y="1542"/>
                    </a:lnTo>
                    <a:lnTo>
                      <a:pt x="2777" y="1553"/>
                    </a:lnTo>
                    <a:lnTo>
                      <a:pt x="2765" y="1597"/>
                    </a:lnTo>
                    <a:lnTo>
                      <a:pt x="2768" y="1717"/>
                    </a:lnTo>
                    <a:lnTo>
                      <a:pt x="2783" y="1754"/>
                    </a:lnTo>
                    <a:lnTo>
                      <a:pt x="2772" y="1795"/>
                    </a:lnTo>
                    <a:lnTo>
                      <a:pt x="2785" y="1830"/>
                    </a:lnTo>
                    <a:lnTo>
                      <a:pt x="2710" y="1834"/>
                    </a:lnTo>
                    <a:lnTo>
                      <a:pt x="2659" y="1866"/>
                    </a:lnTo>
                    <a:lnTo>
                      <a:pt x="2571" y="1870"/>
                    </a:lnTo>
                    <a:lnTo>
                      <a:pt x="2500" y="1897"/>
                    </a:lnTo>
                    <a:lnTo>
                      <a:pt x="2419" y="1893"/>
                    </a:lnTo>
                    <a:lnTo>
                      <a:pt x="2350" y="1903"/>
                    </a:lnTo>
                    <a:lnTo>
                      <a:pt x="2286" y="1921"/>
                    </a:lnTo>
                    <a:lnTo>
                      <a:pt x="2249" y="1944"/>
                    </a:lnTo>
                    <a:lnTo>
                      <a:pt x="2249" y="1995"/>
                    </a:lnTo>
                    <a:lnTo>
                      <a:pt x="2253" y="2034"/>
                    </a:lnTo>
                    <a:lnTo>
                      <a:pt x="2287" y="2074"/>
                    </a:lnTo>
                    <a:lnTo>
                      <a:pt x="2322" y="2104"/>
                    </a:lnTo>
                    <a:lnTo>
                      <a:pt x="2379" y="2122"/>
                    </a:lnTo>
                    <a:lnTo>
                      <a:pt x="2339" y="2201"/>
                    </a:lnTo>
                    <a:lnTo>
                      <a:pt x="2299" y="2202"/>
                    </a:lnTo>
                    <a:lnTo>
                      <a:pt x="2289" y="2239"/>
                    </a:lnTo>
                    <a:lnTo>
                      <a:pt x="2293" y="2280"/>
                    </a:lnTo>
                    <a:lnTo>
                      <a:pt x="2332" y="2286"/>
                    </a:lnTo>
                    <a:lnTo>
                      <a:pt x="2331" y="2311"/>
                    </a:lnTo>
                    <a:lnTo>
                      <a:pt x="2279" y="2317"/>
                    </a:lnTo>
                    <a:lnTo>
                      <a:pt x="2233" y="2336"/>
                    </a:lnTo>
                    <a:lnTo>
                      <a:pt x="2203" y="2308"/>
                    </a:lnTo>
                    <a:lnTo>
                      <a:pt x="2148" y="2304"/>
                    </a:lnTo>
                    <a:lnTo>
                      <a:pt x="2123" y="2293"/>
                    </a:lnTo>
                    <a:lnTo>
                      <a:pt x="2088" y="2311"/>
                    </a:lnTo>
                    <a:lnTo>
                      <a:pt x="2032" y="2276"/>
                    </a:lnTo>
                    <a:lnTo>
                      <a:pt x="2000" y="2256"/>
                    </a:lnTo>
                    <a:lnTo>
                      <a:pt x="1971" y="2253"/>
                    </a:lnTo>
                    <a:lnTo>
                      <a:pt x="1963" y="2224"/>
                    </a:lnTo>
                    <a:lnTo>
                      <a:pt x="1879" y="2210"/>
                    </a:lnTo>
                    <a:lnTo>
                      <a:pt x="1791" y="2216"/>
                    </a:lnTo>
                    <a:lnTo>
                      <a:pt x="1768" y="2237"/>
                    </a:lnTo>
                    <a:lnTo>
                      <a:pt x="1705" y="2233"/>
                    </a:lnTo>
                    <a:lnTo>
                      <a:pt x="1669" y="2247"/>
                    </a:lnTo>
                    <a:lnTo>
                      <a:pt x="1644" y="2234"/>
                    </a:lnTo>
                    <a:lnTo>
                      <a:pt x="1616" y="2261"/>
                    </a:lnTo>
                    <a:lnTo>
                      <a:pt x="1593" y="2276"/>
                    </a:lnTo>
                    <a:lnTo>
                      <a:pt x="1580" y="2297"/>
                    </a:lnTo>
                    <a:lnTo>
                      <a:pt x="1549" y="2297"/>
                    </a:lnTo>
                    <a:lnTo>
                      <a:pt x="1530" y="2308"/>
                    </a:lnTo>
                    <a:lnTo>
                      <a:pt x="1501" y="2290"/>
                    </a:lnTo>
                    <a:lnTo>
                      <a:pt x="1406" y="2290"/>
                    </a:lnTo>
                    <a:lnTo>
                      <a:pt x="1388" y="2308"/>
                    </a:lnTo>
                    <a:lnTo>
                      <a:pt x="1363" y="2308"/>
                    </a:lnTo>
                    <a:lnTo>
                      <a:pt x="1351" y="2331"/>
                    </a:lnTo>
                    <a:lnTo>
                      <a:pt x="1317" y="2334"/>
                    </a:lnTo>
                    <a:lnTo>
                      <a:pt x="1294" y="2311"/>
                    </a:lnTo>
                    <a:lnTo>
                      <a:pt x="1248" y="2320"/>
                    </a:lnTo>
                    <a:lnTo>
                      <a:pt x="1226" y="2294"/>
                    </a:lnTo>
                    <a:lnTo>
                      <a:pt x="1211" y="2257"/>
                    </a:lnTo>
                    <a:lnTo>
                      <a:pt x="1148" y="2261"/>
                    </a:lnTo>
                    <a:lnTo>
                      <a:pt x="1134" y="2242"/>
                    </a:lnTo>
                    <a:lnTo>
                      <a:pt x="1102" y="2248"/>
                    </a:lnTo>
                    <a:lnTo>
                      <a:pt x="1078" y="2219"/>
                    </a:lnTo>
                    <a:lnTo>
                      <a:pt x="1068" y="2242"/>
                    </a:lnTo>
                    <a:lnTo>
                      <a:pt x="1015" y="2244"/>
                    </a:lnTo>
                    <a:lnTo>
                      <a:pt x="990" y="2285"/>
                    </a:lnTo>
                    <a:lnTo>
                      <a:pt x="946" y="2297"/>
                    </a:lnTo>
                    <a:lnTo>
                      <a:pt x="909" y="2257"/>
                    </a:lnTo>
                    <a:lnTo>
                      <a:pt x="853" y="2256"/>
                    </a:lnTo>
                    <a:lnTo>
                      <a:pt x="812" y="2225"/>
                    </a:lnTo>
                    <a:lnTo>
                      <a:pt x="764" y="2214"/>
                    </a:lnTo>
                    <a:lnTo>
                      <a:pt x="732" y="2244"/>
                    </a:lnTo>
                    <a:lnTo>
                      <a:pt x="709" y="2279"/>
                    </a:lnTo>
                    <a:lnTo>
                      <a:pt x="678" y="2279"/>
                    </a:lnTo>
                    <a:lnTo>
                      <a:pt x="669" y="2311"/>
                    </a:lnTo>
                    <a:lnTo>
                      <a:pt x="677" y="2336"/>
                    </a:lnTo>
                    <a:lnTo>
                      <a:pt x="645" y="2359"/>
                    </a:lnTo>
                    <a:lnTo>
                      <a:pt x="605" y="2368"/>
                    </a:lnTo>
                    <a:lnTo>
                      <a:pt x="586" y="2345"/>
                    </a:lnTo>
                    <a:lnTo>
                      <a:pt x="543" y="2345"/>
                    </a:lnTo>
                    <a:lnTo>
                      <a:pt x="520" y="2357"/>
                    </a:lnTo>
                    <a:lnTo>
                      <a:pt x="502" y="2329"/>
                    </a:lnTo>
                    <a:lnTo>
                      <a:pt x="458" y="2313"/>
                    </a:lnTo>
                    <a:lnTo>
                      <a:pt x="388" y="2299"/>
                    </a:lnTo>
                    <a:lnTo>
                      <a:pt x="447" y="2276"/>
                    </a:lnTo>
                    <a:lnTo>
                      <a:pt x="434" y="2237"/>
                    </a:lnTo>
                    <a:lnTo>
                      <a:pt x="434" y="2187"/>
                    </a:lnTo>
                    <a:lnTo>
                      <a:pt x="451" y="2155"/>
                    </a:lnTo>
                    <a:lnTo>
                      <a:pt x="434" y="2136"/>
                    </a:lnTo>
                    <a:lnTo>
                      <a:pt x="352" y="2133"/>
                    </a:lnTo>
                    <a:lnTo>
                      <a:pt x="313" y="2099"/>
                    </a:lnTo>
                    <a:lnTo>
                      <a:pt x="273" y="2085"/>
                    </a:lnTo>
                    <a:lnTo>
                      <a:pt x="267" y="2049"/>
                    </a:lnTo>
                    <a:lnTo>
                      <a:pt x="239" y="2030"/>
                    </a:lnTo>
                    <a:lnTo>
                      <a:pt x="209" y="2026"/>
                    </a:lnTo>
                    <a:lnTo>
                      <a:pt x="177" y="1998"/>
                    </a:lnTo>
                    <a:lnTo>
                      <a:pt x="167" y="1975"/>
                    </a:lnTo>
                    <a:lnTo>
                      <a:pt x="186" y="1961"/>
                    </a:lnTo>
                    <a:lnTo>
                      <a:pt x="195" y="1889"/>
                    </a:lnTo>
                    <a:lnTo>
                      <a:pt x="172" y="1870"/>
                    </a:lnTo>
                    <a:lnTo>
                      <a:pt x="135" y="1834"/>
                    </a:lnTo>
                    <a:lnTo>
                      <a:pt x="121" y="1795"/>
                    </a:lnTo>
                    <a:lnTo>
                      <a:pt x="80" y="1795"/>
                    </a:lnTo>
                    <a:lnTo>
                      <a:pt x="57" y="1774"/>
                    </a:lnTo>
                    <a:lnTo>
                      <a:pt x="20" y="1760"/>
                    </a:lnTo>
                    <a:lnTo>
                      <a:pt x="20" y="1723"/>
                    </a:lnTo>
                    <a:lnTo>
                      <a:pt x="71" y="1731"/>
                    </a:lnTo>
                    <a:lnTo>
                      <a:pt x="117" y="1731"/>
                    </a:lnTo>
                    <a:lnTo>
                      <a:pt x="117" y="1691"/>
                    </a:lnTo>
                    <a:lnTo>
                      <a:pt x="97" y="1671"/>
                    </a:lnTo>
                    <a:lnTo>
                      <a:pt x="115" y="1645"/>
                    </a:lnTo>
                    <a:lnTo>
                      <a:pt x="124" y="1597"/>
                    </a:lnTo>
                    <a:lnTo>
                      <a:pt x="97" y="1580"/>
                    </a:lnTo>
                    <a:lnTo>
                      <a:pt x="121" y="1556"/>
                    </a:lnTo>
                    <a:lnTo>
                      <a:pt x="117" y="1506"/>
                    </a:lnTo>
                    <a:lnTo>
                      <a:pt x="89" y="1510"/>
                    </a:lnTo>
                    <a:lnTo>
                      <a:pt x="75" y="1487"/>
                    </a:lnTo>
                    <a:lnTo>
                      <a:pt x="52" y="1465"/>
                    </a:lnTo>
                    <a:lnTo>
                      <a:pt x="6" y="1483"/>
                    </a:lnTo>
                    <a:lnTo>
                      <a:pt x="2" y="1445"/>
                    </a:lnTo>
                    <a:lnTo>
                      <a:pt x="0" y="1417"/>
                    </a:lnTo>
                    <a:lnTo>
                      <a:pt x="20" y="1408"/>
                    </a:lnTo>
                    <a:lnTo>
                      <a:pt x="25" y="1387"/>
                    </a:lnTo>
                    <a:lnTo>
                      <a:pt x="2" y="1359"/>
                    </a:lnTo>
                    <a:lnTo>
                      <a:pt x="25" y="1350"/>
                    </a:lnTo>
                    <a:lnTo>
                      <a:pt x="29" y="1316"/>
                    </a:lnTo>
                    <a:lnTo>
                      <a:pt x="60" y="1318"/>
                    </a:lnTo>
                    <a:lnTo>
                      <a:pt x="52" y="1265"/>
                    </a:lnTo>
                    <a:lnTo>
                      <a:pt x="80" y="1262"/>
                    </a:lnTo>
                    <a:lnTo>
                      <a:pt x="83" y="1242"/>
                    </a:lnTo>
                    <a:lnTo>
                      <a:pt x="138" y="1247"/>
                    </a:lnTo>
                    <a:lnTo>
                      <a:pt x="126" y="1219"/>
                    </a:lnTo>
                    <a:lnTo>
                      <a:pt x="190" y="1230"/>
                    </a:lnTo>
                    <a:lnTo>
                      <a:pt x="200" y="1210"/>
                    </a:lnTo>
                    <a:lnTo>
                      <a:pt x="223" y="1198"/>
                    </a:lnTo>
                    <a:lnTo>
                      <a:pt x="241" y="1184"/>
                    </a:lnTo>
                    <a:lnTo>
                      <a:pt x="258" y="1212"/>
                    </a:lnTo>
                    <a:lnTo>
                      <a:pt x="282" y="1215"/>
                    </a:lnTo>
                    <a:lnTo>
                      <a:pt x="305" y="1205"/>
                    </a:lnTo>
                    <a:lnTo>
                      <a:pt x="318" y="1182"/>
                    </a:lnTo>
                    <a:lnTo>
                      <a:pt x="336" y="1184"/>
                    </a:lnTo>
                    <a:lnTo>
                      <a:pt x="338" y="1205"/>
                    </a:lnTo>
                    <a:lnTo>
                      <a:pt x="332" y="1248"/>
                    </a:lnTo>
                    <a:lnTo>
                      <a:pt x="361" y="1247"/>
                    </a:lnTo>
                    <a:lnTo>
                      <a:pt x="396" y="1262"/>
                    </a:lnTo>
                    <a:lnTo>
                      <a:pt x="444" y="1267"/>
                    </a:lnTo>
                    <a:lnTo>
                      <a:pt x="467" y="1256"/>
                    </a:lnTo>
                    <a:lnTo>
                      <a:pt x="462" y="1221"/>
                    </a:lnTo>
                    <a:lnTo>
                      <a:pt x="479" y="1207"/>
                    </a:lnTo>
                    <a:lnTo>
                      <a:pt x="503" y="1205"/>
                    </a:lnTo>
                    <a:close/>
                  </a:path>
                </a:pathLst>
              </a:custGeom>
              <a:noFill/>
              <a:ln w="12700" cap="flat" cmpd="sng">
                <a:solidFill>
                  <a:srgbClr val="C0C0C0"/>
                </a:solidFill>
                <a:prstDash val="solid"/>
                <a:round/>
                <a:headEnd type="none" w="med" len="med"/>
                <a:tailEnd type="none" w="med" len="med"/>
              </a:ln>
              <a:effectLst/>
              <a:extLst/>
            </p:spPr>
            <p:txBody>
              <a:bodyPr lIns="64008" tIns="64008" rIns="45720" bIns="64008" anchor="ct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800" b="0" i="1" kern="0">
                  <a:solidFill>
                    <a:sysClr val="windowText" lastClr="000000"/>
                  </a:solidFill>
                  <a:latin typeface="+mn-lt"/>
                </a:endParaRPr>
              </a:p>
            </p:txBody>
          </p:sp>
          <p:sp>
            <p:nvSpPr>
              <p:cNvPr id="25" name="Freeform 6"/>
              <p:cNvSpPr>
                <a:spLocks/>
              </p:cNvSpPr>
              <p:nvPr/>
            </p:nvSpPr>
            <p:spPr bwMode="gray">
              <a:xfrm>
                <a:off x="1700743" y="1168733"/>
                <a:ext cx="2060616" cy="1848952"/>
              </a:xfrm>
              <a:custGeom>
                <a:avLst/>
                <a:gdLst>
                  <a:gd name="T0" fmla="*/ 546 w 4634"/>
                  <a:gd name="T1" fmla="*/ 2829 h 4032"/>
                  <a:gd name="T2" fmla="*/ 819 w 4634"/>
                  <a:gd name="T3" fmla="*/ 2933 h 4032"/>
                  <a:gd name="T4" fmla="*/ 1091 w 4634"/>
                  <a:gd name="T5" fmla="*/ 3037 h 4032"/>
                  <a:gd name="T6" fmla="*/ 1440 w 4634"/>
                  <a:gd name="T7" fmla="*/ 3021 h 4032"/>
                  <a:gd name="T8" fmla="*/ 2286 w 4634"/>
                  <a:gd name="T9" fmla="*/ 2788 h 4032"/>
                  <a:gd name="T10" fmla="*/ 2562 w 4634"/>
                  <a:gd name="T11" fmla="*/ 2518 h 4032"/>
                  <a:gd name="T12" fmla="*/ 2499 w 4634"/>
                  <a:gd name="T13" fmla="*/ 2247 h 4032"/>
                  <a:gd name="T14" fmla="*/ 2850 w 4634"/>
                  <a:gd name="T15" fmla="*/ 2224 h 4032"/>
                  <a:gd name="T16" fmla="*/ 3008 w 4634"/>
                  <a:gd name="T17" fmla="*/ 2051 h 4032"/>
                  <a:gd name="T18" fmla="*/ 3339 w 4634"/>
                  <a:gd name="T19" fmla="*/ 1789 h 4032"/>
                  <a:gd name="T20" fmla="*/ 3629 w 4634"/>
                  <a:gd name="T21" fmla="*/ 1679 h 4032"/>
                  <a:gd name="T22" fmla="*/ 3804 w 4634"/>
                  <a:gd name="T23" fmla="*/ 1622 h 4032"/>
                  <a:gd name="T24" fmla="*/ 3651 w 4634"/>
                  <a:gd name="T25" fmla="*/ 1401 h 4032"/>
                  <a:gd name="T26" fmla="*/ 3357 w 4634"/>
                  <a:gd name="T27" fmla="*/ 1469 h 4032"/>
                  <a:gd name="T28" fmla="*/ 3087 w 4634"/>
                  <a:gd name="T29" fmla="*/ 1469 h 4032"/>
                  <a:gd name="T30" fmla="*/ 3142 w 4634"/>
                  <a:gd name="T31" fmla="*/ 1254 h 4032"/>
                  <a:gd name="T32" fmla="*/ 3243 w 4634"/>
                  <a:gd name="T33" fmla="*/ 1011 h 4032"/>
                  <a:gd name="T34" fmla="*/ 3565 w 4634"/>
                  <a:gd name="T35" fmla="*/ 889 h 4032"/>
                  <a:gd name="T36" fmla="*/ 3602 w 4634"/>
                  <a:gd name="T37" fmla="*/ 660 h 4032"/>
                  <a:gd name="T38" fmla="*/ 3727 w 4634"/>
                  <a:gd name="T39" fmla="*/ 374 h 4032"/>
                  <a:gd name="T40" fmla="*/ 3610 w 4634"/>
                  <a:gd name="T41" fmla="*/ 227 h 4032"/>
                  <a:gd name="T42" fmla="*/ 3684 w 4634"/>
                  <a:gd name="T43" fmla="*/ 55 h 4032"/>
                  <a:gd name="T44" fmla="*/ 3794 w 4634"/>
                  <a:gd name="T45" fmla="*/ 163 h 4032"/>
                  <a:gd name="T46" fmla="*/ 4062 w 4634"/>
                  <a:gd name="T47" fmla="*/ 300 h 4032"/>
                  <a:gd name="T48" fmla="*/ 4358 w 4634"/>
                  <a:gd name="T49" fmla="*/ 386 h 4032"/>
                  <a:gd name="T50" fmla="*/ 4540 w 4634"/>
                  <a:gd name="T51" fmla="*/ 605 h 4032"/>
                  <a:gd name="T52" fmla="*/ 4509 w 4634"/>
                  <a:gd name="T53" fmla="*/ 1064 h 4032"/>
                  <a:gd name="T54" fmla="*/ 4338 w 4634"/>
                  <a:gd name="T55" fmla="*/ 1273 h 4032"/>
                  <a:gd name="T56" fmla="*/ 4432 w 4634"/>
                  <a:gd name="T57" fmla="*/ 1532 h 4032"/>
                  <a:gd name="T58" fmla="*/ 4234 w 4634"/>
                  <a:gd name="T59" fmla="*/ 1826 h 4032"/>
                  <a:gd name="T60" fmla="*/ 4466 w 4634"/>
                  <a:gd name="T61" fmla="*/ 2047 h 4032"/>
                  <a:gd name="T62" fmla="*/ 4632 w 4634"/>
                  <a:gd name="T63" fmla="*/ 2345 h 4032"/>
                  <a:gd name="T64" fmla="*/ 4340 w 4634"/>
                  <a:gd name="T65" fmla="*/ 2567 h 4032"/>
                  <a:gd name="T66" fmla="*/ 4019 w 4634"/>
                  <a:gd name="T67" fmla="*/ 2696 h 4032"/>
                  <a:gd name="T68" fmla="*/ 3780 w 4634"/>
                  <a:gd name="T69" fmla="*/ 2923 h 4032"/>
                  <a:gd name="T70" fmla="*/ 3572 w 4634"/>
                  <a:gd name="T71" fmla="*/ 2672 h 4032"/>
                  <a:gd name="T72" fmla="*/ 3283 w 4634"/>
                  <a:gd name="T73" fmla="*/ 2868 h 4032"/>
                  <a:gd name="T74" fmla="*/ 3046 w 4634"/>
                  <a:gd name="T75" fmla="*/ 2886 h 4032"/>
                  <a:gd name="T76" fmla="*/ 3053 w 4634"/>
                  <a:gd name="T77" fmla="*/ 3193 h 4032"/>
                  <a:gd name="T78" fmla="*/ 2666 w 4634"/>
                  <a:gd name="T79" fmla="*/ 3387 h 4032"/>
                  <a:gd name="T80" fmla="*/ 2378 w 4634"/>
                  <a:gd name="T81" fmla="*/ 3542 h 4032"/>
                  <a:gd name="T82" fmla="*/ 2201 w 4634"/>
                  <a:gd name="T83" fmla="*/ 3738 h 4032"/>
                  <a:gd name="T84" fmla="*/ 1984 w 4634"/>
                  <a:gd name="T85" fmla="*/ 3932 h 4032"/>
                  <a:gd name="T86" fmla="*/ 1708 w 4634"/>
                  <a:gd name="T87" fmla="*/ 3860 h 4032"/>
                  <a:gd name="T88" fmla="*/ 1692 w 4634"/>
                  <a:gd name="T89" fmla="*/ 3570 h 4032"/>
                  <a:gd name="T90" fmla="*/ 1518 w 4634"/>
                  <a:gd name="T91" fmla="*/ 3879 h 4032"/>
                  <a:gd name="T92" fmla="*/ 1177 w 4634"/>
                  <a:gd name="T93" fmla="*/ 3975 h 4032"/>
                  <a:gd name="T94" fmla="*/ 1199 w 4634"/>
                  <a:gd name="T95" fmla="*/ 3730 h 4032"/>
                  <a:gd name="T96" fmla="*/ 1018 w 4634"/>
                  <a:gd name="T97" fmla="*/ 3621 h 4032"/>
                  <a:gd name="T98" fmla="*/ 623 w 4634"/>
                  <a:gd name="T99" fmla="*/ 3656 h 4032"/>
                  <a:gd name="T100" fmla="*/ 435 w 4634"/>
                  <a:gd name="T101" fmla="*/ 3481 h 4032"/>
                  <a:gd name="T102" fmla="*/ 472 w 4634"/>
                  <a:gd name="T103" fmla="*/ 3221 h 4032"/>
                  <a:gd name="T104" fmla="*/ 102 w 4634"/>
                  <a:gd name="T105" fmla="*/ 3223 h 4032"/>
                  <a:gd name="T106" fmla="*/ 4 w 4634"/>
                  <a:gd name="T107" fmla="*/ 2902 h 4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34" h="4032">
                    <a:moveTo>
                      <a:pt x="26" y="2816"/>
                    </a:moveTo>
                    <a:lnTo>
                      <a:pt x="193" y="2822"/>
                    </a:lnTo>
                    <a:lnTo>
                      <a:pt x="288" y="2843"/>
                    </a:lnTo>
                    <a:lnTo>
                      <a:pt x="384" y="2843"/>
                    </a:lnTo>
                    <a:lnTo>
                      <a:pt x="447" y="2835"/>
                    </a:lnTo>
                    <a:lnTo>
                      <a:pt x="546" y="2829"/>
                    </a:lnTo>
                    <a:lnTo>
                      <a:pt x="562" y="2862"/>
                    </a:lnTo>
                    <a:lnTo>
                      <a:pt x="629" y="2866"/>
                    </a:lnTo>
                    <a:lnTo>
                      <a:pt x="717" y="2862"/>
                    </a:lnTo>
                    <a:lnTo>
                      <a:pt x="789" y="2878"/>
                    </a:lnTo>
                    <a:lnTo>
                      <a:pt x="828" y="2898"/>
                    </a:lnTo>
                    <a:lnTo>
                      <a:pt x="819" y="2933"/>
                    </a:lnTo>
                    <a:lnTo>
                      <a:pt x="858" y="2941"/>
                    </a:lnTo>
                    <a:lnTo>
                      <a:pt x="924" y="2988"/>
                    </a:lnTo>
                    <a:lnTo>
                      <a:pt x="993" y="2984"/>
                    </a:lnTo>
                    <a:lnTo>
                      <a:pt x="1003" y="3009"/>
                    </a:lnTo>
                    <a:lnTo>
                      <a:pt x="1054" y="3007"/>
                    </a:lnTo>
                    <a:lnTo>
                      <a:pt x="1091" y="3037"/>
                    </a:lnTo>
                    <a:lnTo>
                      <a:pt x="1181" y="3039"/>
                    </a:lnTo>
                    <a:lnTo>
                      <a:pt x="1242" y="3019"/>
                    </a:lnTo>
                    <a:lnTo>
                      <a:pt x="1285" y="3021"/>
                    </a:lnTo>
                    <a:lnTo>
                      <a:pt x="1312" y="3092"/>
                    </a:lnTo>
                    <a:lnTo>
                      <a:pt x="1359" y="3082"/>
                    </a:lnTo>
                    <a:lnTo>
                      <a:pt x="1440" y="3021"/>
                    </a:lnTo>
                    <a:lnTo>
                      <a:pt x="1647" y="2929"/>
                    </a:lnTo>
                    <a:lnTo>
                      <a:pt x="1784" y="2868"/>
                    </a:lnTo>
                    <a:lnTo>
                      <a:pt x="1955" y="2853"/>
                    </a:lnTo>
                    <a:lnTo>
                      <a:pt x="2131" y="2855"/>
                    </a:lnTo>
                    <a:lnTo>
                      <a:pt x="2225" y="2798"/>
                    </a:lnTo>
                    <a:lnTo>
                      <a:pt x="2286" y="2788"/>
                    </a:lnTo>
                    <a:lnTo>
                      <a:pt x="2354" y="2719"/>
                    </a:lnTo>
                    <a:lnTo>
                      <a:pt x="2372" y="2670"/>
                    </a:lnTo>
                    <a:lnTo>
                      <a:pt x="2407" y="2623"/>
                    </a:lnTo>
                    <a:lnTo>
                      <a:pt x="2446" y="2586"/>
                    </a:lnTo>
                    <a:lnTo>
                      <a:pt x="2501" y="2565"/>
                    </a:lnTo>
                    <a:lnTo>
                      <a:pt x="2562" y="2518"/>
                    </a:lnTo>
                    <a:lnTo>
                      <a:pt x="2574" y="2486"/>
                    </a:lnTo>
                    <a:lnTo>
                      <a:pt x="2519" y="2433"/>
                    </a:lnTo>
                    <a:lnTo>
                      <a:pt x="2483" y="2388"/>
                    </a:lnTo>
                    <a:lnTo>
                      <a:pt x="2468" y="2310"/>
                    </a:lnTo>
                    <a:lnTo>
                      <a:pt x="2499" y="2302"/>
                    </a:lnTo>
                    <a:lnTo>
                      <a:pt x="2499" y="2247"/>
                    </a:lnTo>
                    <a:lnTo>
                      <a:pt x="2519" y="2204"/>
                    </a:lnTo>
                    <a:lnTo>
                      <a:pt x="2562" y="2179"/>
                    </a:lnTo>
                    <a:lnTo>
                      <a:pt x="2605" y="2186"/>
                    </a:lnTo>
                    <a:lnTo>
                      <a:pt x="2658" y="2228"/>
                    </a:lnTo>
                    <a:lnTo>
                      <a:pt x="2746" y="2237"/>
                    </a:lnTo>
                    <a:lnTo>
                      <a:pt x="2850" y="2224"/>
                    </a:lnTo>
                    <a:lnTo>
                      <a:pt x="2856" y="2192"/>
                    </a:lnTo>
                    <a:lnTo>
                      <a:pt x="2899" y="2194"/>
                    </a:lnTo>
                    <a:lnTo>
                      <a:pt x="2928" y="2157"/>
                    </a:lnTo>
                    <a:lnTo>
                      <a:pt x="2961" y="2139"/>
                    </a:lnTo>
                    <a:lnTo>
                      <a:pt x="2965" y="2083"/>
                    </a:lnTo>
                    <a:lnTo>
                      <a:pt x="3008" y="2051"/>
                    </a:lnTo>
                    <a:lnTo>
                      <a:pt x="3136" y="2051"/>
                    </a:lnTo>
                    <a:lnTo>
                      <a:pt x="3191" y="2004"/>
                    </a:lnTo>
                    <a:lnTo>
                      <a:pt x="3259" y="1961"/>
                    </a:lnTo>
                    <a:lnTo>
                      <a:pt x="3259" y="1851"/>
                    </a:lnTo>
                    <a:lnTo>
                      <a:pt x="3296" y="1824"/>
                    </a:lnTo>
                    <a:lnTo>
                      <a:pt x="3339" y="1789"/>
                    </a:lnTo>
                    <a:lnTo>
                      <a:pt x="3390" y="1789"/>
                    </a:lnTo>
                    <a:lnTo>
                      <a:pt x="3406" y="1757"/>
                    </a:lnTo>
                    <a:lnTo>
                      <a:pt x="3443" y="1722"/>
                    </a:lnTo>
                    <a:lnTo>
                      <a:pt x="3504" y="1722"/>
                    </a:lnTo>
                    <a:lnTo>
                      <a:pt x="3543" y="1671"/>
                    </a:lnTo>
                    <a:lnTo>
                      <a:pt x="3629" y="1679"/>
                    </a:lnTo>
                    <a:lnTo>
                      <a:pt x="3670" y="1642"/>
                    </a:lnTo>
                    <a:lnTo>
                      <a:pt x="3696" y="1679"/>
                    </a:lnTo>
                    <a:lnTo>
                      <a:pt x="3737" y="1683"/>
                    </a:lnTo>
                    <a:lnTo>
                      <a:pt x="3770" y="1677"/>
                    </a:lnTo>
                    <a:lnTo>
                      <a:pt x="3774" y="1648"/>
                    </a:lnTo>
                    <a:lnTo>
                      <a:pt x="3804" y="1622"/>
                    </a:lnTo>
                    <a:lnTo>
                      <a:pt x="3831" y="1597"/>
                    </a:lnTo>
                    <a:lnTo>
                      <a:pt x="3792" y="1563"/>
                    </a:lnTo>
                    <a:lnTo>
                      <a:pt x="3743" y="1511"/>
                    </a:lnTo>
                    <a:lnTo>
                      <a:pt x="3706" y="1456"/>
                    </a:lnTo>
                    <a:lnTo>
                      <a:pt x="3663" y="1446"/>
                    </a:lnTo>
                    <a:lnTo>
                      <a:pt x="3651" y="1401"/>
                    </a:lnTo>
                    <a:lnTo>
                      <a:pt x="3584" y="1403"/>
                    </a:lnTo>
                    <a:lnTo>
                      <a:pt x="3529" y="1358"/>
                    </a:lnTo>
                    <a:lnTo>
                      <a:pt x="3467" y="1352"/>
                    </a:lnTo>
                    <a:lnTo>
                      <a:pt x="3418" y="1395"/>
                    </a:lnTo>
                    <a:lnTo>
                      <a:pt x="3384" y="1432"/>
                    </a:lnTo>
                    <a:lnTo>
                      <a:pt x="3357" y="1469"/>
                    </a:lnTo>
                    <a:lnTo>
                      <a:pt x="3328" y="1432"/>
                    </a:lnTo>
                    <a:lnTo>
                      <a:pt x="3277" y="1428"/>
                    </a:lnTo>
                    <a:lnTo>
                      <a:pt x="3228" y="1465"/>
                    </a:lnTo>
                    <a:lnTo>
                      <a:pt x="3181" y="1440"/>
                    </a:lnTo>
                    <a:lnTo>
                      <a:pt x="3155" y="1481"/>
                    </a:lnTo>
                    <a:lnTo>
                      <a:pt x="3087" y="1469"/>
                    </a:lnTo>
                    <a:lnTo>
                      <a:pt x="3087" y="1434"/>
                    </a:lnTo>
                    <a:lnTo>
                      <a:pt x="3044" y="1391"/>
                    </a:lnTo>
                    <a:lnTo>
                      <a:pt x="3100" y="1377"/>
                    </a:lnTo>
                    <a:lnTo>
                      <a:pt x="3118" y="1364"/>
                    </a:lnTo>
                    <a:lnTo>
                      <a:pt x="3112" y="1262"/>
                    </a:lnTo>
                    <a:lnTo>
                      <a:pt x="3142" y="1254"/>
                    </a:lnTo>
                    <a:lnTo>
                      <a:pt x="3130" y="1193"/>
                    </a:lnTo>
                    <a:lnTo>
                      <a:pt x="3161" y="1138"/>
                    </a:lnTo>
                    <a:lnTo>
                      <a:pt x="3157" y="1027"/>
                    </a:lnTo>
                    <a:lnTo>
                      <a:pt x="3185" y="1023"/>
                    </a:lnTo>
                    <a:lnTo>
                      <a:pt x="3187" y="978"/>
                    </a:lnTo>
                    <a:lnTo>
                      <a:pt x="3243" y="1011"/>
                    </a:lnTo>
                    <a:lnTo>
                      <a:pt x="3314" y="1011"/>
                    </a:lnTo>
                    <a:lnTo>
                      <a:pt x="3363" y="1036"/>
                    </a:lnTo>
                    <a:lnTo>
                      <a:pt x="3400" y="1015"/>
                    </a:lnTo>
                    <a:lnTo>
                      <a:pt x="3445" y="948"/>
                    </a:lnTo>
                    <a:lnTo>
                      <a:pt x="3510" y="895"/>
                    </a:lnTo>
                    <a:lnTo>
                      <a:pt x="3565" y="889"/>
                    </a:lnTo>
                    <a:lnTo>
                      <a:pt x="3602" y="858"/>
                    </a:lnTo>
                    <a:lnTo>
                      <a:pt x="3608" y="807"/>
                    </a:lnTo>
                    <a:lnTo>
                      <a:pt x="3565" y="772"/>
                    </a:lnTo>
                    <a:lnTo>
                      <a:pt x="3572" y="705"/>
                    </a:lnTo>
                    <a:lnTo>
                      <a:pt x="3604" y="697"/>
                    </a:lnTo>
                    <a:lnTo>
                      <a:pt x="3602" y="660"/>
                    </a:lnTo>
                    <a:lnTo>
                      <a:pt x="3614" y="605"/>
                    </a:lnTo>
                    <a:lnTo>
                      <a:pt x="3645" y="558"/>
                    </a:lnTo>
                    <a:lnTo>
                      <a:pt x="3647" y="478"/>
                    </a:lnTo>
                    <a:lnTo>
                      <a:pt x="3672" y="460"/>
                    </a:lnTo>
                    <a:lnTo>
                      <a:pt x="3676" y="402"/>
                    </a:lnTo>
                    <a:lnTo>
                      <a:pt x="3727" y="374"/>
                    </a:lnTo>
                    <a:lnTo>
                      <a:pt x="3743" y="331"/>
                    </a:lnTo>
                    <a:lnTo>
                      <a:pt x="3733" y="276"/>
                    </a:lnTo>
                    <a:lnTo>
                      <a:pt x="3700" y="276"/>
                    </a:lnTo>
                    <a:lnTo>
                      <a:pt x="3706" y="221"/>
                    </a:lnTo>
                    <a:lnTo>
                      <a:pt x="3670" y="219"/>
                    </a:lnTo>
                    <a:lnTo>
                      <a:pt x="3610" y="227"/>
                    </a:lnTo>
                    <a:lnTo>
                      <a:pt x="3627" y="200"/>
                    </a:lnTo>
                    <a:lnTo>
                      <a:pt x="3621" y="153"/>
                    </a:lnTo>
                    <a:lnTo>
                      <a:pt x="3653" y="151"/>
                    </a:lnTo>
                    <a:lnTo>
                      <a:pt x="3657" y="92"/>
                    </a:lnTo>
                    <a:lnTo>
                      <a:pt x="3690" y="96"/>
                    </a:lnTo>
                    <a:lnTo>
                      <a:pt x="3684" y="55"/>
                    </a:lnTo>
                    <a:lnTo>
                      <a:pt x="3725" y="53"/>
                    </a:lnTo>
                    <a:lnTo>
                      <a:pt x="3725" y="22"/>
                    </a:lnTo>
                    <a:lnTo>
                      <a:pt x="3782" y="35"/>
                    </a:lnTo>
                    <a:lnTo>
                      <a:pt x="3804" y="0"/>
                    </a:lnTo>
                    <a:lnTo>
                      <a:pt x="3868" y="67"/>
                    </a:lnTo>
                    <a:lnTo>
                      <a:pt x="3794" y="163"/>
                    </a:lnTo>
                    <a:lnTo>
                      <a:pt x="3798" y="196"/>
                    </a:lnTo>
                    <a:lnTo>
                      <a:pt x="3843" y="225"/>
                    </a:lnTo>
                    <a:lnTo>
                      <a:pt x="3915" y="231"/>
                    </a:lnTo>
                    <a:lnTo>
                      <a:pt x="3970" y="184"/>
                    </a:lnTo>
                    <a:lnTo>
                      <a:pt x="4025" y="227"/>
                    </a:lnTo>
                    <a:lnTo>
                      <a:pt x="4062" y="300"/>
                    </a:lnTo>
                    <a:lnTo>
                      <a:pt x="4056" y="359"/>
                    </a:lnTo>
                    <a:lnTo>
                      <a:pt x="4142" y="441"/>
                    </a:lnTo>
                    <a:lnTo>
                      <a:pt x="4215" y="447"/>
                    </a:lnTo>
                    <a:lnTo>
                      <a:pt x="4272" y="415"/>
                    </a:lnTo>
                    <a:lnTo>
                      <a:pt x="4340" y="415"/>
                    </a:lnTo>
                    <a:lnTo>
                      <a:pt x="4358" y="386"/>
                    </a:lnTo>
                    <a:lnTo>
                      <a:pt x="4419" y="380"/>
                    </a:lnTo>
                    <a:lnTo>
                      <a:pt x="4432" y="319"/>
                    </a:lnTo>
                    <a:lnTo>
                      <a:pt x="4487" y="304"/>
                    </a:lnTo>
                    <a:lnTo>
                      <a:pt x="4628" y="404"/>
                    </a:lnTo>
                    <a:lnTo>
                      <a:pt x="4597" y="527"/>
                    </a:lnTo>
                    <a:lnTo>
                      <a:pt x="4540" y="605"/>
                    </a:lnTo>
                    <a:lnTo>
                      <a:pt x="4536" y="697"/>
                    </a:lnTo>
                    <a:lnTo>
                      <a:pt x="4540" y="790"/>
                    </a:lnTo>
                    <a:lnTo>
                      <a:pt x="4577" y="815"/>
                    </a:lnTo>
                    <a:lnTo>
                      <a:pt x="4589" y="846"/>
                    </a:lnTo>
                    <a:lnTo>
                      <a:pt x="4509" y="948"/>
                    </a:lnTo>
                    <a:lnTo>
                      <a:pt x="4509" y="1064"/>
                    </a:lnTo>
                    <a:lnTo>
                      <a:pt x="4534" y="1097"/>
                    </a:lnTo>
                    <a:lnTo>
                      <a:pt x="4509" y="1127"/>
                    </a:lnTo>
                    <a:lnTo>
                      <a:pt x="4450" y="1083"/>
                    </a:lnTo>
                    <a:lnTo>
                      <a:pt x="4432" y="1119"/>
                    </a:lnTo>
                    <a:lnTo>
                      <a:pt x="4332" y="1226"/>
                    </a:lnTo>
                    <a:lnTo>
                      <a:pt x="4338" y="1273"/>
                    </a:lnTo>
                    <a:lnTo>
                      <a:pt x="4246" y="1334"/>
                    </a:lnTo>
                    <a:lnTo>
                      <a:pt x="4240" y="1379"/>
                    </a:lnTo>
                    <a:lnTo>
                      <a:pt x="4266" y="1426"/>
                    </a:lnTo>
                    <a:lnTo>
                      <a:pt x="4375" y="1501"/>
                    </a:lnTo>
                    <a:lnTo>
                      <a:pt x="4438" y="1475"/>
                    </a:lnTo>
                    <a:lnTo>
                      <a:pt x="4432" y="1532"/>
                    </a:lnTo>
                    <a:lnTo>
                      <a:pt x="4368" y="1573"/>
                    </a:lnTo>
                    <a:lnTo>
                      <a:pt x="4368" y="1654"/>
                    </a:lnTo>
                    <a:lnTo>
                      <a:pt x="4328" y="1757"/>
                    </a:lnTo>
                    <a:lnTo>
                      <a:pt x="4193" y="1738"/>
                    </a:lnTo>
                    <a:lnTo>
                      <a:pt x="4172" y="1799"/>
                    </a:lnTo>
                    <a:lnTo>
                      <a:pt x="4234" y="1826"/>
                    </a:lnTo>
                    <a:lnTo>
                      <a:pt x="4276" y="1900"/>
                    </a:lnTo>
                    <a:lnTo>
                      <a:pt x="4270" y="2026"/>
                    </a:lnTo>
                    <a:lnTo>
                      <a:pt x="4334" y="2077"/>
                    </a:lnTo>
                    <a:lnTo>
                      <a:pt x="4332" y="2145"/>
                    </a:lnTo>
                    <a:lnTo>
                      <a:pt x="4375" y="2143"/>
                    </a:lnTo>
                    <a:lnTo>
                      <a:pt x="4466" y="2047"/>
                    </a:lnTo>
                    <a:lnTo>
                      <a:pt x="4528" y="2118"/>
                    </a:lnTo>
                    <a:lnTo>
                      <a:pt x="4571" y="2198"/>
                    </a:lnTo>
                    <a:lnTo>
                      <a:pt x="4552" y="2261"/>
                    </a:lnTo>
                    <a:lnTo>
                      <a:pt x="4583" y="2286"/>
                    </a:lnTo>
                    <a:lnTo>
                      <a:pt x="4634" y="2298"/>
                    </a:lnTo>
                    <a:lnTo>
                      <a:pt x="4632" y="2345"/>
                    </a:lnTo>
                    <a:lnTo>
                      <a:pt x="4565" y="2439"/>
                    </a:lnTo>
                    <a:lnTo>
                      <a:pt x="4522" y="2467"/>
                    </a:lnTo>
                    <a:lnTo>
                      <a:pt x="4438" y="2445"/>
                    </a:lnTo>
                    <a:lnTo>
                      <a:pt x="4438" y="2504"/>
                    </a:lnTo>
                    <a:lnTo>
                      <a:pt x="4375" y="2498"/>
                    </a:lnTo>
                    <a:lnTo>
                      <a:pt x="4340" y="2567"/>
                    </a:lnTo>
                    <a:lnTo>
                      <a:pt x="4289" y="2559"/>
                    </a:lnTo>
                    <a:lnTo>
                      <a:pt x="4217" y="2621"/>
                    </a:lnTo>
                    <a:lnTo>
                      <a:pt x="4119" y="2725"/>
                    </a:lnTo>
                    <a:lnTo>
                      <a:pt x="4095" y="2780"/>
                    </a:lnTo>
                    <a:lnTo>
                      <a:pt x="4052" y="2786"/>
                    </a:lnTo>
                    <a:lnTo>
                      <a:pt x="4019" y="2696"/>
                    </a:lnTo>
                    <a:lnTo>
                      <a:pt x="3954" y="2663"/>
                    </a:lnTo>
                    <a:lnTo>
                      <a:pt x="3927" y="2672"/>
                    </a:lnTo>
                    <a:lnTo>
                      <a:pt x="3935" y="2770"/>
                    </a:lnTo>
                    <a:lnTo>
                      <a:pt x="3970" y="2878"/>
                    </a:lnTo>
                    <a:lnTo>
                      <a:pt x="3909" y="2927"/>
                    </a:lnTo>
                    <a:lnTo>
                      <a:pt x="3780" y="2923"/>
                    </a:lnTo>
                    <a:lnTo>
                      <a:pt x="3757" y="2868"/>
                    </a:lnTo>
                    <a:lnTo>
                      <a:pt x="3702" y="2813"/>
                    </a:lnTo>
                    <a:lnTo>
                      <a:pt x="3702" y="2745"/>
                    </a:lnTo>
                    <a:lnTo>
                      <a:pt x="3651" y="2721"/>
                    </a:lnTo>
                    <a:lnTo>
                      <a:pt x="3629" y="2651"/>
                    </a:lnTo>
                    <a:lnTo>
                      <a:pt x="3572" y="2672"/>
                    </a:lnTo>
                    <a:lnTo>
                      <a:pt x="3553" y="2696"/>
                    </a:lnTo>
                    <a:lnTo>
                      <a:pt x="3494" y="2713"/>
                    </a:lnTo>
                    <a:lnTo>
                      <a:pt x="3482" y="2819"/>
                    </a:lnTo>
                    <a:lnTo>
                      <a:pt x="3388" y="2819"/>
                    </a:lnTo>
                    <a:lnTo>
                      <a:pt x="3359" y="2862"/>
                    </a:lnTo>
                    <a:lnTo>
                      <a:pt x="3283" y="2868"/>
                    </a:lnTo>
                    <a:lnTo>
                      <a:pt x="3218" y="2941"/>
                    </a:lnTo>
                    <a:lnTo>
                      <a:pt x="3138" y="2941"/>
                    </a:lnTo>
                    <a:lnTo>
                      <a:pt x="3142" y="2872"/>
                    </a:lnTo>
                    <a:lnTo>
                      <a:pt x="3114" y="2837"/>
                    </a:lnTo>
                    <a:lnTo>
                      <a:pt x="3069" y="2831"/>
                    </a:lnTo>
                    <a:lnTo>
                      <a:pt x="3046" y="2886"/>
                    </a:lnTo>
                    <a:lnTo>
                      <a:pt x="3034" y="2939"/>
                    </a:lnTo>
                    <a:lnTo>
                      <a:pt x="2991" y="2982"/>
                    </a:lnTo>
                    <a:lnTo>
                      <a:pt x="2997" y="3056"/>
                    </a:lnTo>
                    <a:lnTo>
                      <a:pt x="2971" y="3082"/>
                    </a:lnTo>
                    <a:lnTo>
                      <a:pt x="3028" y="3131"/>
                    </a:lnTo>
                    <a:lnTo>
                      <a:pt x="3053" y="3193"/>
                    </a:lnTo>
                    <a:lnTo>
                      <a:pt x="2946" y="3258"/>
                    </a:lnTo>
                    <a:lnTo>
                      <a:pt x="2838" y="3254"/>
                    </a:lnTo>
                    <a:lnTo>
                      <a:pt x="2795" y="3307"/>
                    </a:lnTo>
                    <a:lnTo>
                      <a:pt x="2726" y="3313"/>
                    </a:lnTo>
                    <a:lnTo>
                      <a:pt x="2703" y="3358"/>
                    </a:lnTo>
                    <a:lnTo>
                      <a:pt x="2666" y="3387"/>
                    </a:lnTo>
                    <a:lnTo>
                      <a:pt x="2673" y="3456"/>
                    </a:lnTo>
                    <a:lnTo>
                      <a:pt x="2591" y="3460"/>
                    </a:lnTo>
                    <a:lnTo>
                      <a:pt x="2525" y="3505"/>
                    </a:lnTo>
                    <a:lnTo>
                      <a:pt x="2489" y="3503"/>
                    </a:lnTo>
                    <a:lnTo>
                      <a:pt x="2433" y="3566"/>
                    </a:lnTo>
                    <a:lnTo>
                      <a:pt x="2378" y="3542"/>
                    </a:lnTo>
                    <a:lnTo>
                      <a:pt x="2329" y="3554"/>
                    </a:lnTo>
                    <a:lnTo>
                      <a:pt x="2346" y="3589"/>
                    </a:lnTo>
                    <a:lnTo>
                      <a:pt x="2303" y="3609"/>
                    </a:lnTo>
                    <a:lnTo>
                      <a:pt x="2290" y="3699"/>
                    </a:lnTo>
                    <a:lnTo>
                      <a:pt x="2248" y="3736"/>
                    </a:lnTo>
                    <a:lnTo>
                      <a:pt x="2201" y="3738"/>
                    </a:lnTo>
                    <a:lnTo>
                      <a:pt x="2207" y="3781"/>
                    </a:lnTo>
                    <a:lnTo>
                      <a:pt x="2145" y="3848"/>
                    </a:lnTo>
                    <a:lnTo>
                      <a:pt x="2090" y="3909"/>
                    </a:lnTo>
                    <a:lnTo>
                      <a:pt x="2076" y="3956"/>
                    </a:lnTo>
                    <a:lnTo>
                      <a:pt x="2027" y="3963"/>
                    </a:lnTo>
                    <a:lnTo>
                      <a:pt x="1984" y="3932"/>
                    </a:lnTo>
                    <a:lnTo>
                      <a:pt x="1937" y="3950"/>
                    </a:lnTo>
                    <a:lnTo>
                      <a:pt x="1898" y="3969"/>
                    </a:lnTo>
                    <a:lnTo>
                      <a:pt x="1870" y="3966"/>
                    </a:lnTo>
                    <a:lnTo>
                      <a:pt x="1861" y="3917"/>
                    </a:lnTo>
                    <a:lnTo>
                      <a:pt x="1814" y="3865"/>
                    </a:lnTo>
                    <a:lnTo>
                      <a:pt x="1708" y="3860"/>
                    </a:lnTo>
                    <a:lnTo>
                      <a:pt x="1677" y="3818"/>
                    </a:lnTo>
                    <a:lnTo>
                      <a:pt x="1716" y="3726"/>
                    </a:lnTo>
                    <a:lnTo>
                      <a:pt x="1759" y="3658"/>
                    </a:lnTo>
                    <a:lnTo>
                      <a:pt x="1729" y="3646"/>
                    </a:lnTo>
                    <a:lnTo>
                      <a:pt x="1722" y="3577"/>
                    </a:lnTo>
                    <a:lnTo>
                      <a:pt x="1692" y="3570"/>
                    </a:lnTo>
                    <a:lnTo>
                      <a:pt x="1673" y="3595"/>
                    </a:lnTo>
                    <a:lnTo>
                      <a:pt x="1622" y="3601"/>
                    </a:lnTo>
                    <a:lnTo>
                      <a:pt x="1579" y="3640"/>
                    </a:lnTo>
                    <a:lnTo>
                      <a:pt x="1557" y="3717"/>
                    </a:lnTo>
                    <a:lnTo>
                      <a:pt x="1545" y="3836"/>
                    </a:lnTo>
                    <a:lnTo>
                      <a:pt x="1518" y="3879"/>
                    </a:lnTo>
                    <a:lnTo>
                      <a:pt x="1428" y="3958"/>
                    </a:lnTo>
                    <a:lnTo>
                      <a:pt x="1396" y="4007"/>
                    </a:lnTo>
                    <a:lnTo>
                      <a:pt x="1304" y="4030"/>
                    </a:lnTo>
                    <a:lnTo>
                      <a:pt x="1224" y="4032"/>
                    </a:lnTo>
                    <a:lnTo>
                      <a:pt x="1189" y="4020"/>
                    </a:lnTo>
                    <a:lnTo>
                      <a:pt x="1177" y="3975"/>
                    </a:lnTo>
                    <a:lnTo>
                      <a:pt x="1122" y="3971"/>
                    </a:lnTo>
                    <a:lnTo>
                      <a:pt x="1128" y="3848"/>
                    </a:lnTo>
                    <a:lnTo>
                      <a:pt x="1159" y="3818"/>
                    </a:lnTo>
                    <a:lnTo>
                      <a:pt x="1205" y="3809"/>
                    </a:lnTo>
                    <a:lnTo>
                      <a:pt x="1214" y="3766"/>
                    </a:lnTo>
                    <a:lnTo>
                      <a:pt x="1199" y="3730"/>
                    </a:lnTo>
                    <a:lnTo>
                      <a:pt x="1226" y="3675"/>
                    </a:lnTo>
                    <a:lnTo>
                      <a:pt x="1201" y="3615"/>
                    </a:lnTo>
                    <a:lnTo>
                      <a:pt x="1159" y="3572"/>
                    </a:lnTo>
                    <a:lnTo>
                      <a:pt x="1097" y="3589"/>
                    </a:lnTo>
                    <a:lnTo>
                      <a:pt x="1052" y="3597"/>
                    </a:lnTo>
                    <a:lnTo>
                      <a:pt x="1018" y="3621"/>
                    </a:lnTo>
                    <a:lnTo>
                      <a:pt x="985" y="3668"/>
                    </a:lnTo>
                    <a:lnTo>
                      <a:pt x="911" y="3677"/>
                    </a:lnTo>
                    <a:lnTo>
                      <a:pt x="844" y="3719"/>
                    </a:lnTo>
                    <a:lnTo>
                      <a:pt x="772" y="3695"/>
                    </a:lnTo>
                    <a:lnTo>
                      <a:pt x="680" y="3677"/>
                    </a:lnTo>
                    <a:lnTo>
                      <a:pt x="623" y="3656"/>
                    </a:lnTo>
                    <a:lnTo>
                      <a:pt x="623" y="3570"/>
                    </a:lnTo>
                    <a:lnTo>
                      <a:pt x="574" y="3552"/>
                    </a:lnTo>
                    <a:lnTo>
                      <a:pt x="519" y="3566"/>
                    </a:lnTo>
                    <a:lnTo>
                      <a:pt x="513" y="3530"/>
                    </a:lnTo>
                    <a:lnTo>
                      <a:pt x="484" y="3499"/>
                    </a:lnTo>
                    <a:lnTo>
                      <a:pt x="435" y="3481"/>
                    </a:lnTo>
                    <a:lnTo>
                      <a:pt x="435" y="3425"/>
                    </a:lnTo>
                    <a:lnTo>
                      <a:pt x="478" y="3389"/>
                    </a:lnTo>
                    <a:lnTo>
                      <a:pt x="537" y="3364"/>
                    </a:lnTo>
                    <a:lnTo>
                      <a:pt x="533" y="3301"/>
                    </a:lnTo>
                    <a:lnTo>
                      <a:pt x="515" y="3258"/>
                    </a:lnTo>
                    <a:lnTo>
                      <a:pt x="472" y="3221"/>
                    </a:lnTo>
                    <a:lnTo>
                      <a:pt x="405" y="3233"/>
                    </a:lnTo>
                    <a:lnTo>
                      <a:pt x="347" y="3221"/>
                    </a:lnTo>
                    <a:lnTo>
                      <a:pt x="292" y="3233"/>
                    </a:lnTo>
                    <a:lnTo>
                      <a:pt x="200" y="3309"/>
                    </a:lnTo>
                    <a:lnTo>
                      <a:pt x="157" y="3309"/>
                    </a:lnTo>
                    <a:lnTo>
                      <a:pt x="102" y="3223"/>
                    </a:lnTo>
                    <a:lnTo>
                      <a:pt x="49" y="3205"/>
                    </a:lnTo>
                    <a:lnTo>
                      <a:pt x="12" y="3113"/>
                    </a:lnTo>
                    <a:lnTo>
                      <a:pt x="0" y="3045"/>
                    </a:lnTo>
                    <a:lnTo>
                      <a:pt x="29" y="3013"/>
                    </a:lnTo>
                    <a:lnTo>
                      <a:pt x="31" y="2911"/>
                    </a:lnTo>
                    <a:lnTo>
                      <a:pt x="4" y="2902"/>
                    </a:lnTo>
                    <a:lnTo>
                      <a:pt x="4" y="2855"/>
                    </a:lnTo>
                    <a:lnTo>
                      <a:pt x="26" y="2816"/>
                    </a:lnTo>
                    <a:close/>
                  </a:path>
                </a:pathLst>
              </a:custGeom>
              <a:solidFill>
                <a:sysClr val="window" lastClr="FFFFFF"/>
              </a:solidFill>
              <a:ln w="12700" cap="flat" cmpd="sng">
                <a:solidFill>
                  <a:srgbClr val="C0C0C0"/>
                </a:solidFill>
                <a:prstDash val="solid"/>
                <a:round/>
                <a:headEnd/>
                <a:tailEnd/>
              </a:ln>
              <a:effectLst/>
              <a:extLst/>
            </p:spPr>
            <p:txBody>
              <a:bodyPr lIns="64008" tIns="64008" rIns="45720" bIns="64008" anchor="ct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800" b="0" i="1" kern="0">
                  <a:solidFill>
                    <a:sysClr val="windowText" lastClr="000000"/>
                  </a:solidFill>
                  <a:latin typeface="+mn-lt"/>
                </a:endParaRPr>
              </a:p>
            </p:txBody>
          </p:sp>
          <p:sp>
            <p:nvSpPr>
              <p:cNvPr id="26" name="Freeform 7"/>
              <p:cNvSpPr>
                <a:spLocks/>
              </p:cNvSpPr>
              <p:nvPr/>
            </p:nvSpPr>
            <p:spPr bwMode="gray">
              <a:xfrm>
                <a:off x="-36536" y="3013760"/>
                <a:ext cx="1827389" cy="997099"/>
              </a:xfrm>
              <a:custGeom>
                <a:avLst/>
                <a:gdLst>
                  <a:gd name="T0" fmla="*/ 3803 w 4118"/>
                  <a:gd name="T1" fmla="*/ 2064 h 2168"/>
                  <a:gd name="T2" fmla="*/ 3608 w 4118"/>
                  <a:gd name="T3" fmla="*/ 2115 h 2168"/>
                  <a:gd name="T4" fmla="*/ 3559 w 4118"/>
                  <a:gd name="T5" fmla="*/ 1929 h 2168"/>
                  <a:gd name="T6" fmla="*/ 3498 w 4118"/>
                  <a:gd name="T7" fmla="*/ 1843 h 2168"/>
                  <a:gd name="T8" fmla="*/ 3288 w 4118"/>
                  <a:gd name="T9" fmla="*/ 1919 h 2168"/>
                  <a:gd name="T10" fmla="*/ 3172 w 4118"/>
                  <a:gd name="T11" fmla="*/ 1845 h 2168"/>
                  <a:gd name="T12" fmla="*/ 3020 w 4118"/>
                  <a:gd name="T13" fmla="*/ 1955 h 2168"/>
                  <a:gd name="T14" fmla="*/ 2825 w 4118"/>
                  <a:gd name="T15" fmla="*/ 2035 h 2168"/>
                  <a:gd name="T16" fmla="*/ 2714 w 4118"/>
                  <a:gd name="T17" fmla="*/ 2145 h 2168"/>
                  <a:gd name="T18" fmla="*/ 2467 w 4118"/>
                  <a:gd name="T19" fmla="*/ 2096 h 2168"/>
                  <a:gd name="T20" fmla="*/ 2234 w 4118"/>
                  <a:gd name="T21" fmla="*/ 2020 h 2168"/>
                  <a:gd name="T22" fmla="*/ 2046 w 4118"/>
                  <a:gd name="T23" fmla="*/ 2020 h 2168"/>
                  <a:gd name="T24" fmla="*/ 1900 w 4118"/>
                  <a:gd name="T25" fmla="*/ 2119 h 2168"/>
                  <a:gd name="T26" fmla="*/ 1776 w 4118"/>
                  <a:gd name="T27" fmla="*/ 2008 h 2168"/>
                  <a:gd name="T28" fmla="*/ 1585 w 4118"/>
                  <a:gd name="T29" fmla="*/ 2020 h 2168"/>
                  <a:gd name="T30" fmla="*/ 1444 w 4118"/>
                  <a:gd name="T31" fmla="*/ 1954 h 2168"/>
                  <a:gd name="T32" fmla="*/ 1311 w 4118"/>
                  <a:gd name="T33" fmla="*/ 1955 h 2168"/>
                  <a:gd name="T34" fmla="*/ 1158 w 4118"/>
                  <a:gd name="T35" fmla="*/ 1837 h 2168"/>
                  <a:gd name="T36" fmla="*/ 1009 w 4118"/>
                  <a:gd name="T37" fmla="*/ 1674 h 2168"/>
                  <a:gd name="T38" fmla="*/ 844 w 4118"/>
                  <a:gd name="T39" fmla="*/ 1595 h 2168"/>
                  <a:gd name="T40" fmla="*/ 741 w 4118"/>
                  <a:gd name="T41" fmla="*/ 1398 h 2168"/>
                  <a:gd name="T42" fmla="*/ 587 w 4118"/>
                  <a:gd name="T43" fmla="*/ 1275 h 2168"/>
                  <a:gd name="T44" fmla="*/ 404 w 4118"/>
                  <a:gd name="T45" fmla="*/ 1282 h 2168"/>
                  <a:gd name="T46" fmla="*/ 261 w 4118"/>
                  <a:gd name="T47" fmla="*/ 1086 h 2168"/>
                  <a:gd name="T48" fmla="*/ 122 w 4118"/>
                  <a:gd name="T49" fmla="*/ 1000 h 2168"/>
                  <a:gd name="T50" fmla="*/ 12 w 4118"/>
                  <a:gd name="T51" fmla="*/ 863 h 2168"/>
                  <a:gd name="T52" fmla="*/ 11 w 4118"/>
                  <a:gd name="T53" fmla="*/ 612 h 2168"/>
                  <a:gd name="T54" fmla="*/ 138 w 4118"/>
                  <a:gd name="T55" fmla="*/ 669 h 2168"/>
                  <a:gd name="T56" fmla="*/ 225 w 4118"/>
                  <a:gd name="T57" fmla="*/ 533 h 2168"/>
                  <a:gd name="T58" fmla="*/ 165 w 4118"/>
                  <a:gd name="T59" fmla="*/ 348 h 2168"/>
                  <a:gd name="T60" fmla="*/ 206 w 4118"/>
                  <a:gd name="T61" fmla="*/ 195 h 2168"/>
                  <a:gd name="T62" fmla="*/ 414 w 4118"/>
                  <a:gd name="T63" fmla="*/ 166 h 2168"/>
                  <a:gd name="T64" fmla="*/ 531 w 4118"/>
                  <a:gd name="T65" fmla="*/ 4 h 2168"/>
                  <a:gd name="T66" fmla="*/ 833 w 4118"/>
                  <a:gd name="T67" fmla="*/ 99 h 2168"/>
                  <a:gd name="T68" fmla="*/ 1023 w 4118"/>
                  <a:gd name="T69" fmla="*/ 42 h 2168"/>
                  <a:gd name="T70" fmla="*/ 1236 w 4118"/>
                  <a:gd name="T71" fmla="*/ 133 h 2168"/>
                  <a:gd name="T72" fmla="*/ 1386 w 4118"/>
                  <a:gd name="T73" fmla="*/ 105 h 2168"/>
                  <a:gd name="T74" fmla="*/ 1634 w 4118"/>
                  <a:gd name="T75" fmla="*/ 87 h 2168"/>
                  <a:gd name="T76" fmla="*/ 1866 w 4118"/>
                  <a:gd name="T77" fmla="*/ 34 h 2168"/>
                  <a:gd name="T78" fmla="*/ 2173 w 4118"/>
                  <a:gd name="T79" fmla="*/ 58 h 2168"/>
                  <a:gd name="T80" fmla="*/ 2293 w 4118"/>
                  <a:gd name="T81" fmla="*/ 186 h 2168"/>
                  <a:gd name="T82" fmla="*/ 2261 w 4118"/>
                  <a:gd name="T83" fmla="*/ 467 h 2168"/>
                  <a:gd name="T84" fmla="*/ 2394 w 4118"/>
                  <a:gd name="T85" fmla="*/ 872 h 2168"/>
                  <a:gd name="T86" fmla="*/ 2865 w 4118"/>
                  <a:gd name="T87" fmla="*/ 1000 h 2168"/>
                  <a:gd name="T88" fmla="*/ 3135 w 4118"/>
                  <a:gd name="T89" fmla="*/ 1084 h 2168"/>
                  <a:gd name="T90" fmla="*/ 3551 w 4118"/>
                  <a:gd name="T91" fmla="*/ 1278 h 2168"/>
                  <a:gd name="T92" fmla="*/ 3737 w 4118"/>
                  <a:gd name="T93" fmla="*/ 1152 h 2168"/>
                  <a:gd name="T94" fmla="*/ 3973 w 4118"/>
                  <a:gd name="T95" fmla="*/ 1235 h 2168"/>
                  <a:gd name="T96" fmla="*/ 4038 w 4118"/>
                  <a:gd name="T97" fmla="*/ 1484 h 2168"/>
                  <a:gd name="T98" fmla="*/ 4103 w 4118"/>
                  <a:gd name="T99" fmla="*/ 1882 h 2168"/>
                  <a:gd name="T100" fmla="*/ 4013 w 4118"/>
                  <a:gd name="T101" fmla="*/ 2088 h 2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18" h="2168">
                    <a:moveTo>
                      <a:pt x="3879" y="2164"/>
                    </a:moveTo>
                    <a:lnTo>
                      <a:pt x="3871" y="2108"/>
                    </a:lnTo>
                    <a:lnTo>
                      <a:pt x="3836" y="2115"/>
                    </a:lnTo>
                    <a:lnTo>
                      <a:pt x="3811" y="2103"/>
                    </a:lnTo>
                    <a:lnTo>
                      <a:pt x="3803" y="2064"/>
                    </a:lnTo>
                    <a:lnTo>
                      <a:pt x="3767" y="2060"/>
                    </a:lnTo>
                    <a:lnTo>
                      <a:pt x="3760" y="2113"/>
                    </a:lnTo>
                    <a:lnTo>
                      <a:pt x="3719" y="2137"/>
                    </a:lnTo>
                    <a:lnTo>
                      <a:pt x="3687" y="2103"/>
                    </a:lnTo>
                    <a:lnTo>
                      <a:pt x="3608" y="2115"/>
                    </a:lnTo>
                    <a:lnTo>
                      <a:pt x="3595" y="2060"/>
                    </a:lnTo>
                    <a:lnTo>
                      <a:pt x="3539" y="2076"/>
                    </a:lnTo>
                    <a:lnTo>
                      <a:pt x="3515" y="2042"/>
                    </a:lnTo>
                    <a:lnTo>
                      <a:pt x="3570" y="2011"/>
                    </a:lnTo>
                    <a:lnTo>
                      <a:pt x="3559" y="1929"/>
                    </a:lnTo>
                    <a:lnTo>
                      <a:pt x="3490" y="1950"/>
                    </a:lnTo>
                    <a:lnTo>
                      <a:pt x="3523" y="1917"/>
                    </a:lnTo>
                    <a:lnTo>
                      <a:pt x="3527" y="1881"/>
                    </a:lnTo>
                    <a:lnTo>
                      <a:pt x="3493" y="1882"/>
                    </a:lnTo>
                    <a:lnTo>
                      <a:pt x="3498" y="1843"/>
                    </a:lnTo>
                    <a:lnTo>
                      <a:pt x="3462" y="1839"/>
                    </a:lnTo>
                    <a:lnTo>
                      <a:pt x="3406" y="1845"/>
                    </a:lnTo>
                    <a:lnTo>
                      <a:pt x="3380" y="1889"/>
                    </a:lnTo>
                    <a:lnTo>
                      <a:pt x="3333" y="1919"/>
                    </a:lnTo>
                    <a:lnTo>
                      <a:pt x="3288" y="1919"/>
                    </a:lnTo>
                    <a:lnTo>
                      <a:pt x="3282" y="1886"/>
                    </a:lnTo>
                    <a:lnTo>
                      <a:pt x="3252" y="1886"/>
                    </a:lnTo>
                    <a:lnTo>
                      <a:pt x="3217" y="1905"/>
                    </a:lnTo>
                    <a:lnTo>
                      <a:pt x="3208" y="1855"/>
                    </a:lnTo>
                    <a:lnTo>
                      <a:pt x="3172" y="1845"/>
                    </a:lnTo>
                    <a:lnTo>
                      <a:pt x="3149" y="1867"/>
                    </a:lnTo>
                    <a:lnTo>
                      <a:pt x="3104" y="1867"/>
                    </a:lnTo>
                    <a:lnTo>
                      <a:pt x="3095" y="1889"/>
                    </a:lnTo>
                    <a:lnTo>
                      <a:pt x="3046" y="1889"/>
                    </a:lnTo>
                    <a:lnTo>
                      <a:pt x="3020" y="1955"/>
                    </a:lnTo>
                    <a:lnTo>
                      <a:pt x="2978" y="1974"/>
                    </a:lnTo>
                    <a:lnTo>
                      <a:pt x="2909" y="1966"/>
                    </a:lnTo>
                    <a:lnTo>
                      <a:pt x="2866" y="1986"/>
                    </a:lnTo>
                    <a:lnTo>
                      <a:pt x="2859" y="2046"/>
                    </a:lnTo>
                    <a:lnTo>
                      <a:pt x="2825" y="2035"/>
                    </a:lnTo>
                    <a:lnTo>
                      <a:pt x="2817" y="2072"/>
                    </a:lnTo>
                    <a:lnTo>
                      <a:pt x="2774" y="2091"/>
                    </a:lnTo>
                    <a:lnTo>
                      <a:pt x="2718" y="2078"/>
                    </a:lnTo>
                    <a:lnTo>
                      <a:pt x="2730" y="2121"/>
                    </a:lnTo>
                    <a:lnTo>
                      <a:pt x="2714" y="2145"/>
                    </a:lnTo>
                    <a:lnTo>
                      <a:pt x="2645" y="2137"/>
                    </a:lnTo>
                    <a:lnTo>
                      <a:pt x="2620" y="2168"/>
                    </a:lnTo>
                    <a:lnTo>
                      <a:pt x="2555" y="2164"/>
                    </a:lnTo>
                    <a:lnTo>
                      <a:pt x="2505" y="2152"/>
                    </a:lnTo>
                    <a:lnTo>
                      <a:pt x="2467" y="2096"/>
                    </a:lnTo>
                    <a:lnTo>
                      <a:pt x="2427" y="2039"/>
                    </a:lnTo>
                    <a:lnTo>
                      <a:pt x="2359" y="2030"/>
                    </a:lnTo>
                    <a:lnTo>
                      <a:pt x="2290" y="2042"/>
                    </a:lnTo>
                    <a:lnTo>
                      <a:pt x="2273" y="2004"/>
                    </a:lnTo>
                    <a:lnTo>
                      <a:pt x="2234" y="2020"/>
                    </a:lnTo>
                    <a:lnTo>
                      <a:pt x="2215" y="1990"/>
                    </a:lnTo>
                    <a:lnTo>
                      <a:pt x="2173" y="1978"/>
                    </a:lnTo>
                    <a:lnTo>
                      <a:pt x="2126" y="1986"/>
                    </a:lnTo>
                    <a:lnTo>
                      <a:pt x="2106" y="2020"/>
                    </a:lnTo>
                    <a:lnTo>
                      <a:pt x="2046" y="2020"/>
                    </a:lnTo>
                    <a:lnTo>
                      <a:pt x="2008" y="2066"/>
                    </a:lnTo>
                    <a:lnTo>
                      <a:pt x="1977" y="2113"/>
                    </a:lnTo>
                    <a:lnTo>
                      <a:pt x="1943" y="2152"/>
                    </a:lnTo>
                    <a:lnTo>
                      <a:pt x="1912" y="2161"/>
                    </a:lnTo>
                    <a:lnTo>
                      <a:pt x="1900" y="2119"/>
                    </a:lnTo>
                    <a:lnTo>
                      <a:pt x="1931" y="2076"/>
                    </a:lnTo>
                    <a:lnTo>
                      <a:pt x="1921" y="2016"/>
                    </a:lnTo>
                    <a:lnTo>
                      <a:pt x="1887" y="1996"/>
                    </a:lnTo>
                    <a:lnTo>
                      <a:pt x="1829" y="2020"/>
                    </a:lnTo>
                    <a:lnTo>
                      <a:pt x="1776" y="2008"/>
                    </a:lnTo>
                    <a:lnTo>
                      <a:pt x="1763" y="2046"/>
                    </a:lnTo>
                    <a:lnTo>
                      <a:pt x="1719" y="2046"/>
                    </a:lnTo>
                    <a:lnTo>
                      <a:pt x="1679" y="2047"/>
                    </a:lnTo>
                    <a:lnTo>
                      <a:pt x="1654" y="2011"/>
                    </a:lnTo>
                    <a:lnTo>
                      <a:pt x="1585" y="2020"/>
                    </a:lnTo>
                    <a:lnTo>
                      <a:pt x="1557" y="2039"/>
                    </a:lnTo>
                    <a:lnTo>
                      <a:pt x="1550" y="1992"/>
                    </a:lnTo>
                    <a:lnTo>
                      <a:pt x="1501" y="1992"/>
                    </a:lnTo>
                    <a:lnTo>
                      <a:pt x="1482" y="1942"/>
                    </a:lnTo>
                    <a:lnTo>
                      <a:pt x="1444" y="1954"/>
                    </a:lnTo>
                    <a:lnTo>
                      <a:pt x="1409" y="1978"/>
                    </a:lnTo>
                    <a:lnTo>
                      <a:pt x="1382" y="1962"/>
                    </a:lnTo>
                    <a:lnTo>
                      <a:pt x="1366" y="1925"/>
                    </a:lnTo>
                    <a:lnTo>
                      <a:pt x="1352" y="1954"/>
                    </a:lnTo>
                    <a:lnTo>
                      <a:pt x="1311" y="1955"/>
                    </a:lnTo>
                    <a:lnTo>
                      <a:pt x="1299" y="1894"/>
                    </a:lnTo>
                    <a:lnTo>
                      <a:pt x="1267" y="1862"/>
                    </a:lnTo>
                    <a:lnTo>
                      <a:pt x="1223" y="1850"/>
                    </a:lnTo>
                    <a:lnTo>
                      <a:pt x="1168" y="1862"/>
                    </a:lnTo>
                    <a:lnTo>
                      <a:pt x="1158" y="1837"/>
                    </a:lnTo>
                    <a:lnTo>
                      <a:pt x="1168" y="1748"/>
                    </a:lnTo>
                    <a:lnTo>
                      <a:pt x="1076" y="1764"/>
                    </a:lnTo>
                    <a:lnTo>
                      <a:pt x="1058" y="1721"/>
                    </a:lnTo>
                    <a:lnTo>
                      <a:pt x="1017" y="1705"/>
                    </a:lnTo>
                    <a:lnTo>
                      <a:pt x="1009" y="1674"/>
                    </a:lnTo>
                    <a:lnTo>
                      <a:pt x="973" y="1674"/>
                    </a:lnTo>
                    <a:lnTo>
                      <a:pt x="955" y="1561"/>
                    </a:lnTo>
                    <a:lnTo>
                      <a:pt x="919" y="1564"/>
                    </a:lnTo>
                    <a:lnTo>
                      <a:pt x="894" y="1604"/>
                    </a:lnTo>
                    <a:lnTo>
                      <a:pt x="844" y="1595"/>
                    </a:lnTo>
                    <a:lnTo>
                      <a:pt x="856" y="1520"/>
                    </a:lnTo>
                    <a:lnTo>
                      <a:pt x="828" y="1525"/>
                    </a:lnTo>
                    <a:lnTo>
                      <a:pt x="813" y="1478"/>
                    </a:lnTo>
                    <a:lnTo>
                      <a:pt x="770" y="1454"/>
                    </a:lnTo>
                    <a:lnTo>
                      <a:pt x="741" y="1398"/>
                    </a:lnTo>
                    <a:lnTo>
                      <a:pt x="692" y="1371"/>
                    </a:lnTo>
                    <a:lnTo>
                      <a:pt x="691" y="1329"/>
                    </a:lnTo>
                    <a:lnTo>
                      <a:pt x="648" y="1306"/>
                    </a:lnTo>
                    <a:lnTo>
                      <a:pt x="600" y="1306"/>
                    </a:lnTo>
                    <a:lnTo>
                      <a:pt x="587" y="1275"/>
                    </a:lnTo>
                    <a:lnTo>
                      <a:pt x="546" y="1274"/>
                    </a:lnTo>
                    <a:lnTo>
                      <a:pt x="534" y="1213"/>
                    </a:lnTo>
                    <a:lnTo>
                      <a:pt x="484" y="1257"/>
                    </a:lnTo>
                    <a:lnTo>
                      <a:pt x="446" y="1293"/>
                    </a:lnTo>
                    <a:lnTo>
                      <a:pt x="404" y="1282"/>
                    </a:lnTo>
                    <a:lnTo>
                      <a:pt x="402" y="1231"/>
                    </a:lnTo>
                    <a:lnTo>
                      <a:pt x="367" y="1194"/>
                    </a:lnTo>
                    <a:lnTo>
                      <a:pt x="325" y="1157"/>
                    </a:lnTo>
                    <a:lnTo>
                      <a:pt x="279" y="1129"/>
                    </a:lnTo>
                    <a:lnTo>
                      <a:pt x="261" y="1086"/>
                    </a:lnTo>
                    <a:lnTo>
                      <a:pt x="225" y="1065"/>
                    </a:lnTo>
                    <a:lnTo>
                      <a:pt x="209" y="1023"/>
                    </a:lnTo>
                    <a:lnTo>
                      <a:pt x="169" y="1024"/>
                    </a:lnTo>
                    <a:lnTo>
                      <a:pt x="157" y="1000"/>
                    </a:lnTo>
                    <a:lnTo>
                      <a:pt x="122" y="1000"/>
                    </a:lnTo>
                    <a:lnTo>
                      <a:pt x="110" y="951"/>
                    </a:lnTo>
                    <a:lnTo>
                      <a:pt x="110" y="900"/>
                    </a:lnTo>
                    <a:lnTo>
                      <a:pt x="55" y="906"/>
                    </a:lnTo>
                    <a:lnTo>
                      <a:pt x="11" y="912"/>
                    </a:lnTo>
                    <a:lnTo>
                      <a:pt x="12" y="863"/>
                    </a:lnTo>
                    <a:lnTo>
                      <a:pt x="43" y="835"/>
                    </a:lnTo>
                    <a:lnTo>
                      <a:pt x="47" y="766"/>
                    </a:lnTo>
                    <a:lnTo>
                      <a:pt x="28" y="735"/>
                    </a:lnTo>
                    <a:lnTo>
                      <a:pt x="0" y="673"/>
                    </a:lnTo>
                    <a:lnTo>
                      <a:pt x="11" y="612"/>
                    </a:lnTo>
                    <a:lnTo>
                      <a:pt x="31" y="590"/>
                    </a:lnTo>
                    <a:lnTo>
                      <a:pt x="60" y="614"/>
                    </a:lnTo>
                    <a:lnTo>
                      <a:pt x="93" y="610"/>
                    </a:lnTo>
                    <a:lnTo>
                      <a:pt x="102" y="667"/>
                    </a:lnTo>
                    <a:lnTo>
                      <a:pt x="138" y="669"/>
                    </a:lnTo>
                    <a:lnTo>
                      <a:pt x="153" y="636"/>
                    </a:lnTo>
                    <a:lnTo>
                      <a:pt x="196" y="621"/>
                    </a:lnTo>
                    <a:lnTo>
                      <a:pt x="228" y="612"/>
                    </a:lnTo>
                    <a:lnTo>
                      <a:pt x="214" y="564"/>
                    </a:lnTo>
                    <a:lnTo>
                      <a:pt x="225" y="533"/>
                    </a:lnTo>
                    <a:lnTo>
                      <a:pt x="200" y="480"/>
                    </a:lnTo>
                    <a:lnTo>
                      <a:pt x="158" y="459"/>
                    </a:lnTo>
                    <a:lnTo>
                      <a:pt x="158" y="409"/>
                    </a:lnTo>
                    <a:lnTo>
                      <a:pt x="134" y="385"/>
                    </a:lnTo>
                    <a:lnTo>
                      <a:pt x="165" y="348"/>
                    </a:lnTo>
                    <a:lnTo>
                      <a:pt x="133" y="312"/>
                    </a:lnTo>
                    <a:lnTo>
                      <a:pt x="160" y="296"/>
                    </a:lnTo>
                    <a:lnTo>
                      <a:pt x="164" y="258"/>
                    </a:lnTo>
                    <a:lnTo>
                      <a:pt x="208" y="260"/>
                    </a:lnTo>
                    <a:lnTo>
                      <a:pt x="206" y="195"/>
                    </a:lnTo>
                    <a:lnTo>
                      <a:pt x="236" y="178"/>
                    </a:lnTo>
                    <a:lnTo>
                      <a:pt x="293" y="178"/>
                    </a:lnTo>
                    <a:lnTo>
                      <a:pt x="319" y="210"/>
                    </a:lnTo>
                    <a:lnTo>
                      <a:pt x="372" y="198"/>
                    </a:lnTo>
                    <a:lnTo>
                      <a:pt x="414" y="166"/>
                    </a:lnTo>
                    <a:lnTo>
                      <a:pt x="404" y="133"/>
                    </a:lnTo>
                    <a:lnTo>
                      <a:pt x="416" y="91"/>
                    </a:lnTo>
                    <a:lnTo>
                      <a:pt x="459" y="91"/>
                    </a:lnTo>
                    <a:lnTo>
                      <a:pt x="490" y="41"/>
                    </a:lnTo>
                    <a:lnTo>
                      <a:pt x="531" y="4"/>
                    </a:lnTo>
                    <a:lnTo>
                      <a:pt x="593" y="19"/>
                    </a:lnTo>
                    <a:lnTo>
                      <a:pt x="648" y="60"/>
                    </a:lnTo>
                    <a:lnTo>
                      <a:pt x="723" y="61"/>
                    </a:lnTo>
                    <a:lnTo>
                      <a:pt x="771" y="115"/>
                    </a:lnTo>
                    <a:lnTo>
                      <a:pt x="833" y="99"/>
                    </a:lnTo>
                    <a:lnTo>
                      <a:pt x="864" y="45"/>
                    </a:lnTo>
                    <a:lnTo>
                      <a:pt x="935" y="42"/>
                    </a:lnTo>
                    <a:lnTo>
                      <a:pt x="948" y="12"/>
                    </a:lnTo>
                    <a:lnTo>
                      <a:pt x="978" y="49"/>
                    </a:lnTo>
                    <a:lnTo>
                      <a:pt x="1023" y="42"/>
                    </a:lnTo>
                    <a:lnTo>
                      <a:pt x="1041" y="67"/>
                    </a:lnTo>
                    <a:lnTo>
                      <a:pt x="1125" y="61"/>
                    </a:lnTo>
                    <a:lnTo>
                      <a:pt x="1145" y="111"/>
                    </a:lnTo>
                    <a:lnTo>
                      <a:pt x="1175" y="145"/>
                    </a:lnTo>
                    <a:lnTo>
                      <a:pt x="1236" y="133"/>
                    </a:lnTo>
                    <a:lnTo>
                      <a:pt x="1266" y="165"/>
                    </a:lnTo>
                    <a:lnTo>
                      <a:pt x="1313" y="160"/>
                    </a:lnTo>
                    <a:lnTo>
                      <a:pt x="1328" y="129"/>
                    </a:lnTo>
                    <a:lnTo>
                      <a:pt x="1359" y="129"/>
                    </a:lnTo>
                    <a:lnTo>
                      <a:pt x="1386" y="105"/>
                    </a:lnTo>
                    <a:lnTo>
                      <a:pt x="1511" y="105"/>
                    </a:lnTo>
                    <a:lnTo>
                      <a:pt x="1550" y="129"/>
                    </a:lnTo>
                    <a:lnTo>
                      <a:pt x="1575" y="115"/>
                    </a:lnTo>
                    <a:lnTo>
                      <a:pt x="1616" y="115"/>
                    </a:lnTo>
                    <a:lnTo>
                      <a:pt x="1634" y="87"/>
                    </a:lnTo>
                    <a:lnTo>
                      <a:pt x="1661" y="70"/>
                    </a:lnTo>
                    <a:lnTo>
                      <a:pt x="1701" y="31"/>
                    </a:lnTo>
                    <a:lnTo>
                      <a:pt x="1734" y="48"/>
                    </a:lnTo>
                    <a:lnTo>
                      <a:pt x="1781" y="30"/>
                    </a:lnTo>
                    <a:lnTo>
                      <a:pt x="1866" y="34"/>
                    </a:lnTo>
                    <a:lnTo>
                      <a:pt x="1896" y="7"/>
                    </a:lnTo>
                    <a:lnTo>
                      <a:pt x="2015" y="0"/>
                    </a:lnTo>
                    <a:lnTo>
                      <a:pt x="2126" y="18"/>
                    </a:lnTo>
                    <a:lnTo>
                      <a:pt x="2136" y="58"/>
                    </a:lnTo>
                    <a:lnTo>
                      <a:pt x="2173" y="58"/>
                    </a:lnTo>
                    <a:lnTo>
                      <a:pt x="2292" y="133"/>
                    </a:lnTo>
                    <a:lnTo>
                      <a:pt x="2340" y="109"/>
                    </a:lnTo>
                    <a:lnTo>
                      <a:pt x="2369" y="124"/>
                    </a:lnTo>
                    <a:lnTo>
                      <a:pt x="2366" y="172"/>
                    </a:lnTo>
                    <a:lnTo>
                      <a:pt x="2293" y="186"/>
                    </a:lnTo>
                    <a:lnTo>
                      <a:pt x="2381" y="220"/>
                    </a:lnTo>
                    <a:lnTo>
                      <a:pt x="2375" y="275"/>
                    </a:lnTo>
                    <a:lnTo>
                      <a:pt x="2310" y="356"/>
                    </a:lnTo>
                    <a:lnTo>
                      <a:pt x="2324" y="468"/>
                    </a:lnTo>
                    <a:lnTo>
                      <a:pt x="2261" y="467"/>
                    </a:lnTo>
                    <a:lnTo>
                      <a:pt x="2261" y="589"/>
                    </a:lnTo>
                    <a:lnTo>
                      <a:pt x="2340" y="677"/>
                    </a:lnTo>
                    <a:lnTo>
                      <a:pt x="2339" y="741"/>
                    </a:lnTo>
                    <a:lnTo>
                      <a:pt x="2384" y="779"/>
                    </a:lnTo>
                    <a:lnTo>
                      <a:pt x="2394" y="872"/>
                    </a:lnTo>
                    <a:lnTo>
                      <a:pt x="2537" y="880"/>
                    </a:lnTo>
                    <a:lnTo>
                      <a:pt x="2589" y="924"/>
                    </a:lnTo>
                    <a:lnTo>
                      <a:pt x="2669" y="924"/>
                    </a:lnTo>
                    <a:lnTo>
                      <a:pt x="2779" y="1023"/>
                    </a:lnTo>
                    <a:lnTo>
                      <a:pt x="2865" y="1000"/>
                    </a:lnTo>
                    <a:lnTo>
                      <a:pt x="2905" y="1043"/>
                    </a:lnTo>
                    <a:lnTo>
                      <a:pt x="2971" y="1031"/>
                    </a:lnTo>
                    <a:lnTo>
                      <a:pt x="2988" y="1068"/>
                    </a:lnTo>
                    <a:lnTo>
                      <a:pt x="3092" y="1049"/>
                    </a:lnTo>
                    <a:lnTo>
                      <a:pt x="3135" y="1084"/>
                    </a:lnTo>
                    <a:lnTo>
                      <a:pt x="3254" y="1086"/>
                    </a:lnTo>
                    <a:lnTo>
                      <a:pt x="3388" y="1192"/>
                    </a:lnTo>
                    <a:lnTo>
                      <a:pt x="3406" y="1263"/>
                    </a:lnTo>
                    <a:lnTo>
                      <a:pt x="3498" y="1294"/>
                    </a:lnTo>
                    <a:lnTo>
                      <a:pt x="3551" y="1278"/>
                    </a:lnTo>
                    <a:lnTo>
                      <a:pt x="3627" y="1331"/>
                    </a:lnTo>
                    <a:lnTo>
                      <a:pt x="3664" y="1305"/>
                    </a:lnTo>
                    <a:lnTo>
                      <a:pt x="3666" y="1239"/>
                    </a:lnTo>
                    <a:lnTo>
                      <a:pt x="3714" y="1206"/>
                    </a:lnTo>
                    <a:lnTo>
                      <a:pt x="3737" y="1152"/>
                    </a:lnTo>
                    <a:lnTo>
                      <a:pt x="3729" y="1056"/>
                    </a:lnTo>
                    <a:lnTo>
                      <a:pt x="3793" y="1059"/>
                    </a:lnTo>
                    <a:lnTo>
                      <a:pt x="3864" y="1134"/>
                    </a:lnTo>
                    <a:lnTo>
                      <a:pt x="3941" y="1142"/>
                    </a:lnTo>
                    <a:lnTo>
                      <a:pt x="3973" y="1235"/>
                    </a:lnTo>
                    <a:lnTo>
                      <a:pt x="4021" y="1255"/>
                    </a:lnTo>
                    <a:lnTo>
                      <a:pt x="4000" y="1317"/>
                    </a:lnTo>
                    <a:lnTo>
                      <a:pt x="4093" y="1411"/>
                    </a:lnTo>
                    <a:lnTo>
                      <a:pt x="4033" y="1431"/>
                    </a:lnTo>
                    <a:lnTo>
                      <a:pt x="4038" y="1484"/>
                    </a:lnTo>
                    <a:lnTo>
                      <a:pt x="4089" y="1531"/>
                    </a:lnTo>
                    <a:lnTo>
                      <a:pt x="4081" y="1681"/>
                    </a:lnTo>
                    <a:lnTo>
                      <a:pt x="4118" y="1653"/>
                    </a:lnTo>
                    <a:lnTo>
                      <a:pt x="4114" y="1802"/>
                    </a:lnTo>
                    <a:lnTo>
                      <a:pt x="4103" y="1882"/>
                    </a:lnTo>
                    <a:lnTo>
                      <a:pt x="4046" y="1905"/>
                    </a:lnTo>
                    <a:lnTo>
                      <a:pt x="4049" y="1964"/>
                    </a:lnTo>
                    <a:lnTo>
                      <a:pt x="3986" y="1966"/>
                    </a:lnTo>
                    <a:lnTo>
                      <a:pt x="4008" y="2003"/>
                    </a:lnTo>
                    <a:lnTo>
                      <a:pt x="4013" y="2088"/>
                    </a:lnTo>
                    <a:lnTo>
                      <a:pt x="4000" y="2133"/>
                    </a:lnTo>
                    <a:lnTo>
                      <a:pt x="3928" y="2121"/>
                    </a:lnTo>
                    <a:lnTo>
                      <a:pt x="3879" y="2164"/>
                    </a:lnTo>
                    <a:close/>
                  </a:path>
                </a:pathLst>
              </a:custGeom>
              <a:solidFill>
                <a:sysClr val="window" lastClr="FFFFFF"/>
              </a:solidFill>
              <a:ln w="12700" cap="flat" cmpd="sng">
                <a:solidFill>
                  <a:srgbClr val="C0C0C0"/>
                </a:solidFill>
                <a:prstDash val="solid"/>
                <a:round/>
                <a:headEnd/>
                <a:tailEnd/>
              </a:ln>
              <a:effectLst/>
              <a:extLst/>
            </p:spPr>
            <p:txBody>
              <a:bodyPr lIns="64008" tIns="64008" rIns="45720" bIns="64008" anchor="ct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800" b="0" i="1" kern="0">
                  <a:solidFill>
                    <a:sysClr val="windowText" lastClr="000000"/>
                  </a:solidFill>
                  <a:latin typeface="+mn-lt"/>
                </a:endParaRPr>
              </a:p>
            </p:txBody>
          </p:sp>
          <p:sp>
            <p:nvSpPr>
              <p:cNvPr id="27" name="Freeform 8"/>
              <p:cNvSpPr>
                <a:spLocks/>
              </p:cNvSpPr>
              <p:nvPr/>
            </p:nvSpPr>
            <p:spPr bwMode="gray">
              <a:xfrm>
                <a:off x="1618583" y="3877389"/>
                <a:ext cx="842799" cy="893726"/>
              </a:xfrm>
              <a:custGeom>
                <a:avLst/>
                <a:gdLst>
                  <a:gd name="T0" fmla="*/ 1715 w 1900"/>
                  <a:gd name="T1" fmla="*/ 1416 h 1943"/>
                  <a:gd name="T2" fmla="*/ 1650 w 1900"/>
                  <a:gd name="T3" fmla="*/ 1459 h 1943"/>
                  <a:gd name="T4" fmla="*/ 1595 w 1900"/>
                  <a:gd name="T5" fmla="*/ 1520 h 1943"/>
                  <a:gd name="T6" fmla="*/ 1531 w 1900"/>
                  <a:gd name="T7" fmla="*/ 1581 h 1943"/>
                  <a:gd name="T8" fmla="*/ 1421 w 1900"/>
                  <a:gd name="T9" fmla="*/ 1604 h 1943"/>
                  <a:gd name="T10" fmla="*/ 1299 w 1900"/>
                  <a:gd name="T11" fmla="*/ 1592 h 1943"/>
                  <a:gd name="T12" fmla="*/ 1232 w 1900"/>
                  <a:gd name="T13" fmla="*/ 1598 h 1943"/>
                  <a:gd name="T14" fmla="*/ 1184 w 1900"/>
                  <a:gd name="T15" fmla="*/ 1610 h 1943"/>
                  <a:gd name="T16" fmla="*/ 1062 w 1900"/>
                  <a:gd name="T17" fmla="*/ 1573 h 1943"/>
                  <a:gd name="T18" fmla="*/ 962 w 1900"/>
                  <a:gd name="T19" fmla="*/ 1660 h 1943"/>
                  <a:gd name="T20" fmla="*/ 878 w 1900"/>
                  <a:gd name="T21" fmla="*/ 1726 h 1943"/>
                  <a:gd name="T22" fmla="*/ 913 w 1900"/>
                  <a:gd name="T23" fmla="*/ 1851 h 1943"/>
                  <a:gd name="T24" fmla="*/ 866 w 1900"/>
                  <a:gd name="T25" fmla="*/ 1912 h 1943"/>
                  <a:gd name="T26" fmla="*/ 798 w 1900"/>
                  <a:gd name="T27" fmla="*/ 1898 h 1943"/>
                  <a:gd name="T28" fmla="*/ 753 w 1900"/>
                  <a:gd name="T29" fmla="*/ 1818 h 1943"/>
                  <a:gd name="T30" fmla="*/ 657 w 1900"/>
                  <a:gd name="T31" fmla="*/ 1879 h 1943"/>
                  <a:gd name="T32" fmla="*/ 547 w 1900"/>
                  <a:gd name="T33" fmla="*/ 1825 h 1943"/>
                  <a:gd name="T34" fmla="*/ 504 w 1900"/>
                  <a:gd name="T35" fmla="*/ 1726 h 1943"/>
                  <a:gd name="T36" fmla="*/ 370 w 1900"/>
                  <a:gd name="T37" fmla="*/ 1691 h 1943"/>
                  <a:gd name="T38" fmla="*/ 411 w 1900"/>
                  <a:gd name="T39" fmla="*/ 1593 h 1943"/>
                  <a:gd name="T40" fmla="*/ 435 w 1900"/>
                  <a:gd name="T41" fmla="*/ 1500 h 1943"/>
                  <a:gd name="T42" fmla="*/ 374 w 1900"/>
                  <a:gd name="T43" fmla="*/ 1457 h 1943"/>
                  <a:gd name="T44" fmla="*/ 282 w 1900"/>
                  <a:gd name="T45" fmla="*/ 1385 h 1943"/>
                  <a:gd name="T46" fmla="*/ 266 w 1900"/>
                  <a:gd name="T47" fmla="*/ 1287 h 1943"/>
                  <a:gd name="T48" fmla="*/ 257 w 1900"/>
                  <a:gd name="T49" fmla="*/ 1248 h 1943"/>
                  <a:gd name="T50" fmla="*/ 130 w 1900"/>
                  <a:gd name="T51" fmla="*/ 1226 h 1943"/>
                  <a:gd name="T52" fmla="*/ 61 w 1900"/>
                  <a:gd name="T53" fmla="*/ 1282 h 1943"/>
                  <a:gd name="T54" fmla="*/ 43 w 1900"/>
                  <a:gd name="T55" fmla="*/ 1202 h 1943"/>
                  <a:gd name="T56" fmla="*/ 3 w 1900"/>
                  <a:gd name="T57" fmla="*/ 1095 h 1943"/>
                  <a:gd name="T58" fmla="*/ 61 w 1900"/>
                  <a:gd name="T59" fmla="*/ 1065 h 1943"/>
                  <a:gd name="T60" fmla="*/ 137 w 1900"/>
                  <a:gd name="T61" fmla="*/ 925 h 1943"/>
                  <a:gd name="T62" fmla="*/ 251 w 1900"/>
                  <a:gd name="T63" fmla="*/ 856 h 1943"/>
                  <a:gd name="T64" fmla="*/ 253 w 1900"/>
                  <a:gd name="T65" fmla="*/ 806 h 1943"/>
                  <a:gd name="T66" fmla="*/ 271 w 1900"/>
                  <a:gd name="T67" fmla="*/ 680 h 1943"/>
                  <a:gd name="T68" fmla="*/ 275 w 1900"/>
                  <a:gd name="T69" fmla="*/ 568 h 1943"/>
                  <a:gd name="T70" fmla="*/ 257 w 1900"/>
                  <a:gd name="T71" fmla="*/ 411 h 1943"/>
                  <a:gd name="T72" fmla="*/ 180 w 1900"/>
                  <a:gd name="T73" fmla="*/ 371 h 1943"/>
                  <a:gd name="T74" fmla="*/ 151 w 1900"/>
                  <a:gd name="T75" fmla="*/ 279 h 1943"/>
                  <a:gd name="T76" fmla="*/ 283 w 1900"/>
                  <a:gd name="T77" fmla="*/ 207 h 1943"/>
                  <a:gd name="T78" fmla="*/ 319 w 1900"/>
                  <a:gd name="T79" fmla="*/ 83 h 1943"/>
                  <a:gd name="T80" fmla="*/ 376 w 1900"/>
                  <a:gd name="T81" fmla="*/ 162 h 1943"/>
                  <a:gd name="T82" fmla="*/ 496 w 1900"/>
                  <a:gd name="T83" fmla="*/ 249 h 1943"/>
                  <a:gd name="T84" fmla="*/ 576 w 1900"/>
                  <a:gd name="T85" fmla="*/ 256 h 1943"/>
                  <a:gd name="T86" fmla="*/ 700 w 1900"/>
                  <a:gd name="T87" fmla="*/ 348 h 1943"/>
                  <a:gd name="T88" fmla="*/ 828 w 1900"/>
                  <a:gd name="T89" fmla="*/ 595 h 1943"/>
                  <a:gd name="T90" fmla="*/ 1017 w 1900"/>
                  <a:gd name="T91" fmla="*/ 785 h 1943"/>
                  <a:gd name="T92" fmla="*/ 1183 w 1900"/>
                  <a:gd name="T93" fmla="*/ 740 h 1943"/>
                  <a:gd name="T94" fmla="*/ 1167 w 1900"/>
                  <a:gd name="T95" fmla="*/ 567 h 1943"/>
                  <a:gd name="T96" fmla="*/ 1295 w 1900"/>
                  <a:gd name="T97" fmla="*/ 286 h 1943"/>
                  <a:gd name="T98" fmla="*/ 1473 w 1900"/>
                  <a:gd name="T99" fmla="*/ 186 h 1943"/>
                  <a:gd name="T100" fmla="*/ 1638 w 1900"/>
                  <a:gd name="T101" fmla="*/ 307 h 1943"/>
                  <a:gd name="T102" fmla="*/ 1674 w 1900"/>
                  <a:gd name="T103" fmla="*/ 442 h 1943"/>
                  <a:gd name="T104" fmla="*/ 1450 w 1900"/>
                  <a:gd name="T105" fmla="*/ 466 h 1943"/>
                  <a:gd name="T106" fmla="*/ 1509 w 1900"/>
                  <a:gd name="T107" fmla="*/ 645 h 1943"/>
                  <a:gd name="T108" fmla="*/ 1493 w 1900"/>
                  <a:gd name="T109" fmla="*/ 937 h 1943"/>
                  <a:gd name="T110" fmla="*/ 1519 w 1900"/>
                  <a:gd name="T111" fmla="*/ 1091 h 1943"/>
                  <a:gd name="T112" fmla="*/ 1678 w 1900"/>
                  <a:gd name="T113" fmla="*/ 1236 h 1943"/>
                  <a:gd name="T114" fmla="*/ 1865 w 1900"/>
                  <a:gd name="T115" fmla="*/ 1246 h 1943"/>
                  <a:gd name="T116" fmla="*/ 1821 w 1900"/>
                  <a:gd name="T117" fmla="*/ 1379 h 1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00" h="1943">
                    <a:moveTo>
                      <a:pt x="1777" y="1440"/>
                    </a:moveTo>
                    <a:lnTo>
                      <a:pt x="1728" y="1440"/>
                    </a:lnTo>
                    <a:lnTo>
                      <a:pt x="1715" y="1416"/>
                    </a:lnTo>
                    <a:lnTo>
                      <a:pt x="1687" y="1420"/>
                    </a:lnTo>
                    <a:lnTo>
                      <a:pt x="1680" y="1457"/>
                    </a:lnTo>
                    <a:lnTo>
                      <a:pt x="1650" y="1459"/>
                    </a:lnTo>
                    <a:lnTo>
                      <a:pt x="1645" y="1488"/>
                    </a:lnTo>
                    <a:lnTo>
                      <a:pt x="1618" y="1489"/>
                    </a:lnTo>
                    <a:lnTo>
                      <a:pt x="1595" y="1520"/>
                    </a:lnTo>
                    <a:lnTo>
                      <a:pt x="1605" y="1561"/>
                    </a:lnTo>
                    <a:lnTo>
                      <a:pt x="1550" y="1554"/>
                    </a:lnTo>
                    <a:lnTo>
                      <a:pt x="1531" y="1581"/>
                    </a:lnTo>
                    <a:lnTo>
                      <a:pt x="1490" y="1585"/>
                    </a:lnTo>
                    <a:lnTo>
                      <a:pt x="1460" y="1554"/>
                    </a:lnTo>
                    <a:lnTo>
                      <a:pt x="1421" y="1604"/>
                    </a:lnTo>
                    <a:lnTo>
                      <a:pt x="1381" y="1610"/>
                    </a:lnTo>
                    <a:lnTo>
                      <a:pt x="1362" y="1581"/>
                    </a:lnTo>
                    <a:lnTo>
                      <a:pt x="1299" y="1592"/>
                    </a:lnTo>
                    <a:lnTo>
                      <a:pt x="1283" y="1550"/>
                    </a:lnTo>
                    <a:lnTo>
                      <a:pt x="1264" y="1585"/>
                    </a:lnTo>
                    <a:lnTo>
                      <a:pt x="1232" y="1598"/>
                    </a:lnTo>
                    <a:lnTo>
                      <a:pt x="1225" y="1656"/>
                    </a:lnTo>
                    <a:lnTo>
                      <a:pt x="1184" y="1661"/>
                    </a:lnTo>
                    <a:lnTo>
                      <a:pt x="1184" y="1610"/>
                    </a:lnTo>
                    <a:lnTo>
                      <a:pt x="1158" y="1612"/>
                    </a:lnTo>
                    <a:lnTo>
                      <a:pt x="1154" y="1580"/>
                    </a:lnTo>
                    <a:lnTo>
                      <a:pt x="1062" y="1573"/>
                    </a:lnTo>
                    <a:lnTo>
                      <a:pt x="1056" y="1634"/>
                    </a:lnTo>
                    <a:lnTo>
                      <a:pt x="1019" y="1649"/>
                    </a:lnTo>
                    <a:lnTo>
                      <a:pt x="962" y="1660"/>
                    </a:lnTo>
                    <a:lnTo>
                      <a:pt x="913" y="1637"/>
                    </a:lnTo>
                    <a:lnTo>
                      <a:pt x="885" y="1665"/>
                    </a:lnTo>
                    <a:lnTo>
                      <a:pt x="878" y="1726"/>
                    </a:lnTo>
                    <a:lnTo>
                      <a:pt x="919" y="1765"/>
                    </a:lnTo>
                    <a:lnTo>
                      <a:pt x="931" y="1818"/>
                    </a:lnTo>
                    <a:lnTo>
                      <a:pt x="913" y="1851"/>
                    </a:lnTo>
                    <a:lnTo>
                      <a:pt x="919" y="1924"/>
                    </a:lnTo>
                    <a:lnTo>
                      <a:pt x="894" y="1943"/>
                    </a:lnTo>
                    <a:lnTo>
                      <a:pt x="866" y="1912"/>
                    </a:lnTo>
                    <a:lnTo>
                      <a:pt x="848" y="1943"/>
                    </a:lnTo>
                    <a:lnTo>
                      <a:pt x="828" y="1894"/>
                    </a:lnTo>
                    <a:lnTo>
                      <a:pt x="798" y="1898"/>
                    </a:lnTo>
                    <a:lnTo>
                      <a:pt x="797" y="1839"/>
                    </a:lnTo>
                    <a:lnTo>
                      <a:pt x="768" y="1787"/>
                    </a:lnTo>
                    <a:lnTo>
                      <a:pt x="753" y="1818"/>
                    </a:lnTo>
                    <a:lnTo>
                      <a:pt x="707" y="1818"/>
                    </a:lnTo>
                    <a:lnTo>
                      <a:pt x="705" y="1851"/>
                    </a:lnTo>
                    <a:lnTo>
                      <a:pt x="657" y="1879"/>
                    </a:lnTo>
                    <a:lnTo>
                      <a:pt x="619" y="1851"/>
                    </a:lnTo>
                    <a:lnTo>
                      <a:pt x="564" y="1879"/>
                    </a:lnTo>
                    <a:lnTo>
                      <a:pt x="547" y="1825"/>
                    </a:lnTo>
                    <a:lnTo>
                      <a:pt x="523" y="1837"/>
                    </a:lnTo>
                    <a:lnTo>
                      <a:pt x="530" y="1753"/>
                    </a:lnTo>
                    <a:lnTo>
                      <a:pt x="504" y="1726"/>
                    </a:lnTo>
                    <a:lnTo>
                      <a:pt x="436" y="1710"/>
                    </a:lnTo>
                    <a:lnTo>
                      <a:pt x="393" y="1717"/>
                    </a:lnTo>
                    <a:lnTo>
                      <a:pt x="370" y="1691"/>
                    </a:lnTo>
                    <a:lnTo>
                      <a:pt x="379" y="1641"/>
                    </a:lnTo>
                    <a:lnTo>
                      <a:pt x="411" y="1629"/>
                    </a:lnTo>
                    <a:lnTo>
                      <a:pt x="411" y="1593"/>
                    </a:lnTo>
                    <a:lnTo>
                      <a:pt x="389" y="1557"/>
                    </a:lnTo>
                    <a:lnTo>
                      <a:pt x="428" y="1542"/>
                    </a:lnTo>
                    <a:lnTo>
                      <a:pt x="435" y="1500"/>
                    </a:lnTo>
                    <a:lnTo>
                      <a:pt x="406" y="1484"/>
                    </a:lnTo>
                    <a:lnTo>
                      <a:pt x="367" y="1489"/>
                    </a:lnTo>
                    <a:lnTo>
                      <a:pt x="374" y="1457"/>
                    </a:lnTo>
                    <a:lnTo>
                      <a:pt x="302" y="1463"/>
                    </a:lnTo>
                    <a:lnTo>
                      <a:pt x="306" y="1397"/>
                    </a:lnTo>
                    <a:lnTo>
                      <a:pt x="282" y="1385"/>
                    </a:lnTo>
                    <a:lnTo>
                      <a:pt x="287" y="1343"/>
                    </a:lnTo>
                    <a:lnTo>
                      <a:pt x="259" y="1329"/>
                    </a:lnTo>
                    <a:lnTo>
                      <a:pt x="266" y="1287"/>
                    </a:lnTo>
                    <a:lnTo>
                      <a:pt x="290" y="1251"/>
                    </a:lnTo>
                    <a:lnTo>
                      <a:pt x="282" y="1226"/>
                    </a:lnTo>
                    <a:lnTo>
                      <a:pt x="257" y="1248"/>
                    </a:lnTo>
                    <a:lnTo>
                      <a:pt x="221" y="1238"/>
                    </a:lnTo>
                    <a:lnTo>
                      <a:pt x="165" y="1214"/>
                    </a:lnTo>
                    <a:lnTo>
                      <a:pt x="130" y="1226"/>
                    </a:lnTo>
                    <a:lnTo>
                      <a:pt x="110" y="1255"/>
                    </a:lnTo>
                    <a:lnTo>
                      <a:pt x="76" y="1255"/>
                    </a:lnTo>
                    <a:lnTo>
                      <a:pt x="61" y="1282"/>
                    </a:lnTo>
                    <a:lnTo>
                      <a:pt x="0" y="1282"/>
                    </a:lnTo>
                    <a:lnTo>
                      <a:pt x="31" y="1248"/>
                    </a:lnTo>
                    <a:lnTo>
                      <a:pt x="43" y="1202"/>
                    </a:lnTo>
                    <a:lnTo>
                      <a:pt x="19" y="1187"/>
                    </a:lnTo>
                    <a:lnTo>
                      <a:pt x="0" y="1152"/>
                    </a:lnTo>
                    <a:lnTo>
                      <a:pt x="3" y="1095"/>
                    </a:lnTo>
                    <a:lnTo>
                      <a:pt x="27" y="1091"/>
                    </a:lnTo>
                    <a:lnTo>
                      <a:pt x="24" y="1058"/>
                    </a:lnTo>
                    <a:lnTo>
                      <a:pt x="61" y="1065"/>
                    </a:lnTo>
                    <a:lnTo>
                      <a:pt x="55" y="985"/>
                    </a:lnTo>
                    <a:lnTo>
                      <a:pt x="104" y="966"/>
                    </a:lnTo>
                    <a:lnTo>
                      <a:pt x="137" y="925"/>
                    </a:lnTo>
                    <a:lnTo>
                      <a:pt x="198" y="898"/>
                    </a:lnTo>
                    <a:lnTo>
                      <a:pt x="210" y="856"/>
                    </a:lnTo>
                    <a:lnTo>
                      <a:pt x="251" y="856"/>
                    </a:lnTo>
                    <a:lnTo>
                      <a:pt x="283" y="852"/>
                    </a:lnTo>
                    <a:lnTo>
                      <a:pt x="287" y="821"/>
                    </a:lnTo>
                    <a:lnTo>
                      <a:pt x="253" y="806"/>
                    </a:lnTo>
                    <a:lnTo>
                      <a:pt x="247" y="741"/>
                    </a:lnTo>
                    <a:lnTo>
                      <a:pt x="283" y="736"/>
                    </a:lnTo>
                    <a:lnTo>
                      <a:pt x="271" y="680"/>
                    </a:lnTo>
                    <a:lnTo>
                      <a:pt x="314" y="653"/>
                    </a:lnTo>
                    <a:lnTo>
                      <a:pt x="302" y="618"/>
                    </a:lnTo>
                    <a:lnTo>
                      <a:pt x="275" y="568"/>
                    </a:lnTo>
                    <a:lnTo>
                      <a:pt x="278" y="507"/>
                    </a:lnTo>
                    <a:lnTo>
                      <a:pt x="282" y="446"/>
                    </a:lnTo>
                    <a:lnTo>
                      <a:pt x="257" y="411"/>
                    </a:lnTo>
                    <a:lnTo>
                      <a:pt x="196" y="427"/>
                    </a:lnTo>
                    <a:lnTo>
                      <a:pt x="208" y="396"/>
                    </a:lnTo>
                    <a:lnTo>
                      <a:pt x="180" y="371"/>
                    </a:lnTo>
                    <a:lnTo>
                      <a:pt x="186" y="331"/>
                    </a:lnTo>
                    <a:lnTo>
                      <a:pt x="153" y="324"/>
                    </a:lnTo>
                    <a:lnTo>
                      <a:pt x="151" y="279"/>
                    </a:lnTo>
                    <a:lnTo>
                      <a:pt x="198" y="240"/>
                    </a:lnTo>
                    <a:lnTo>
                      <a:pt x="268" y="252"/>
                    </a:lnTo>
                    <a:lnTo>
                      <a:pt x="283" y="207"/>
                    </a:lnTo>
                    <a:lnTo>
                      <a:pt x="277" y="122"/>
                    </a:lnTo>
                    <a:lnTo>
                      <a:pt x="256" y="84"/>
                    </a:lnTo>
                    <a:lnTo>
                      <a:pt x="319" y="83"/>
                    </a:lnTo>
                    <a:lnTo>
                      <a:pt x="316" y="23"/>
                    </a:lnTo>
                    <a:lnTo>
                      <a:pt x="373" y="0"/>
                    </a:lnTo>
                    <a:lnTo>
                      <a:pt x="376" y="162"/>
                    </a:lnTo>
                    <a:lnTo>
                      <a:pt x="393" y="245"/>
                    </a:lnTo>
                    <a:lnTo>
                      <a:pt x="435" y="278"/>
                    </a:lnTo>
                    <a:lnTo>
                      <a:pt x="496" y="249"/>
                    </a:lnTo>
                    <a:lnTo>
                      <a:pt x="540" y="186"/>
                    </a:lnTo>
                    <a:lnTo>
                      <a:pt x="603" y="216"/>
                    </a:lnTo>
                    <a:lnTo>
                      <a:pt x="576" y="256"/>
                    </a:lnTo>
                    <a:lnTo>
                      <a:pt x="577" y="306"/>
                    </a:lnTo>
                    <a:lnTo>
                      <a:pt x="612" y="354"/>
                    </a:lnTo>
                    <a:lnTo>
                      <a:pt x="700" y="348"/>
                    </a:lnTo>
                    <a:lnTo>
                      <a:pt x="744" y="417"/>
                    </a:lnTo>
                    <a:lnTo>
                      <a:pt x="817" y="496"/>
                    </a:lnTo>
                    <a:lnTo>
                      <a:pt x="828" y="595"/>
                    </a:lnTo>
                    <a:lnTo>
                      <a:pt x="882" y="648"/>
                    </a:lnTo>
                    <a:lnTo>
                      <a:pt x="913" y="776"/>
                    </a:lnTo>
                    <a:lnTo>
                      <a:pt x="1017" y="785"/>
                    </a:lnTo>
                    <a:lnTo>
                      <a:pt x="1092" y="709"/>
                    </a:lnTo>
                    <a:lnTo>
                      <a:pt x="1114" y="743"/>
                    </a:lnTo>
                    <a:lnTo>
                      <a:pt x="1183" y="740"/>
                    </a:lnTo>
                    <a:lnTo>
                      <a:pt x="1184" y="680"/>
                    </a:lnTo>
                    <a:lnTo>
                      <a:pt x="1217" y="637"/>
                    </a:lnTo>
                    <a:lnTo>
                      <a:pt x="1167" y="567"/>
                    </a:lnTo>
                    <a:lnTo>
                      <a:pt x="1188" y="476"/>
                    </a:lnTo>
                    <a:lnTo>
                      <a:pt x="1309" y="371"/>
                    </a:lnTo>
                    <a:lnTo>
                      <a:pt x="1295" y="286"/>
                    </a:lnTo>
                    <a:lnTo>
                      <a:pt x="1372" y="270"/>
                    </a:lnTo>
                    <a:lnTo>
                      <a:pt x="1381" y="190"/>
                    </a:lnTo>
                    <a:lnTo>
                      <a:pt x="1473" y="186"/>
                    </a:lnTo>
                    <a:lnTo>
                      <a:pt x="1489" y="341"/>
                    </a:lnTo>
                    <a:lnTo>
                      <a:pt x="1597" y="350"/>
                    </a:lnTo>
                    <a:lnTo>
                      <a:pt x="1638" y="307"/>
                    </a:lnTo>
                    <a:lnTo>
                      <a:pt x="1687" y="341"/>
                    </a:lnTo>
                    <a:lnTo>
                      <a:pt x="1696" y="391"/>
                    </a:lnTo>
                    <a:lnTo>
                      <a:pt x="1674" y="442"/>
                    </a:lnTo>
                    <a:lnTo>
                      <a:pt x="1630" y="450"/>
                    </a:lnTo>
                    <a:lnTo>
                      <a:pt x="1610" y="486"/>
                    </a:lnTo>
                    <a:lnTo>
                      <a:pt x="1450" y="466"/>
                    </a:lnTo>
                    <a:lnTo>
                      <a:pt x="1362" y="507"/>
                    </a:lnTo>
                    <a:lnTo>
                      <a:pt x="1357" y="663"/>
                    </a:lnTo>
                    <a:lnTo>
                      <a:pt x="1509" y="645"/>
                    </a:lnTo>
                    <a:lnTo>
                      <a:pt x="1546" y="699"/>
                    </a:lnTo>
                    <a:lnTo>
                      <a:pt x="1490" y="849"/>
                    </a:lnTo>
                    <a:lnTo>
                      <a:pt x="1493" y="937"/>
                    </a:lnTo>
                    <a:lnTo>
                      <a:pt x="1558" y="949"/>
                    </a:lnTo>
                    <a:lnTo>
                      <a:pt x="1569" y="1027"/>
                    </a:lnTo>
                    <a:lnTo>
                      <a:pt x="1519" y="1091"/>
                    </a:lnTo>
                    <a:lnTo>
                      <a:pt x="1538" y="1176"/>
                    </a:lnTo>
                    <a:lnTo>
                      <a:pt x="1672" y="1164"/>
                    </a:lnTo>
                    <a:lnTo>
                      <a:pt x="1678" y="1236"/>
                    </a:lnTo>
                    <a:lnTo>
                      <a:pt x="1776" y="1230"/>
                    </a:lnTo>
                    <a:lnTo>
                      <a:pt x="1796" y="1260"/>
                    </a:lnTo>
                    <a:lnTo>
                      <a:pt x="1865" y="1246"/>
                    </a:lnTo>
                    <a:lnTo>
                      <a:pt x="1900" y="1292"/>
                    </a:lnTo>
                    <a:lnTo>
                      <a:pt x="1885" y="1373"/>
                    </a:lnTo>
                    <a:lnTo>
                      <a:pt x="1821" y="1379"/>
                    </a:lnTo>
                    <a:lnTo>
                      <a:pt x="1777" y="1440"/>
                    </a:lnTo>
                    <a:close/>
                  </a:path>
                </a:pathLst>
              </a:custGeom>
              <a:solidFill>
                <a:sysClr val="window" lastClr="FFFFFF"/>
              </a:solidFill>
              <a:ln w="12700" cap="flat" cmpd="sng">
                <a:solidFill>
                  <a:srgbClr val="C0C0C0"/>
                </a:solidFill>
                <a:prstDash val="solid"/>
                <a:round/>
                <a:headEnd/>
                <a:tailEnd/>
              </a:ln>
              <a:effectLst/>
              <a:extLst/>
            </p:spPr>
            <p:txBody>
              <a:bodyPr lIns="64008" tIns="64008" rIns="45720" bIns="64008" anchor="ct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800" b="0" i="1" kern="0">
                  <a:solidFill>
                    <a:sysClr val="windowText" lastClr="000000"/>
                  </a:solidFill>
                  <a:latin typeface="+mn-lt"/>
                </a:endParaRPr>
              </a:p>
            </p:txBody>
          </p:sp>
          <p:sp>
            <p:nvSpPr>
              <p:cNvPr id="28" name="Freeform 9"/>
              <p:cNvSpPr>
                <a:spLocks/>
              </p:cNvSpPr>
              <p:nvPr/>
            </p:nvSpPr>
            <p:spPr bwMode="gray">
              <a:xfrm>
                <a:off x="3385015" y="1126860"/>
                <a:ext cx="1061449" cy="974854"/>
              </a:xfrm>
              <a:custGeom>
                <a:avLst/>
                <a:gdLst>
                  <a:gd name="T0" fmla="*/ 73 w 2388"/>
                  <a:gd name="T1" fmla="*/ 73 h 2127"/>
                  <a:gd name="T2" fmla="*/ 165 w 2388"/>
                  <a:gd name="T3" fmla="*/ 27 h 2127"/>
                  <a:gd name="T4" fmla="*/ 264 w 2388"/>
                  <a:gd name="T5" fmla="*/ 0 h 2127"/>
                  <a:gd name="T6" fmla="*/ 446 w 2388"/>
                  <a:gd name="T7" fmla="*/ 55 h 2127"/>
                  <a:gd name="T8" fmla="*/ 588 w 2388"/>
                  <a:gd name="T9" fmla="*/ 26 h 2127"/>
                  <a:gd name="T10" fmla="*/ 715 w 2388"/>
                  <a:gd name="T11" fmla="*/ 122 h 2127"/>
                  <a:gd name="T12" fmla="*/ 783 w 2388"/>
                  <a:gd name="T13" fmla="*/ 257 h 2127"/>
                  <a:gd name="T14" fmla="*/ 868 w 2388"/>
                  <a:gd name="T15" fmla="*/ 314 h 2127"/>
                  <a:gd name="T16" fmla="*/ 913 w 2388"/>
                  <a:gd name="T17" fmla="*/ 425 h 2127"/>
                  <a:gd name="T18" fmla="*/ 1012 w 2388"/>
                  <a:gd name="T19" fmla="*/ 535 h 2127"/>
                  <a:gd name="T20" fmla="*/ 1092 w 2388"/>
                  <a:gd name="T21" fmla="*/ 656 h 2127"/>
                  <a:gd name="T22" fmla="*/ 1109 w 2388"/>
                  <a:gd name="T23" fmla="*/ 748 h 2127"/>
                  <a:gd name="T24" fmla="*/ 1238 w 2388"/>
                  <a:gd name="T25" fmla="*/ 793 h 2127"/>
                  <a:gd name="T26" fmla="*/ 1359 w 2388"/>
                  <a:gd name="T27" fmla="*/ 775 h 2127"/>
                  <a:gd name="T28" fmla="*/ 1512 w 2388"/>
                  <a:gd name="T29" fmla="*/ 809 h 2127"/>
                  <a:gd name="T30" fmla="*/ 1643 w 2388"/>
                  <a:gd name="T31" fmla="*/ 894 h 2127"/>
                  <a:gd name="T32" fmla="*/ 1714 w 2388"/>
                  <a:gd name="T33" fmla="*/ 1044 h 2127"/>
                  <a:gd name="T34" fmla="*/ 1812 w 2388"/>
                  <a:gd name="T35" fmla="*/ 1110 h 2127"/>
                  <a:gd name="T36" fmla="*/ 1961 w 2388"/>
                  <a:gd name="T37" fmla="*/ 1032 h 2127"/>
                  <a:gd name="T38" fmla="*/ 2051 w 2388"/>
                  <a:gd name="T39" fmla="*/ 956 h 2127"/>
                  <a:gd name="T40" fmla="*/ 2162 w 2388"/>
                  <a:gd name="T41" fmla="*/ 872 h 2127"/>
                  <a:gd name="T42" fmla="*/ 2316 w 2388"/>
                  <a:gd name="T43" fmla="*/ 799 h 2127"/>
                  <a:gd name="T44" fmla="*/ 2388 w 2388"/>
                  <a:gd name="T45" fmla="*/ 956 h 2127"/>
                  <a:gd name="T46" fmla="*/ 2345 w 2388"/>
                  <a:gd name="T47" fmla="*/ 1061 h 2127"/>
                  <a:gd name="T48" fmla="*/ 2360 w 2388"/>
                  <a:gd name="T49" fmla="*/ 1165 h 2127"/>
                  <a:gd name="T50" fmla="*/ 2345 w 2388"/>
                  <a:gd name="T51" fmla="*/ 1264 h 2127"/>
                  <a:gd name="T52" fmla="*/ 2345 w 2388"/>
                  <a:gd name="T53" fmla="*/ 1360 h 2127"/>
                  <a:gd name="T54" fmla="*/ 2297 w 2388"/>
                  <a:gd name="T55" fmla="*/ 1452 h 2127"/>
                  <a:gd name="T56" fmla="*/ 2082 w 2388"/>
                  <a:gd name="T57" fmla="*/ 1589 h 2127"/>
                  <a:gd name="T58" fmla="*/ 2021 w 2388"/>
                  <a:gd name="T59" fmla="*/ 1698 h 2127"/>
                  <a:gd name="T60" fmla="*/ 2017 w 2388"/>
                  <a:gd name="T61" fmla="*/ 1790 h 2127"/>
                  <a:gd name="T62" fmla="*/ 2059 w 2388"/>
                  <a:gd name="T63" fmla="*/ 1897 h 2127"/>
                  <a:gd name="T64" fmla="*/ 2112 w 2388"/>
                  <a:gd name="T65" fmla="*/ 2006 h 2127"/>
                  <a:gd name="T66" fmla="*/ 1978 w 2388"/>
                  <a:gd name="T67" fmla="*/ 2043 h 2127"/>
                  <a:gd name="T68" fmla="*/ 1788 w 2388"/>
                  <a:gd name="T69" fmla="*/ 2042 h 2127"/>
                  <a:gd name="T70" fmla="*/ 1665 w 2388"/>
                  <a:gd name="T71" fmla="*/ 2059 h 2127"/>
                  <a:gd name="T72" fmla="*/ 1508 w 2388"/>
                  <a:gd name="T73" fmla="*/ 1939 h 2127"/>
                  <a:gd name="T74" fmla="*/ 1428 w 2388"/>
                  <a:gd name="T75" fmla="*/ 2011 h 2127"/>
                  <a:gd name="T76" fmla="*/ 1291 w 2388"/>
                  <a:gd name="T77" fmla="*/ 1871 h 2127"/>
                  <a:gd name="T78" fmla="*/ 1107 w 2388"/>
                  <a:gd name="T79" fmla="*/ 1882 h 2127"/>
                  <a:gd name="T80" fmla="*/ 948 w 2388"/>
                  <a:gd name="T81" fmla="*/ 1839 h 2127"/>
                  <a:gd name="T82" fmla="*/ 737 w 2388"/>
                  <a:gd name="T83" fmla="*/ 1706 h 2127"/>
                  <a:gd name="T84" fmla="*/ 639 w 2388"/>
                  <a:gd name="T85" fmla="*/ 1627 h 2127"/>
                  <a:gd name="T86" fmla="*/ 470 w 2388"/>
                  <a:gd name="T87" fmla="*/ 1519 h 2127"/>
                  <a:gd name="T88" fmla="*/ 543 w 2388"/>
                  <a:gd name="T89" fmla="*/ 1365 h 2127"/>
                  <a:gd name="T90" fmla="*/ 659 w 2388"/>
                  <a:gd name="T91" fmla="*/ 1178 h 2127"/>
                  <a:gd name="T92" fmla="*/ 715 w 2388"/>
                  <a:gd name="T93" fmla="*/ 1161 h 2127"/>
                  <a:gd name="T94" fmla="*/ 781 w 2388"/>
                  <a:gd name="T95" fmla="*/ 908 h 2127"/>
                  <a:gd name="T96" fmla="*/ 747 w 2388"/>
                  <a:gd name="T97" fmla="*/ 699 h 2127"/>
                  <a:gd name="T98" fmla="*/ 695 w 2388"/>
                  <a:gd name="T99" fmla="*/ 399 h 2127"/>
                  <a:gd name="T100" fmla="*/ 562 w 2388"/>
                  <a:gd name="T101" fmla="*/ 481 h 2127"/>
                  <a:gd name="T102" fmla="*/ 421 w 2388"/>
                  <a:gd name="T103" fmla="*/ 542 h 2127"/>
                  <a:gd name="T104" fmla="*/ 268 w 2388"/>
                  <a:gd name="T105" fmla="*/ 397 h 2127"/>
                  <a:gd name="T106" fmla="*/ 122 w 2388"/>
                  <a:gd name="T107" fmla="*/ 326 h 2127"/>
                  <a:gd name="T108" fmla="*/ 0 w 2388"/>
                  <a:gd name="T109" fmla="*/ 257 h 2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88" h="2127">
                    <a:moveTo>
                      <a:pt x="11" y="95"/>
                    </a:moveTo>
                    <a:lnTo>
                      <a:pt x="41" y="73"/>
                    </a:lnTo>
                    <a:lnTo>
                      <a:pt x="73" y="73"/>
                    </a:lnTo>
                    <a:lnTo>
                      <a:pt x="72" y="51"/>
                    </a:lnTo>
                    <a:lnTo>
                      <a:pt x="165" y="55"/>
                    </a:lnTo>
                    <a:lnTo>
                      <a:pt x="165" y="27"/>
                    </a:lnTo>
                    <a:lnTo>
                      <a:pt x="214" y="24"/>
                    </a:lnTo>
                    <a:lnTo>
                      <a:pt x="245" y="37"/>
                    </a:lnTo>
                    <a:lnTo>
                      <a:pt x="264" y="0"/>
                    </a:lnTo>
                    <a:lnTo>
                      <a:pt x="349" y="0"/>
                    </a:lnTo>
                    <a:lnTo>
                      <a:pt x="410" y="24"/>
                    </a:lnTo>
                    <a:lnTo>
                      <a:pt x="446" y="55"/>
                    </a:lnTo>
                    <a:lnTo>
                      <a:pt x="520" y="55"/>
                    </a:lnTo>
                    <a:lnTo>
                      <a:pt x="524" y="24"/>
                    </a:lnTo>
                    <a:lnTo>
                      <a:pt x="588" y="26"/>
                    </a:lnTo>
                    <a:lnTo>
                      <a:pt x="630" y="73"/>
                    </a:lnTo>
                    <a:lnTo>
                      <a:pt x="674" y="80"/>
                    </a:lnTo>
                    <a:lnTo>
                      <a:pt x="715" y="122"/>
                    </a:lnTo>
                    <a:lnTo>
                      <a:pt x="723" y="180"/>
                    </a:lnTo>
                    <a:lnTo>
                      <a:pt x="771" y="178"/>
                    </a:lnTo>
                    <a:lnTo>
                      <a:pt x="783" y="257"/>
                    </a:lnTo>
                    <a:lnTo>
                      <a:pt x="815" y="252"/>
                    </a:lnTo>
                    <a:lnTo>
                      <a:pt x="833" y="314"/>
                    </a:lnTo>
                    <a:lnTo>
                      <a:pt x="868" y="314"/>
                    </a:lnTo>
                    <a:lnTo>
                      <a:pt x="863" y="374"/>
                    </a:lnTo>
                    <a:lnTo>
                      <a:pt x="917" y="386"/>
                    </a:lnTo>
                    <a:lnTo>
                      <a:pt x="913" y="425"/>
                    </a:lnTo>
                    <a:lnTo>
                      <a:pt x="932" y="469"/>
                    </a:lnTo>
                    <a:lnTo>
                      <a:pt x="972" y="484"/>
                    </a:lnTo>
                    <a:lnTo>
                      <a:pt x="1012" y="535"/>
                    </a:lnTo>
                    <a:lnTo>
                      <a:pt x="1028" y="619"/>
                    </a:lnTo>
                    <a:lnTo>
                      <a:pt x="1066" y="626"/>
                    </a:lnTo>
                    <a:lnTo>
                      <a:pt x="1092" y="656"/>
                    </a:lnTo>
                    <a:lnTo>
                      <a:pt x="1073" y="725"/>
                    </a:lnTo>
                    <a:lnTo>
                      <a:pt x="1109" y="717"/>
                    </a:lnTo>
                    <a:lnTo>
                      <a:pt x="1109" y="748"/>
                    </a:lnTo>
                    <a:lnTo>
                      <a:pt x="1139" y="760"/>
                    </a:lnTo>
                    <a:lnTo>
                      <a:pt x="1153" y="793"/>
                    </a:lnTo>
                    <a:lnTo>
                      <a:pt x="1238" y="793"/>
                    </a:lnTo>
                    <a:lnTo>
                      <a:pt x="1254" y="763"/>
                    </a:lnTo>
                    <a:lnTo>
                      <a:pt x="1299" y="767"/>
                    </a:lnTo>
                    <a:lnTo>
                      <a:pt x="1359" y="775"/>
                    </a:lnTo>
                    <a:lnTo>
                      <a:pt x="1426" y="763"/>
                    </a:lnTo>
                    <a:lnTo>
                      <a:pt x="1464" y="772"/>
                    </a:lnTo>
                    <a:lnTo>
                      <a:pt x="1512" y="809"/>
                    </a:lnTo>
                    <a:lnTo>
                      <a:pt x="1569" y="864"/>
                    </a:lnTo>
                    <a:lnTo>
                      <a:pt x="1647" y="836"/>
                    </a:lnTo>
                    <a:lnTo>
                      <a:pt x="1643" y="894"/>
                    </a:lnTo>
                    <a:lnTo>
                      <a:pt x="1684" y="908"/>
                    </a:lnTo>
                    <a:lnTo>
                      <a:pt x="1726" y="950"/>
                    </a:lnTo>
                    <a:lnTo>
                      <a:pt x="1714" y="1044"/>
                    </a:lnTo>
                    <a:lnTo>
                      <a:pt x="1762" y="1057"/>
                    </a:lnTo>
                    <a:lnTo>
                      <a:pt x="1762" y="1111"/>
                    </a:lnTo>
                    <a:lnTo>
                      <a:pt x="1812" y="1110"/>
                    </a:lnTo>
                    <a:lnTo>
                      <a:pt x="1830" y="1069"/>
                    </a:lnTo>
                    <a:lnTo>
                      <a:pt x="1925" y="1069"/>
                    </a:lnTo>
                    <a:lnTo>
                      <a:pt x="1961" y="1032"/>
                    </a:lnTo>
                    <a:lnTo>
                      <a:pt x="2010" y="1032"/>
                    </a:lnTo>
                    <a:lnTo>
                      <a:pt x="2041" y="986"/>
                    </a:lnTo>
                    <a:lnTo>
                      <a:pt x="2051" y="956"/>
                    </a:lnTo>
                    <a:lnTo>
                      <a:pt x="2078" y="928"/>
                    </a:lnTo>
                    <a:lnTo>
                      <a:pt x="2136" y="909"/>
                    </a:lnTo>
                    <a:lnTo>
                      <a:pt x="2162" y="872"/>
                    </a:lnTo>
                    <a:lnTo>
                      <a:pt x="2228" y="811"/>
                    </a:lnTo>
                    <a:lnTo>
                      <a:pt x="2284" y="817"/>
                    </a:lnTo>
                    <a:lnTo>
                      <a:pt x="2316" y="799"/>
                    </a:lnTo>
                    <a:lnTo>
                      <a:pt x="2328" y="867"/>
                    </a:lnTo>
                    <a:lnTo>
                      <a:pt x="2372" y="897"/>
                    </a:lnTo>
                    <a:lnTo>
                      <a:pt x="2388" y="956"/>
                    </a:lnTo>
                    <a:lnTo>
                      <a:pt x="2353" y="993"/>
                    </a:lnTo>
                    <a:lnTo>
                      <a:pt x="2315" y="1020"/>
                    </a:lnTo>
                    <a:lnTo>
                      <a:pt x="2345" y="1061"/>
                    </a:lnTo>
                    <a:lnTo>
                      <a:pt x="2320" y="1093"/>
                    </a:lnTo>
                    <a:lnTo>
                      <a:pt x="2328" y="1141"/>
                    </a:lnTo>
                    <a:lnTo>
                      <a:pt x="2360" y="1165"/>
                    </a:lnTo>
                    <a:lnTo>
                      <a:pt x="2360" y="1207"/>
                    </a:lnTo>
                    <a:lnTo>
                      <a:pt x="2316" y="1222"/>
                    </a:lnTo>
                    <a:lnTo>
                      <a:pt x="2345" y="1264"/>
                    </a:lnTo>
                    <a:lnTo>
                      <a:pt x="2353" y="1307"/>
                    </a:lnTo>
                    <a:lnTo>
                      <a:pt x="2328" y="1330"/>
                    </a:lnTo>
                    <a:lnTo>
                      <a:pt x="2345" y="1360"/>
                    </a:lnTo>
                    <a:lnTo>
                      <a:pt x="2311" y="1374"/>
                    </a:lnTo>
                    <a:lnTo>
                      <a:pt x="2335" y="1431"/>
                    </a:lnTo>
                    <a:lnTo>
                      <a:pt x="2297" y="1452"/>
                    </a:lnTo>
                    <a:lnTo>
                      <a:pt x="2304" y="1596"/>
                    </a:lnTo>
                    <a:lnTo>
                      <a:pt x="2188" y="1601"/>
                    </a:lnTo>
                    <a:lnTo>
                      <a:pt x="2082" y="1589"/>
                    </a:lnTo>
                    <a:lnTo>
                      <a:pt x="2071" y="1649"/>
                    </a:lnTo>
                    <a:lnTo>
                      <a:pt x="2035" y="1650"/>
                    </a:lnTo>
                    <a:lnTo>
                      <a:pt x="2021" y="1698"/>
                    </a:lnTo>
                    <a:lnTo>
                      <a:pt x="1983" y="1716"/>
                    </a:lnTo>
                    <a:lnTo>
                      <a:pt x="1983" y="1772"/>
                    </a:lnTo>
                    <a:lnTo>
                      <a:pt x="2017" y="1790"/>
                    </a:lnTo>
                    <a:lnTo>
                      <a:pt x="2035" y="1826"/>
                    </a:lnTo>
                    <a:lnTo>
                      <a:pt x="2063" y="1841"/>
                    </a:lnTo>
                    <a:lnTo>
                      <a:pt x="2059" y="1897"/>
                    </a:lnTo>
                    <a:lnTo>
                      <a:pt x="2090" y="1931"/>
                    </a:lnTo>
                    <a:lnTo>
                      <a:pt x="2082" y="1989"/>
                    </a:lnTo>
                    <a:lnTo>
                      <a:pt x="2112" y="2006"/>
                    </a:lnTo>
                    <a:lnTo>
                      <a:pt x="2112" y="2036"/>
                    </a:lnTo>
                    <a:lnTo>
                      <a:pt x="2051" y="2067"/>
                    </a:lnTo>
                    <a:lnTo>
                      <a:pt x="1978" y="2043"/>
                    </a:lnTo>
                    <a:lnTo>
                      <a:pt x="1930" y="1993"/>
                    </a:lnTo>
                    <a:lnTo>
                      <a:pt x="1854" y="1994"/>
                    </a:lnTo>
                    <a:lnTo>
                      <a:pt x="1788" y="2042"/>
                    </a:lnTo>
                    <a:lnTo>
                      <a:pt x="1758" y="2120"/>
                    </a:lnTo>
                    <a:lnTo>
                      <a:pt x="1696" y="2127"/>
                    </a:lnTo>
                    <a:lnTo>
                      <a:pt x="1665" y="2059"/>
                    </a:lnTo>
                    <a:lnTo>
                      <a:pt x="1609" y="2050"/>
                    </a:lnTo>
                    <a:lnTo>
                      <a:pt x="1560" y="1933"/>
                    </a:lnTo>
                    <a:lnTo>
                      <a:pt x="1508" y="1939"/>
                    </a:lnTo>
                    <a:lnTo>
                      <a:pt x="1529" y="2050"/>
                    </a:lnTo>
                    <a:lnTo>
                      <a:pt x="1478" y="2059"/>
                    </a:lnTo>
                    <a:lnTo>
                      <a:pt x="1428" y="2011"/>
                    </a:lnTo>
                    <a:lnTo>
                      <a:pt x="1422" y="1945"/>
                    </a:lnTo>
                    <a:lnTo>
                      <a:pt x="1346" y="1958"/>
                    </a:lnTo>
                    <a:lnTo>
                      <a:pt x="1291" y="1871"/>
                    </a:lnTo>
                    <a:lnTo>
                      <a:pt x="1231" y="1834"/>
                    </a:lnTo>
                    <a:lnTo>
                      <a:pt x="1181" y="1875"/>
                    </a:lnTo>
                    <a:lnTo>
                      <a:pt x="1107" y="1882"/>
                    </a:lnTo>
                    <a:lnTo>
                      <a:pt x="1070" y="1810"/>
                    </a:lnTo>
                    <a:lnTo>
                      <a:pt x="1004" y="1841"/>
                    </a:lnTo>
                    <a:lnTo>
                      <a:pt x="948" y="1839"/>
                    </a:lnTo>
                    <a:lnTo>
                      <a:pt x="856" y="1883"/>
                    </a:lnTo>
                    <a:lnTo>
                      <a:pt x="784" y="1826"/>
                    </a:lnTo>
                    <a:lnTo>
                      <a:pt x="737" y="1706"/>
                    </a:lnTo>
                    <a:lnTo>
                      <a:pt x="575" y="1749"/>
                    </a:lnTo>
                    <a:lnTo>
                      <a:pt x="575" y="1668"/>
                    </a:lnTo>
                    <a:lnTo>
                      <a:pt x="639" y="1627"/>
                    </a:lnTo>
                    <a:lnTo>
                      <a:pt x="642" y="1569"/>
                    </a:lnTo>
                    <a:lnTo>
                      <a:pt x="581" y="1596"/>
                    </a:lnTo>
                    <a:lnTo>
                      <a:pt x="470" y="1519"/>
                    </a:lnTo>
                    <a:lnTo>
                      <a:pt x="446" y="1473"/>
                    </a:lnTo>
                    <a:lnTo>
                      <a:pt x="451" y="1430"/>
                    </a:lnTo>
                    <a:lnTo>
                      <a:pt x="543" y="1365"/>
                    </a:lnTo>
                    <a:lnTo>
                      <a:pt x="537" y="1320"/>
                    </a:lnTo>
                    <a:lnTo>
                      <a:pt x="635" y="1215"/>
                    </a:lnTo>
                    <a:lnTo>
                      <a:pt x="659" y="1178"/>
                    </a:lnTo>
                    <a:lnTo>
                      <a:pt x="715" y="1223"/>
                    </a:lnTo>
                    <a:lnTo>
                      <a:pt x="741" y="1190"/>
                    </a:lnTo>
                    <a:lnTo>
                      <a:pt x="715" y="1161"/>
                    </a:lnTo>
                    <a:lnTo>
                      <a:pt x="715" y="1042"/>
                    </a:lnTo>
                    <a:lnTo>
                      <a:pt x="797" y="940"/>
                    </a:lnTo>
                    <a:lnTo>
                      <a:pt x="781" y="908"/>
                    </a:lnTo>
                    <a:lnTo>
                      <a:pt x="747" y="886"/>
                    </a:lnTo>
                    <a:lnTo>
                      <a:pt x="741" y="795"/>
                    </a:lnTo>
                    <a:lnTo>
                      <a:pt x="747" y="699"/>
                    </a:lnTo>
                    <a:lnTo>
                      <a:pt x="805" y="616"/>
                    </a:lnTo>
                    <a:lnTo>
                      <a:pt x="833" y="500"/>
                    </a:lnTo>
                    <a:lnTo>
                      <a:pt x="695" y="399"/>
                    </a:lnTo>
                    <a:lnTo>
                      <a:pt x="638" y="411"/>
                    </a:lnTo>
                    <a:lnTo>
                      <a:pt x="627" y="475"/>
                    </a:lnTo>
                    <a:lnTo>
                      <a:pt x="562" y="481"/>
                    </a:lnTo>
                    <a:lnTo>
                      <a:pt x="548" y="509"/>
                    </a:lnTo>
                    <a:lnTo>
                      <a:pt x="480" y="509"/>
                    </a:lnTo>
                    <a:lnTo>
                      <a:pt x="421" y="542"/>
                    </a:lnTo>
                    <a:lnTo>
                      <a:pt x="348" y="536"/>
                    </a:lnTo>
                    <a:lnTo>
                      <a:pt x="262" y="455"/>
                    </a:lnTo>
                    <a:lnTo>
                      <a:pt x="268" y="397"/>
                    </a:lnTo>
                    <a:lnTo>
                      <a:pt x="232" y="323"/>
                    </a:lnTo>
                    <a:lnTo>
                      <a:pt x="176" y="279"/>
                    </a:lnTo>
                    <a:lnTo>
                      <a:pt x="122" y="326"/>
                    </a:lnTo>
                    <a:lnTo>
                      <a:pt x="51" y="320"/>
                    </a:lnTo>
                    <a:lnTo>
                      <a:pt x="4" y="293"/>
                    </a:lnTo>
                    <a:lnTo>
                      <a:pt x="0" y="257"/>
                    </a:lnTo>
                    <a:lnTo>
                      <a:pt x="73" y="161"/>
                    </a:lnTo>
                    <a:lnTo>
                      <a:pt x="11" y="95"/>
                    </a:lnTo>
                    <a:close/>
                  </a:path>
                </a:pathLst>
              </a:custGeom>
              <a:noFill/>
              <a:ln w="12700" cap="flat" cmpd="sng">
                <a:solidFill>
                  <a:srgbClr val="C0C0C0"/>
                </a:solidFill>
                <a:prstDash val="solid"/>
                <a:round/>
                <a:headEnd/>
                <a:tailEnd/>
              </a:ln>
              <a:effectLst/>
              <a:extLst/>
            </p:spPr>
            <p:txBody>
              <a:bodyPr lIns="64008" tIns="64008" rIns="45720" bIns="64008" anchor="ct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800" b="0" i="1" kern="0">
                  <a:solidFill>
                    <a:sysClr val="windowText" lastClr="000000"/>
                  </a:solidFill>
                  <a:latin typeface="+mn-lt"/>
                </a:endParaRPr>
              </a:p>
            </p:txBody>
          </p:sp>
          <p:sp>
            <p:nvSpPr>
              <p:cNvPr id="29" name="Freeform 10"/>
              <p:cNvSpPr>
                <a:spLocks/>
              </p:cNvSpPr>
              <p:nvPr/>
            </p:nvSpPr>
            <p:spPr bwMode="gray">
              <a:xfrm>
                <a:off x="3553309" y="1906744"/>
                <a:ext cx="785817" cy="549582"/>
              </a:xfrm>
              <a:custGeom>
                <a:avLst/>
                <a:gdLst>
                  <a:gd name="T0" fmla="*/ 1733 w 1766"/>
                  <a:gd name="T1" fmla="*/ 464 h 1203"/>
                  <a:gd name="T2" fmla="*/ 1766 w 1766"/>
                  <a:gd name="T3" fmla="*/ 367 h 1203"/>
                  <a:gd name="T4" fmla="*/ 1672 w 1766"/>
                  <a:gd name="T5" fmla="*/ 362 h 1203"/>
                  <a:gd name="T6" fmla="*/ 1554 w 1766"/>
                  <a:gd name="T7" fmla="*/ 286 h 1203"/>
                  <a:gd name="T8" fmla="*/ 1410 w 1766"/>
                  <a:gd name="T9" fmla="*/ 336 h 1203"/>
                  <a:gd name="T10" fmla="*/ 1318 w 1766"/>
                  <a:gd name="T11" fmla="*/ 421 h 1203"/>
                  <a:gd name="T12" fmla="*/ 1232 w 1766"/>
                  <a:gd name="T13" fmla="*/ 342 h 1203"/>
                  <a:gd name="T14" fmla="*/ 1129 w 1766"/>
                  <a:gd name="T15" fmla="*/ 233 h 1203"/>
                  <a:gd name="T16" fmla="*/ 1100 w 1766"/>
                  <a:gd name="T17" fmla="*/ 352 h 1203"/>
                  <a:gd name="T18" fmla="*/ 1044 w 1766"/>
                  <a:gd name="T19" fmla="*/ 238 h 1203"/>
                  <a:gd name="T20" fmla="*/ 913 w 1766"/>
                  <a:gd name="T21" fmla="*/ 165 h 1203"/>
                  <a:gd name="T22" fmla="*/ 803 w 1766"/>
                  <a:gd name="T23" fmla="*/ 169 h 1203"/>
                  <a:gd name="T24" fmla="*/ 692 w 1766"/>
                  <a:gd name="T25" fmla="*/ 104 h 1203"/>
                  <a:gd name="T26" fmla="*/ 570 w 1766"/>
                  <a:gd name="T27" fmla="*/ 133 h 1203"/>
                  <a:gd name="T28" fmla="*/ 408 w 1766"/>
                  <a:gd name="T29" fmla="*/ 121 h 1203"/>
                  <a:gd name="T30" fmla="*/ 196 w 1766"/>
                  <a:gd name="T31" fmla="*/ 43 h 1203"/>
                  <a:gd name="T32" fmla="*/ 21 w 1766"/>
                  <a:gd name="T33" fmla="*/ 127 h 1203"/>
                  <a:gd name="T34" fmla="*/ 60 w 1766"/>
                  <a:gd name="T35" fmla="*/ 213 h 1203"/>
                  <a:gd name="T36" fmla="*/ 99 w 1766"/>
                  <a:gd name="T37" fmla="*/ 415 h 1203"/>
                  <a:gd name="T38" fmla="*/ 159 w 1766"/>
                  <a:gd name="T39" fmla="*/ 532 h 1203"/>
                  <a:gd name="T40" fmla="*/ 294 w 1766"/>
                  <a:gd name="T41" fmla="*/ 435 h 1203"/>
                  <a:gd name="T42" fmla="*/ 399 w 1766"/>
                  <a:gd name="T43" fmla="*/ 586 h 1203"/>
                  <a:gd name="T44" fmla="*/ 413 w 1766"/>
                  <a:gd name="T45" fmla="*/ 675 h 1203"/>
                  <a:gd name="T46" fmla="*/ 584 w 1766"/>
                  <a:gd name="T47" fmla="*/ 679 h 1203"/>
                  <a:gd name="T48" fmla="*/ 633 w 1766"/>
                  <a:gd name="T49" fmla="*/ 760 h 1203"/>
                  <a:gd name="T50" fmla="*/ 711 w 1766"/>
                  <a:gd name="T51" fmla="*/ 797 h 1203"/>
                  <a:gd name="T52" fmla="*/ 817 w 1766"/>
                  <a:gd name="T53" fmla="*/ 896 h 1203"/>
                  <a:gd name="T54" fmla="*/ 923 w 1766"/>
                  <a:gd name="T55" fmla="*/ 1075 h 1203"/>
                  <a:gd name="T56" fmla="*/ 916 w 1766"/>
                  <a:gd name="T57" fmla="*/ 1203 h 1203"/>
                  <a:gd name="T58" fmla="*/ 970 w 1766"/>
                  <a:gd name="T59" fmla="*/ 1152 h 1203"/>
                  <a:gd name="T60" fmla="*/ 993 w 1766"/>
                  <a:gd name="T61" fmla="*/ 1085 h 1203"/>
                  <a:gd name="T62" fmla="*/ 1050 w 1766"/>
                  <a:gd name="T63" fmla="*/ 1059 h 1203"/>
                  <a:gd name="T64" fmla="*/ 1076 w 1766"/>
                  <a:gd name="T65" fmla="*/ 955 h 1203"/>
                  <a:gd name="T66" fmla="*/ 1151 w 1766"/>
                  <a:gd name="T67" fmla="*/ 954 h 1203"/>
                  <a:gd name="T68" fmla="*/ 1278 w 1766"/>
                  <a:gd name="T69" fmla="*/ 988 h 1203"/>
                  <a:gd name="T70" fmla="*/ 1343 w 1766"/>
                  <a:gd name="T71" fmla="*/ 964 h 1203"/>
                  <a:gd name="T72" fmla="*/ 1289 w 1766"/>
                  <a:gd name="T73" fmla="*/ 870 h 1203"/>
                  <a:gd name="T74" fmla="*/ 1360 w 1766"/>
                  <a:gd name="T75" fmla="*/ 820 h 1203"/>
                  <a:gd name="T76" fmla="*/ 1423 w 1766"/>
                  <a:gd name="T77" fmla="*/ 790 h 1203"/>
                  <a:gd name="T78" fmla="*/ 1461 w 1766"/>
                  <a:gd name="T79" fmla="*/ 700 h 1203"/>
                  <a:gd name="T80" fmla="*/ 1532 w 1766"/>
                  <a:gd name="T81" fmla="*/ 672 h 1203"/>
                  <a:gd name="T82" fmla="*/ 1539 w 1766"/>
                  <a:gd name="T83" fmla="*/ 520 h 1203"/>
                  <a:gd name="T84" fmla="*/ 1648 w 1766"/>
                  <a:gd name="T85" fmla="*/ 595 h 1203"/>
                  <a:gd name="T86" fmla="*/ 1723 w 1766"/>
                  <a:gd name="T87" fmla="*/ 503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6" h="1203">
                    <a:moveTo>
                      <a:pt x="1723" y="503"/>
                    </a:moveTo>
                    <a:lnTo>
                      <a:pt x="1733" y="464"/>
                    </a:lnTo>
                    <a:lnTo>
                      <a:pt x="1766" y="427"/>
                    </a:lnTo>
                    <a:lnTo>
                      <a:pt x="1766" y="367"/>
                    </a:lnTo>
                    <a:lnTo>
                      <a:pt x="1734" y="330"/>
                    </a:lnTo>
                    <a:lnTo>
                      <a:pt x="1672" y="362"/>
                    </a:lnTo>
                    <a:lnTo>
                      <a:pt x="1599" y="336"/>
                    </a:lnTo>
                    <a:lnTo>
                      <a:pt x="1554" y="286"/>
                    </a:lnTo>
                    <a:lnTo>
                      <a:pt x="1476" y="288"/>
                    </a:lnTo>
                    <a:lnTo>
                      <a:pt x="1410" y="336"/>
                    </a:lnTo>
                    <a:lnTo>
                      <a:pt x="1380" y="414"/>
                    </a:lnTo>
                    <a:lnTo>
                      <a:pt x="1318" y="421"/>
                    </a:lnTo>
                    <a:lnTo>
                      <a:pt x="1287" y="354"/>
                    </a:lnTo>
                    <a:lnTo>
                      <a:pt x="1232" y="342"/>
                    </a:lnTo>
                    <a:lnTo>
                      <a:pt x="1182" y="226"/>
                    </a:lnTo>
                    <a:lnTo>
                      <a:pt x="1129" y="233"/>
                    </a:lnTo>
                    <a:lnTo>
                      <a:pt x="1151" y="343"/>
                    </a:lnTo>
                    <a:lnTo>
                      <a:pt x="1100" y="352"/>
                    </a:lnTo>
                    <a:lnTo>
                      <a:pt x="1050" y="305"/>
                    </a:lnTo>
                    <a:lnTo>
                      <a:pt x="1044" y="238"/>
                    </a:lnTo>
                    <a:lnTo>
                      <a:pt x="968" y="250"/>
                    </a:lnTo>
                    <a:lnTo>
                      <a:pt x="913" y="165"/>
                    </a:lnTo>
                    <a:lnTo>
                      <a:pt x="853" y="129"/>
                    </a:lnTo>
                    <a:lnTo>
                      <a:pt x="803" y="169"/>
                    </a:lnTo>
                    <a:lnTo>
                      <a:pt x="729" y="175"/>
                    </a:lnTo>
                    <a:lnTo>
                      <a:pt x="692" y="104"/>
                    </a:lnTo>
                    <a:lnTo>
                      <a:pt x="627" y="135"/>
                    </a:lnTo>
                    <a:lnTo>
                      <a:pt x="570" y="133"/>
                    </a:lnTo>
                    <a:lnTo>
                      <a:pt x="479" y="177"/>
                    </a:lnTo>
                    <a:lnTo>
                      <a:pt x="408" y="121"/>
                    </a:lnTo>
                    <a:lnTo>
                      <a:pt x="359" y="0"/>
                    </a:lnTo>
                    <a:lnTo>
                      <a:pt x="196" y="43"/>
                    </a:lnTo>
                    <a:lnTo>
                      <a:pt x="156" y="145"/>
                    </a:lnTo>
                    <a:lnTo>
                      <a:pt x="21" y="127"/>
                    </a:lnTo>
                    <a:lnTo>
                      <a:pt x="0" y="189"/>
                    </a:lnTo>
                    <a:lnTo>
                      <a:pt x="60" y="213"/>
                    </a:lnTo>
                    <a:lnTo>
                      <a:pt x="105" y="289"/>
                    </a:lnTo>
                    <a:lnTo>
                      <a:pt x="99" y="415"/>
                    </a:lnTo>
                    <a:lnTo>
                      <a:pt x="162" y="466"/>
                    </a:lnTo>
                    <a:lnTo>
                      <a:pt x="159" y="532"/>
                    </a:lnTo>
                    <a:lnTo>
                      <a:pt x="201" y="532"/>
                    </a:lnTo>
                    <a:lnTo>
                      <a:pt x="294" y="435"/>
                    </a:lnTo>
                    <a:lnTo>
                      <a:pt x="357" y="508"/>
                    </a:lnTo>
                    <a:lnTo>
                      <a:pt x="399" y="586"/>
                    </a:lnTo>
                    <a:lnTo>
                      <a:pt x="381" y="649"/>
                    </a:lnTo>
                    <a:lnTo>
                      <a:pt x="413" y="675"/>
                    </a:lnTo>
                    <a:lnTo>
                      <a:pt x="467" y="688"/>
                    </a:lnTo>
                    <a:lnTo>
                      <a:pt x="584" y="679"/>
                    </a:lnTo>
                    <a:lnTo>
                      <a:pt x="575" y="752"/>
                    </a:lnTo>
                    <a:lnTo>
                      <a:pt x="633" y="760"/>
                    </a:lnTo>
                    <a:lnTo>
                      <a:pt x="663" y="696"/>
                    </a:lnTo>
                    <a:lnTo>
                      <a:pt x="711" y="797"/>
                    </a:lnTo>
                    <a:lnTo>
                      <a:pt x="777" y="868"/>
                    </a:lnTo>
                    <a:lnTo>
                      <a:pt x="817" y="896"/>
                    </a:lnTo>
                    <a:lnTo>
                      <a:pt x="804" y="981"/>
                    </a:lnTo>
                    <a:lnTo>
                      <a:pt x="923" y="1075"/>
                    </a:lnTo>
                    <a:lnTo>
                      <a:pt x="907" y="1167"/>
                    </a:lnTo>
                    <a:lnTo>
                      <a:pt x="916" y="1203"/>
                    </a:lnTo>
                    <a:lnTo>
                      <a:pt x="971" y="1199"/>
                    </a:lnTo>
                    <a:lnTo>
                      <a:pt x="970" y="1152"/>
                    </a:lnTo>
                    <a:lnTo>
                      <a:pt x="1005" y="1146"/>
                    </a:lnTo>
                    <a:lnTo>
                      <a:pt x="993" y="1085"/>
                    </a:lnTo>
                    <a:lnTo>
                      <a:pt x="1025" y="1061"/>
                    </a:lnTo>
                    <a:lnTo>
                      <a:pt x="1050" y="1059"/>
                    </a:lnTo>
                    <a:lnTo>
                      <a:pt x="1043" y="960"/>
                    </a:lnTo>
                    <a:lnTo>
                      <a:pt x="1076" y="955"/>
                    </a:lnTo>
                    <a:lnTo>
                      <a:pt x="1097" y="924"/>
                    </a:lnTo>
                    <a:lnTo>
                      <a:pt x="1151" y="954"/>
                    </a:lnTo>
                    <a:lnTo>
                      <a:pt x="1170" y="987"/>
                    </a:lnTo>
                    <a:lnTo>
                      <a:pt x="1278" y="988"/>
                    </a:lnTo>
                    <a:lnTo>
                      <a:pt x="1312" y="957"/>
                    </a:lnTo>
                    <a:lnTo>
                      <a:pt x="1343" y="964"/>
                    </a:lnTo>
                    <a:lnTo>
                      <a:pt x="1343" y="885"/>
                    </a:lnTo>
                    <a:lnTo>
                      <a:pt x="1289" y="870"/>
                    </a:lnTo>
                    <a:lnTo>
                      <a:pt x="1289" y="814"/>
                    </a:lnTo>
                    <a:lnTo>
                      <a:pt x="1360" y="820"/>
                    </a:lnTo>
                    <a:lnTo>
                      <a:pt x="1383" y="784"/>
                    </a:lnTo>
                    <a:lnTo>
                      <a:pt x="1423" y="790"/>
                    </a:lnTo>
                    <a:lnTo>
                      <a:pt x="1460" y="760"/>
                    </a:lnTo>
                    <a:lnTo>
                      <a:pt x="1461" y="700"/>
                    </a:lnTo>
                    <a:lnTo>
                      <a:pt x="1483" y="675"/>
                    </a:lnTo>
                    <a:lnTo>
                      <a:pt x="1532" y="672"/>
                    </a:lnTo>
                    <a:lnTo>
                      <a:pt x="1540" y="623"/>
                    </a:lnTo>
                    <a:lnTo>
                      <a:pt x="1539" y="520"/>
                    </a:lnTo>
                    <a:lnTo>
                      <a:pt x="1568" y="512"/>
                    </a:lnTo>
                    <a:lnTo>
                      <a:pt x="1648" y="595"/>
                    </a:lnTo>
                    <a:lnTo>
                      <a:pt x="1662" y="534"/>
                    </a:lnTo>
                    <a:lnTo>
                      <a:pt x="1723" y="503"/>
                    </a:lnTo>
                    <a:close/>
                  </a:path>
                </a:pathLst>
              </a:custGeom>
              <a:noFill/>
              <a:ln w="12700" cap="flat" cmpd="sng">
                <a:solidFill>
                  <a:srgbClr val="C0C0C0"/>
                </a:solidFill>
                <a:prstDash val="solid"/>
                <a:round/>
                <a:headEnd/>
                <a:tailEnd/>
              </a:ln>
              <a:effectLst/>
              <a:extLst/>
            </p:spPr>
            <p:txBody>
              <a:bodyPr lIns="64008" tIns="64008" rIns="45720" bIns="64008" anchor="ct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800" b="0" i="1" kern="0">
                  <a:solidFill>
                    <a:sysClr val="windowText" lastClr="000000"/>
                  </a:solidFill>
                  <a:latin typeface="+mn-lt"/>
                </a:endParaRPr>
              </a:p>
            </p:txBody>
          </p:sp>
          <p:sp>
            <p:nvSpPr>
              <p:cNvPr id="30" name="Freeform 11"/>
              <p:cNvSpPr>
                <a:spLocks/>
              </p:cNvSpPr>
              <p:nvPr/>
            </p:nvSpPr>
            <p:spPr bwMode="gray">
              <a:xfrm>
                <a:off x="3430070" y="2219482"/>
                <a:ext cx="530062" cy="535189"/>
              </a:xfrm>
              <a:custGeom>
                <a:avLst/>
                <a:gdLst>
                  <a:gd name="T0" fmla="*/ 1181 w 1198"/>
                  <a:gd name="T1" fmla="*/ 569 h 1172"/>
                  <a:gd name="T2" fmla="*/ 1110 w 1198"/>
                  <a:gd name="T3" fmla="*/ 621 h 1172"/>
                  <a:gd name="T4" fmla="*/ 1004 w 1198"/>
                  <a:gd name="T5" fmla="*/ 722 h 1172"/>
                  <a:gd name="T6" fmla="*/ 938 w 1198"/>
                  <a:gd name="T7" fmla="*/ 810 h 1172"/>
                  <a:gd name="T8" fmla="*/ 845 w 1198"/>
                  <a:gd name="T9" fmla="*/ 829 h 1172"/>
                  <a:gd name="T10" fmla="*/ 730 w 1198"/>
                  <a:gd name="T11" fmla="*/ 909 h 1172"/>
                  <a:gd name="T12" fmla="*/ 648 w 1198"/>
                  <a:gd name="T13" fmla="*/ 1024 h 1172"/>
                  <a:gd name="T14" fmla="*/ 626 w 1198"/>
                  <a:gd name="T15" fmla="*/ 1066 h 1172"/>
                  <a:gd name="T16" fmla="*/ 571 w 1198"/>
                  <a:gd name="T17" fmla="*/ 1104 h 1172"/>
                  <a:gd name="T18" fmla="*/ 532 w 1198"/>
                  <a:gd name="T19" fmla="*/ 1139 h 1172"/>
                  <a:gd name="T20" fmla="*/ 459 w 1198"/>
                  <a:gd name="T21" fmla="*/ 1172 h 1172"/>
                  <a:gd name="T22" fmla="*/ 503 w 1198"/>
                  <a:gd name="T23" fmla="*/ 1099 h 1172"/>
                  <a:gd name="T24" fmla="*/ 537 w 1198"/>
                  <a:gd name="T25" fmla="*/ 1043 h 1172"/>
                  <a:gd name="T26" fmla="*/ 559 w 1198"/>
                  <a:gd name="T27" fmla="*/ 992 h 1172"/>
                  <a:gd name="T28" fmla="*/ 454 w 1198"/>
                  <a:gd name="T29" fmla="*/ 982 h 1172"/>
                  <a:gd name="T30" fmla="*/ 551 w 1198"/>
                  <a:gd name="T31" fmla="*/ 858 h 1172"/>
                  <a:gd name="T32" fmla="*/ 593 w 1198"/>
                  <a:gd name="T33" fmla="*/ 722 h 1172"/>
                  <a:gd name="T34" fmla="*/ 516 w 1198"/>
                  <a:gd name="T35" fmla="*/ 649 h 1172"/>
                  <a:gd name="T36" fmla="*/ 471 w 1198"/>
                  <a:gd name="T37" fmla="*/ 657 h 1172"/>
                  <a:gd name="T38" fmla="*/ 415 w 1198"/>
                  <a:gd name="T39" fmla="*/ 692 h 1172"/>
                  <a:gd name="T40" fmla="*/ 350 w 1198"/>
                  <a:gd name="T41" fmla="*/ 729 h 1172"/>
                  <a:gd name="T42" fmla="*/ 320 w 1198"/>
                  <a:gd name="T43" fmla="*/ 802 h 1172"/>
                  <a:gd name="T44" fmla="*/ 293 w 1198"/>
                  <a:gd name="T45" fmla="*/ 841 h 1172"/>
                  <a:gd name="T46" fmla="*/ 270 w 1198"/>
                  <a:gd name="T47" fmla="*/ 875 h 1172"/>
                  <a:gd name="T48" fmla="*/ 208 w 1198"/>
                  <a:gd name="T49" fmla="*/ 902 h 1172"/>
                  <a:gd name="T50" fmla="*/ 125 w 1198"/>
                  <a:gd name="T51" fmla="*/ 785 h 1172"/>
                  <a:gd name="T52" fmla="*/ 0 w 1198"/>
                  <a:gd name="T53" fmla="*/ 733 h 1172"/>
                  <a:gd name="T54" fmla="*/ 73 w 1198"/>
                  <a:gd name="T55" fmla="*/ 589 h 1172"/>
                  <a:gd name="T56" fmla="*/ 31 w 1198"/>
                  <a:gd name="T57" fmla="*/ 382 h 1172"/>
                  <a:gd name="T58" fmla="*/ 124 w 1198"/>
                  <a:gd name="T59" fmla="*/ 407 h 1172"/>
                  <a:gd name="T60" fmla="*/ 197 w 1198"/>
                  <a:gd name="T61" fmla="*/ 490 h 1172"/>
                  <a:gd name="T62" fmla="*/ 320 w 1198"/>
                  <a:gd name="T63" fmla="*/ 330 h 1172"/>
                  <a:gd name="T64" fmla="*/ 443 w 1198"/>
                  <a:gd name="T65" fmla="*/ 278 h 1172"/>
                  <a:gd name="T66" fmla="*/ 540 w 1198"/>
                  <a:gd name="T67" fmla="*/ 213 h 1172"/>
                  <a:gd name="T68" fmla="*/ 627 w 1198"/>
                  <a:gd name="T69" fmla="*/ 177 h 1172"/>
                  <a:gd name="T70" fmla="*/ 736 w 1198"/>
                  <a:gd name="T71" fmla="*/ 57 h 1172"/>
                  <a:gd name="T72" fmla="*/ 859 w 1198"/>
                  <a:gd name="T73" fmla="*/ 0 h 1172"/>
                  <a:gd name="T74" fmla="*/ 907 w 1198"/>
                  <a:gd name="T75" fmla="*/ 81 h 1172"/>
                  <a:gd name="T76" fmla="*/ 987 w 1198"/>
                  <a:gd name="T77" fmla="*/ 118 h 1172"/>
                  <a:gd name="T78" fmla="*/ 1092 w 1198"/>
                  <a:gd name="T79" fmla="*/ 217 h 1172"/>
                  <a:gd name="T80" fmla="*/ 1198 w 1198"/>
                  <a:gd name="T81" fmla="*/ 397 h 1172"/>
                  <a:gd name="T82" fmla="*/ 1192 w 1198"/>
                  <a:gd name="T83" fmla="*/ 52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98" h="1172">
                    <a:moveTo>
                      <a:pt x="1192" y="524"/>
                    </a:moveTo>
                    <a:lnTo>
                      <a:pt x="1181" y="569"/>
                    </a:lnTo>
                    <a:lnTo>
                      <a:pt x="1135" y="572"/>
                    </a:lnTo>
                    <a:lnTo>
                      <a:pt x="1110" y="621"/>
                    </a:lnTo>
                    <a:lnTo>
                      <a:pt x="1048" y="661"/>
                    </a:lnTo>
                    <a:lnTo>
                      <a:pt x="1004" y="722"/>
                    </a:lnTo>
                    <a:lnTo>
                      <a:pt x="991" y="793"/>
                    </a:lnTo>
                    <a:lnTo>
                      <a:pt x="938" y="810"/>
                    </a:lnTo>
                    <a:lnTo>
                      <a:pt x="918" y="833"/>
                    </a:lnTo>
                    <a:lnTo>
                      <a:pt x="845" y="829"/>
                    </a:lnTo>
                    <a:lnTo>
                      <a:pt x="784" y="870"/>
                    </a:lnTo>
                    <a:lnTo>
                      <a:pt x="730" y="909"/>
                    </a:lnTo>
                    <a:lnTo>
                      <a:pt x="673" y="958"/>
                    </a:lnTo>
                    <a:lnTo>
                      <a:pt x="648" y="1024"/>
                    </a:lnTo>
                    <a:lnTo>
                      <a:pt x="624" y="1023"/>
                    </a:lnTo>
                    <a:lnTo>
                      <a:pt x="626" y="1066"/>
                    </a:lnTo>
                    <a:lnTo>
                      <a:pt x="589" y="1074"/>
                    </a:lnTo>
                    <a:lnTo>
                      <a:pt x="571" y="1104"/>
                    </a:lnTo>
                    <a:lnTo>
                      <a:pt x="564" y="1141"/>
                    </a:lnTo>
                    <a:lnTo>
                      <a:pt x="532" y="1139"/>
                    </a:lnTo>
                    <a:lnTo>
                      <a:pt x="514" y="1165"/>
                    </a:lnTo>
                    <a:lnTo>
                      <a:pt x="459" y="1172"/>
                    </a:lnTo>
                    <a:lnTo>
                      <a:pt x="459" y="1121"/>
                    </a:lnTo>
                    <a:lnTo>
                      <a:pt x="503" y="1099"/>
                    </a:lnTo>
                    <a:lnTo>
                      <a:pt x="540" y="1080"/>
                    </a:lnTo>
                    <a:lnTo>
                      <a:pt x="537" y="1043"/>
                    </a:lnTo>
                    <a:lnTo>
                      <a:pt x="564" y="1030"/>
                    </a:lnTo>
                    <a:lnTo>
                      <a:pt x="559" y="992"/>
                    </a:lnTo>
                    <a:lnTo>
                      <a:pt x="514" y="994"/>
                    </a:lnTo>
                    <a:lnTo>
                      <a:pt x="454" y="982"/>
                    </a:lnTo>
                    <a:lnTo>
                      <a:pt x="507" y="925"/>
                    </a:lnTo>
                    <a:lnTo>
                      <a:pt x="551" y="858"/>
                    </a:lnTo>
                    <a:lnTo>
                      <a:pt x="587" y="793"/>
                    </a:lnTo>
                    <a:lnTo>
                      <a:pt x="593" y="722"/>
                    </a:lnTo>
                    <a:lnTo>
                      <a:pt x="563" y="680"/>
                    </a:lnTo>
                    <a:lnTo>
                      <a:pt x="516" y="649"/>
                    </a:lnTo>
                    <a:lnTo>
                      <a:pt x="479" y="633"/>
                    </a:lnTo>
                    <a:lnTo>
                      <a:pt x="471" y="657"/>
                    </a:lnTo>
                    <a:lnTo>
                      <a:pt x="434" y="664"/>
                    </a:lnTo>
                    <a:lnTo>
                      <a:pt x="415" y="692"/>
                    </a:lnTo>
                    <a:lnTo>
                      <a:pt x="366" y="688"/>
                    </a:lnTo>
                    <a:lnTo>
                      <a:pt x="350" y="729"/>
                    </a:lnTo>
                    <a:lnTo>
                      <a:pt x="320" y="748"/>
                    </a:lnTo>
                    <a:lnTo>
                      <a:pt x="320" y="802"/>
                    </a:lnTo>
                    <a:lnTo>
                      <a:pt x="289" y="802"/>
                    </a:lnTo>
                    <a:lnTo>
                      <a:pt x="293" y="841"/>
                    </a:lnTo>
                    <a:lnTo>
                      <a:pt x="262" y="833"/>
                    </a:lnTo>
                    <a:lnTo>
                      <a:pt x="270" y="875"/>
                    </a:lnTo>
                    <a:lnTo>
                      <a:pt x="238" y="875"/>
                    </a:lnTo>
                    <a:lnTo>
                      <a:pt x="208" y="902"/>
                    </a:lnTo>
                    <a:lnTo>
                      <a:pt x="157" y="855"/>
                    </a:lnTo>
                    <a:lnTo>
                      <a:pt x="125" y="785"/>
                    </a:lnTo>
                    <a:lnTo>
                      <a:pt x="65" y="785"/>
                    </a:lnTo>
                    <a:lnTo>
                      <a:pt x="0" y="733"/>
                    </a:lnTo>
                    <a:lnTo>
                      <a:pt x="5" y="641"/>
                    </a:lnTo>
                    <a:lnTo>
                      <a:pt x="73" y="589"/>
                    </a:lnTo>
                    <a:lnTo>
                      <a:pt x="38" y="479"/>
                    </a:lnTo>
                    <a:lnTo>
                      <a:pt x="31" y="382"/>
                    </a:lnTo>
                    <a:lnTo>
                      <a:pt x="57" y="374"/>
                    </a:lnTo>
                    <a:lnTo>
                      <a:pt x="124" y="407"/>
                    </a:lnTo>
                    <a:lnTo>
                      <a:pt x="154" y="496"/>
                    </a:lnTo>
                    <a:lnTo>
                      <a:pt x="197" y="490"/>
                    </a:lnTo>
                    <a:lnTo>
                      <a:pt x="223" y="436"/>
                    </a:lnTo>
                    <a:lnTo>
                      <a:pt x="320" y="330"/>
                    </a:lnTo>
                    <a:lnTo>
                      <a:pt x="392" y="269"/>
                    </a:lnTo>
                    <a:lnTo>
                      <a:pt x="443" y="278"/>
                    </a:lnTo>
                    <a:lnTo>
                      <a:pt x="478" y="207"/>
                    </a:lnTo>
                    <a:lnTo>
                      <a:pt x="540" y="213"/>
                    </a:lnTo>
                    <a:lnTo>
                      <a:pt x="540" y="157"/>
                    </a:lnTo>
                    <a:lnTo>
                      <a:pt x="627" y="177"/>
                    </a:lnTo>
                    <a:lnTo>
                      <a:pt x="668" y="149"/>
                    </a:lnTo>
                    <a:lnTo>
                      <a:pt x="736" y="57"/>
                    </a:lnTo>
                    <a:lnTo>
                      <a:pt x="739" y="9"/>
                    </a:lnTo>
                    <a:lnTo>
                      <a:pt x="859" y="0"/>
                    </a:lnTo>
                    <a:lnTo>
                      <a:pt x="850" y="73"/>
                    </a:lnTo>
                    <a:lnTo>
                      <a:pt x="907" y="81"/>
                    </a:lnTo>
                    <a:lnTo>
                      <a:pt x="938" y="20"/>
                    </a:lnTo>
                    <a:lnTo>
                      <a:pt x="987" y="118"/>
                    </a:lnTo>
                    <a:lnTo>
                      <a:pt x="1055" y="192"/>
                    </a:lnTo>
                    <a:lnTo>
                      <a:pt x="1092" y="217"/>
                    </a:lnTo>
                    <a:lnTo>
                      <a:pt x="1079" y="302"/>
                    </a:lnTo>
                    <a:lnTo>
                      <a:pt x="1198" y="397"/>
                    </a:lnTo>
                    <a:lnTo>
                      <a:pt x="1183" y="487"/>
                    </a:lnTo>
                    <a:lnTo>
                      <a:pt x="1192" y="524"/>
                    </a:lnTo>
                    <a:close/>
                  </a:path>
                </a:pathLst>
              </a:custGeom>
              <a:solidFill>
                <a:srgbClr val="3333CC">
                  <a:lumMod val="20000"/>
                  <a:lumOff val="80000"/>
                </a:srgbClr>
              </a:solidFill>
              <a:ln w="12700" cap="flat" cmpd="sng">
                <a:solidFill>
                  <a:srgbClr val="C0C0C0"/>
                </a:solidFill>
                <a:prstDash val="solid"/>
                <a:round/>
                <a:headEnd type="none" w="med" len="med"/>
                <a:tailEnd type="none" w="med" len="med"/>
              </a:ln>
              <a:effectLst/>
              <a:extLst/>
            </p:spPr>
            <p:txBody>
              <a:bodyPr lIns="64008" tIns="64008" rIns="45720" bIns="64008" anchor="ct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800" b="0" i="1" kern="0" dirty="0">
                  <a:solidFill>
                    <a:sysClr val="windowText" lastClr="000000"/>
                  </a:solidFill>
                  <a:latin typeface="+mn-lt"/>
                </a:endParaRPr>
              </a:p>
            </p:txBody>
          </p:sp>
          <p:sp>
            <p:nvSpPr>
              <p:cNvPr id="31" name="Freeform 13"/>
              <p:cNvSpPr>
                <a:spLocks/>
              </p:cNvSpPr>
              <p:nvPr/>
            </p:nvSpPr>
            <p:spPr bwMode="gray">
              <a:xfrm>
                <a:off x="3158413" y="2568860"/>
                <a:ext cx="152393" cy="163566"/>
              </a:xfrm>
              <a:custGeom>
                <a:avLst/>
                <a:gdLst>
                  <a:gd name="T0" fmla="*/ 44 w 170"/>
                  <a:gd name="T1" fmla="*/ 98 h 176"/>
                  <a:gd name="T2" fmla="*/ 35 w 170"/>
                  <a:gd name="T3" fmla="*/ 56 h 176"/>
                  <a:gd name="T4" fmla="*/ 51 w 170"/>
                  <a:gd name="T5" fmla="*/ 18 h 176"/>
                  <a:gd name="T6" fmla="*/ 81 w 170"/>
                  <a:gd name="T7" fmla="*/ 2 h 176"/>
                  <a:gd name="T8" fmla="*/ 114 w 170"/>
                  <a:gd name="T9" fmla="*/ 0 h 176"/>
                  <a:gd name="T10" fmla="*/ 120 w 170"/>
                  <a:gd name="T11" fmla="*/ 24 h 176"/>
                  <a:gd name="T12" fmla="*/ 170 w 170"/>
                  <a:gd name="T13" fmla="*/ 20 h 176"/>
                  <a:gd name="T14" fmla="*/ 164 w 170"/>
                  <a:gd name="T15" fmla="*/ 59 h 176"/>
                  <a:gd name="T16" fmla="*/ 168 w 170"/>
                  <a:gd name="T17" fmla="*/ 84 h 176"/>
                  <a:gd name="T18" fmla="*/ 153 w 170"/>
                  <a:gd name="T19" fmla="*/ 104 h 176"/>
                  <a:gd name="T20" fmla="*/ 128 w 170"/>
                  <a:gd name="T21" fmla="*/ 105 h 176"/>
                  <a:gd name="T22" fmla="*/ 132 w 170"/>
                  <a:gd name="T23" fmla="*/ 146 h 176"/>
                  <a:gd name="T24" fmla="*/ 110 w 170"/>
                  <a:gd name="T25" fmla="*/ 150 h 176"/>
                  <a:gd name="T26" fmla="*/ 101 w 170"/>
                  <a:gd name="T27" fmla="*/ 176 h 176"/>
                  <a:gd name="T28" fmla="*/ 84 w 170"/>
                  <a:gd name="T29" fmla="*/ 176 h 176"/>
                  <a:gd name="T30" fmla="*/ 69 w 170"/>
                  <a:gd name="T31" fmla="*/ 162 h 176"/>
                  <a:gd name="T32" fmla="*/ 12 w 170"/>
                  <a:gd name="T33" fmla="*/ 161 h 176"/>
                  <a:gd name="T34" fmla="*/ 0 w 170"/>
                  <a:gd name="T35" fmla="*/ 134 h 176"/>
                  <a:gd name="T36" fmla="*/ 12 w 170"/>
                  <a:gd name="T37" fmla="*/ 102 h 176"/>
                  <a:gd name="T38" fmla="*/ 44 w 170"/>
                  <a:gd name="T39" fmla="*/ 9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76">
                    <a:moveTo>
                      <a:pt x="44" y="98"/>
                    </a:moveTo>
                    <a:lnTo>
                      <a:pt x="35" y="56"/>
                    </a:lnTo>
                    <a:lnTo>
                      <a:pt x="51" y="18"/>
                    </a:lnTo>
                    <a:lnTo>
                      <a:pt x="81" y="2"/>
                    </a:lnTo>
                    <a:lnTo>
                      <a:pt x="114" y="0"/>
                    </a:lnTo>
                    <a:lnTo>
                      <a:pt x="120" y="24"/>
                    </a:lnTo>
                    <a:lnTo>
                      <a:pt x="170" y="20"/>
                    </a:lnTo>
                    <a:lnTo>
                      <a:pt x="164" y="59"/>
                    </a:lnTo>
                    <a:lnTo>
                      <a:pt x="168" y="84"/>
                    </a:lnTo>
                    <a:lnTo>
                      <a:pt x="153" y="104"/>
                    </a:lnTo>
                    <a:lnTo>
                      <a:pt x="128" y="105"/>
                    </a:lnTo>
                    <a:lnTo>
                      <a:pt x="132" y="146"/>
                    </a:lnTo>
                    <a:lnTo>
                      <a:pt x="110" y="150"/>
                    </a:lnTo>
                    <a:lnTo>
                      <a:pt x="101" y="176"/>
                    </a:lnTo>
                    <a:lnTo>
                      <a:pt x="84" y="176"/>
                    </a:lnTo>
                    <a:lnTo>
                      <a:pt x="69" y="162"/>
                    </a:lnTo>
                    <a:lnTo>
                      <a:pt x="12" y="161"/>
                    </a:lnTo>
                    <a:lnTo>
                      <a:pt x="0" y="134"/>
                    </a:lnTo>
                    <a:lnTo>
                      <a:pt x="12" y="102"/>
                    </a:lnTo>
                    <a:lnTo>
                      <a:pt x="44" y="98"/>
                    </a:lnTo>
                    <a:close/>
                  </a:path>
                </a:pathLst>
              </a:custGeom>
              <a:solidFill>
                <a:srgbClr val="3333CC">
                  <a:lumMod val="20000"/>
                  <a:lumOff val="80000"/>
                </a:srgbClr>
              </a:solidFill>
              <a:ln w="12700" cap="flat" cmpd="sng">
                <a:solidFill>
                  <a:srgbClr val="C0C0C0"/>
                </a:solidFill>
                <a:prstDash val="solid"/>
                <a:round/>
                <a:headEnd/>
                <a:tailEnd/>
              </a:ln>
              <a:effectLst/>
              <a:extLst/>
            </p:spPr>
            <p:txBody>
              <a:bodyPr lIns="64008" tIns="64008" rIns="45720" bIns="64008" anchor="ct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800" b="0" i="1" kern="0">
                  <a:solidFill>
                    <a:sysClr val="windowText" lastClr="000000"/>
                  </a:solidFill>
                  <a:latin typeface="+mn-lt"/>
                </a:endParaRPr>
              </a:p>
            </p:txBody>
          </p:sp>
          <p:sp>
            <p:nvSpPr>
              <p:cNvPr id="32" name="Freeform 14"/>
              <p:cNvSpPr>
                <a:spLocks/>
              </p:cNvSpPr>
              <p:nvPr/>
            </p:nvSpPr>
            <p:spPr bwMode="gray">
              <a:xfrm>
                <a:off x="3279002" y="2643446"/>
                <a:ext cx="102037" cy="164875"/>
              </a:xfrm>
              <a:custGeom>
                <a:avLst/>
                <a:gdLst>
                  <a:gd name="T0" fmla="*/ 173 w 228"/>
                  <a:gd name="T1" fmla="*/ 323 h 361"/>
                  <a:gd name="T2" fmla="*/ 161 w 228"/>
                  <a:gd name="T3" fmla="*/ 288 h 361"/>
                  <a:gd name="T4" fmla="*/ 177 w 228"/>
                  <a:gd name="T5" fmla="*/ 258 h 361"/>
                  <a:gd name="T6" fmla="*/ 184 w 228"/>
                  <a:gd name="T7" fmla="*/ 234 h 361"/>
                  <a:gd name="T8" fmla="*/ 208 w 228"/>
                  <a:gd name="T9" fmla="*/ 240 h 361"/>
                  <a:gd name="T10" fmla="*/ 228 w 228"/>
                  <a:gd name="T11" fmla="*/ 210 h 361"/>
                  <a:gd name="T12" fmla="*/ 228 w 228"/>
                  <a:gd name="T13" fmla="*/ 161 h 361"/>
                  <a:gd name="T14" fmla="*/ 192 w 228"/>
                  <a:gd name="T15" fmla="*/ 165 h 361"/>
                  <a:gd name="T16" fmla="*/ 189 w 228"/>
                  <a:gd name="T17" fmla="*/ 117 h 361"/>
                  <a:gd name="T18" fmla="*/ 143 w 228"/>
                  <a:gd name="T19" fmla="*/ 111 h 361"/>
                  <a:gd name="T20" fmla="*/ 131 w 228"/>
                  <a:gd name="T21" fmla="*/ 3 h 361"/>
                  <a:gd name="T22" fmla="*/ 85 w 228"/>
                  <a:gd name="T23" fmla="*/ 0 h 361"/>
                  <a:gd name="T24" fmla="*/ 69 w 228"/>
                  <a:gd name="T25" fmla="*/ 147 h 361"/>
                  <a:gd name="T26" fmla="*/ 8 w 228"/>
                  <a:gd name="T27" fmla="*/ 143 h 361"/>
                  <a:gd name="T28" fmla="*/ 7 w 228"/>
                  <a:gd name="T29" fmla="*/ 208 h 361"/>
                  <a:gd name="T30" fmla="*/ 27 w 228"/>
                  <a:gd name="T31" fmla="*/ 239 h 361"/>
                  <a:gd name="T32" fmla="*/ 0 w 228"/>
                  <a:gd name="T33" fmla="*/ 275 h 361"/>
                  <a:gd name="T34" fmla="*/ 15 w 228"/>
                  <a:gd name="T35" fmla="*/ 330 h 361"/>
                  <a:gd name="T36" fmla="*/ 81 w 228"/>
                  <a:gd name="T37" fmla="*/ 336 h 361"/>
                  <a:gd name="T38" fmla="*/ 168 w 228"/>
                  <a:gd name="T39" fmla="*/ 361 h 361"/>
                  <a:gd name="T40" fmla="*/ 173 w 228"/>
                  <a:gd name="T41" fmla="*/ 32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8" h="361">
                    <a:moveTo>
                      <a:pt x="173" y="323"/>
                    </a:moveTo>
                    <a:lnTo>
                      <a:pt x="161" y="288"/>
                    </a:lnTo>
                    <a:lnTo>
                      <a:pt x="177" y="258"/>
                    </a:lnTo>
                    <a:lnTo>
                      <a:pt x="184" y="234"/>
                    </a:lnTo>
                    <a:lnTo>
                      <a:pt x="208" y="240"/>
                    </a:lnTo>
                    <a:lnTo>
                      <a:pt x="228" y="210"/>
                    </a:lnTo>
                    <a:lnTo>
                      <a:pt x="228" y="161"/>
                    </a:lnTo>
                    <a:lnTo>
                      <a:pt x="192" y="165"/>
                    </a:lnTo>
                    <a:lnTo>
                      <a:pt x="189" y="117"/>
                    </a:lnTo>
                    <a:lnTo>
                      <a:pt x="143" y="111"/>
                    </a:lnTo>
                    <a:lnTo>
                      <a:pt x="131" y="3"/>
                    </a:lnTo>
                    <a:lnTo>
                      <a:pt x="85" y="0"/>
                    </a:lnTo>
                    <a:lnTo>
                      <a:pt x="69" y="147"/>
                    </a:lnTo>
                    <a:lnTo>
                      <a:pt x="8" y="143"/>
                    </a:lnTo>
                    <a:lnTo>
                      <a:pt x="7" y="208"/>
                    </a:lnTo>
                    <a:lnTo>
                      <a:pt x="27" y="239"/>
                    </a:lnTo>
                    <a:lnTo>
                      <a:pt x="0" y="275"/>
                    </a:lnTo>
                    <a:lnTo>
                      <a:pt x="15" y="330"/>
                    </a:lnTo>
                    <a:lnTo>
                      <a:pt x="81" y="336"/>
                    </a:lnTo>
                    <a:lnTo>
                      <a:pt x="168" y="361"/>
                    </a:lnTo>
                    <a:lnTo>
                      <a:pt x="173" y="323"/>
                    </a:lnTo>
                    <a:close/>
                  </a:path>
                </a:pathLst>
              </a:custGeom>
              <a:solidFill>
                <a:srgbClr val="3333CC">
                  <a:lumMod val="20000"/>
                  <a:lumOff val="80000"/>
                </a:srgbClr>
              </a:solidFill>
              <a:ln w="12700" cap="flat" cmpd="sng">
                <a:solidFill>
                  <a:srgbClr val="C0C0C0"/>
                </a:solidFill>
                <a:prstDash val="solid"/>
                <a:round/>
                <a:headEnd type="none" w="med" len="med"/>
                <a:tailEnd type="none" w="med" len="med"/>
              </a:ln>
              <a:effectLst/>
              <a:extLst/>
            </p:spPr>
            <p:txBody>
              <a:bodyPr lIns="64008" tIns="64008" rIns="45720" bIns="64008" anchor="ct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800" b="0" i="1" kern="0">
                  <a:solidFill>
                    <a:sysClr val="windowText" lastClr="000000"/>
                  </a:solidFill>
                  <a:latin typeface="+mn-lt"/>
                </a:endParaRPr>
              </a:p>
            </p:txBody>
          </p:sp>
          <p:sp>
            <p:nvSpPr>
              <p:cNvPr id="33" name="Freeform 15"/>
              <p:cNvSpPr>
                <a:spLocks/>
              </p:cNvSpPr>
              <p:nvPr/>
            </p:nvSpPr>
            <p:spPr bwMode="gray">
              <a:xfrm>
                <a:off x="3176965" y="2847576"/>
                <a:ext cx="616197" cy="406953"/>
              </a:xfrm>
              <a:custGeom>
                <a:avLst/>
                <a:gdLst>
                  <a:gd name="T0" fmla="*/ 301 w 1036"/>
                  <a:gd name="T1" fmla="*/ 71 h 668"/>
                  <a:gd name="T2" fmla="*/ 370 w 1036"/>
                  <a:gd name="T3" fmla="*/ 41 h 668"/>
                  <a:gd name="T4" fmla="*/ 411 w 1036"/>
                  <a:gd name="T5" fmla="*/ 20 h 668"/>
                  <a:gd name="T6" fmla="*/ 442 w 1036"/>
                  <a:gd name="T7" fmla="*/ 48 h 668"/>
                  <a:gd name="T8" fmla="*/ 497 w 1036"/>
                  <a:gd name="T9" fmla="*/ 74 h 668"/>
                  <a:gd name="T10" fmla="*/ 526 w 1036"/>
                  <a:gd name="T11" fmla="*/ 112 h 668"/>
                  <a:gd name="T12" fmla="*/ 548 w 1036"/>
                  <a:gd name="T13" fmla="*/ 163 h 668"/>
                  <a:gd name="T14" fmla="*/ 603 w 1036"/>
                  <a:gd name="T15" fmla="*/ 175 h 668"/>
                  <a:gd name="T16" fmla="*/ 649 w 1036"/>
                  <a:gd name="T17" fmla="*/ 149 h 668"/>
                  <a:gd name="T18" fmla="*/ 665 w 1036"/>
                  <a:gd name="T19" fmla="*/ 106 h 668"/>
                  <a:gd name="T20" fmla="*/ 704 w 1036"/>
                  <a:gd name="T21" fmla="*/ 74 h 668"/>
                  <a:gd name="T22" fmla="*/ 723 w 1036"/>
                  <a:gd name="T23" fmla="*/ 20 h 668"/>
                  <a:gd name="T24" fmla="*/ 778 w 1036"/>
                  <a:gd name="T25" fmla="*/ 0 h 668"/>
                  <a:gd name="T26" fmla="*/ 826 w 1036"/>
                  <a:gd name="T27" fmla="*/ 48 h 668"/>
                  <a:gd name="T28" fmla="*/ 876 w 1036"/>
                  <a:gd name="T29" fmla="*/ 66 h 668"/>
                  <a:gd name="T30" fmla="*/ 945 w 1036"/>
                  <a:gd name="T31" fmla="*/ 43 h 668"/>
                  <a:gd name="T32" fmla="*/ 995 w 1036"/>
                  <a:gd name="T33" fmla="*/ 34 h 668"/>
                  <a:gd name="T34" fmla="*/ 1033 w 1036"/>
                  <a:gd name="T35" fmla="*/ 74 h 668"/>
                  <a:gd name="T36" fmla="*/ 1018 w 1036"/>
                  <a:gd name="T37" fmla="*/ 129 h 668"/>
                  <a:gd name="T38" fmla="*/ 962 w 1036"/>
                  <a:gd name="T39" fmla="*/ 121 h 668"/>
                  <a:gd name="T40" fmla="*/ 913 w 1036"/>
                  <a:gd name="T41" fmla="*/ 158 h 668"/>
                  <a:gd name="T42" fmla="*/ 876 w 1036"/>
                  <a:gd name="T43" fmla="*/ 177 h 668"/>
                  <a:gd name="T44" fmla="*/ 847 w 1036"/>
                  <a:gd name="T45" fmla="*/ 200 h 668"/>
                  <a:gd name="T46" fmla="*/ 792 w 1036"/>
                  <a:gd name="T47" fmla="*/ 218 h 668"/>
                  <a:gd name="T48" fmla="*/ 780 w 1036"/>
                  <a:gd name="T49" fmla="*/ 319 h 668"/>
                  <a:gd name="T50" fmla="*/ 741 w 1036"/>
                  <a:gd name="T51" fmla="*/ 356 h 668"/>
                  <a:gd name="T52" fmla="*/ 700 w 1036"/>
                  <a:gd name="T53" fmla="*/ 392 h 668"/>
                  <a:gd name="T54" fmla="*/ 672 w 1036"/>
                  <a:gd name="T55" fmla="*/ 428 h 668"/>
                  <a:gd name="T56" fmla="*/ 649 w 1036"/>
                  <a:gd name="T57" fmla="*/ 476 h 668"/>
                  <a:gd name="T58" fmla="*/ 608 w 1036"/>
                  <a:gd name="T59" fmla="*/ 499 h 668"/>
                  <a:gd name="T60" fmla="*/ 586 w 1036"/>
                  <a:gd name="T61" fmla="*/ 567 h 668"/>
                  <a:gd name="T62" fmla="*/ 536 w 1036"/>
                  <a:gd name="T63" fmla="*/ 645 h 668"/>
                  <a:gd name="T64" fmla="*/ 485 w 1036"/>
                  <a:gd name="T65" fmla="*/ 608 h 668"/>
                  <a:gd name="T66" fmla="*/ 424 w 1036"/>
                  <a:gd name="T67" fmla="*/ 651 h 668"/>
                  <a:gd name="T68" fmla="*/ 328 w 1036"/>
                  <a:gd name="T69" fmla="*/ 596 h 668"/>
                  <a:gd name="T70" fmla="*/ 230 w 1036"/>
                  <a:gd name="T71" fmla="*/ 610 h 668"/>
                  <a:gd name="T72" fmla="*/ 152 w 1036"/>
                  <a:gd name="T73" fmla="*/ 642 h 668"/>
                  <a:gd name="T74" fmla="*/ 111 w 1036"/>
                  <a:gd name="T75" fmla="*/ 665 h 668"/>
                  <a:gd name="T76" fmla="*/ 0 w 1036"/>
                  <a:gd name="T77" fmla="*/ 617 h 668"/>
                  <a:gd name="T78" fmla="*/ 99 w 1036"/>
                  <a:gd name="T79" fmla="*/ 470 h 668"/>
                  <a:gd name="T80" fmla="*/ 60 w 1036"/>
                  <a:gd name="T81" fmla="*/ 444 h 668"/>
                  <a:gd name="T82" fmla="*/ 63 w 1036"/>
                  <a:gd name="T83" fmla="*/ 366 h 668"/>
                  <a:gd name="T84" fmla="*/ 41 w 1036"/>
                  <a:gd name="T85" fmla="*/ 318 h 668"/>
                  <a:gd name="T86" fmla="*/ 111 w 1036"/>
                  <a:gd name="T87" fmla="*/ 232 h 668"/>
                  <a:gd name="T88" fmla="*/ 210 w 1036"/>
                  <a:gd name="T89" fmla="*/ 8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36" h="668">
                    <a:moveTo>
                      <a:pt x="210" y="80"/>
                    </a:moveTo>
                    <a:lnTo>
                      <a:pt x="301" y="71"/>
                    </a:lnTo>
                    <a:lnTo>
                      <a:pt x="346" y="2"/>
                    </a:lnTo>
                    <a:lnTo>
                      <a:pt x="370" y="41"/>
                    </a:lnTo>
                    <a:lnTo>
                      <a:pt x="396" y="43"/>
                    </a:lnTo>
                    <a:lnTo>
                      <a:pt x="411" y="20"/>
                    </a:lnTo>
                    <a:lnTo>
                      <a:pt x="444" y="28"/>
                    </a:lnTo>
                    <a:lnTo>
                      <a:pt x="442" y="48"/>
                    </a:lnTo>
                    <a:lnTo>
                      <a:pt x="502" y="37"/>
                    </a:lnTo>
                    <a:lnTo>
                      <a:pt x="497" y="74"/>
                    </a:lnTo>
                    <a:lnTo>
                      <a:pt x="522" y="71"/>
                    </a:lnTo>
                    <a:lnTo>
                      <a:pt x="526" y="112"/>
                    </a:lnTo>
                    <a:lnTo>
                      <a:pt x="517" y="147"/>
                    </a:lnTo>
                    <a:lnTo>
                      <a:pt x="548" y="163"/>
                    </a:lnTo>
                    <a:lnTo>
                      <a:pt x="585" y="152"/>
                    </a:lnTo>
                    <a:lnTo>
                      <a:pt x="603" y="175"/>
                    </a:lnTo>
                    <a:lnTo>
                      <a:pt x="631" y="172"/>
                    </a:lnTo>
                    <a:lnTo>
                      <a:pt x="649" y="149"/>
                    </a:lnTo>
                    <a:lnTo>
                      <a:pt x="677" y="140"/>
                    </a:lnTo>
                    <a:lnTo>
                      <a:pt x="665" y="106"/>
                    </a:lnTo>
                    <a:lnTo>
                      <a:pt x="681" y="88"/>
                    </a:lnTo>
                    <a:lnTo>
                      <a:pt x="704" y="74"/>
                    </a:lnTo>
                    <a:lnTo>
                      <a:pt x="701" y="43"/>
                    </a:lnTo>
                    <a:lnTo>
                      <a:pt x="723" y="20"/>
                    </a:lnTo>
                    <a:lnTo>
                      <a:pt x="743" y="25"/>
                    </a:lnTo>
                    <a:lnTo>
                      <a:pt x="778" y="0"/>
                    </a:lnTo>
                    <a:lnTo>
                      <a:pt x="812" y="11"/>
                    </a:lnTo>
                    <a:lnTo>
                      <a:pt x="826" y="48"/>
                    </a:lnTo>
                    <a:lnTo>
                      <a:pt x="853" y="38"/>
                    </a:lnTo>
                    <a:lnTo>
                      <a:pt x="876" y="66"/>
                    </a:lnTo>
                    <a:lnTo>
                      <a:pt x="895" y="43"/>
                    </a:lnTo>
                    <a:lnTo>
                      <a:pt x="945" y="43"/>
                    </a:lnTo>
                    <a:lnTo>
                      <a:pt x="958" y="15"/>
                    </a:lnTo>
                    <a:lnTo>
                      <a:pt x="995" y="34"/>
                    </a:lnTo>
                    <a:lnTo>
                      <a:pt x="1036" y="32"/>
                    </a:lnTo>
                    <a:lnTo>
                      <a:pt x="1033" y="74"/>
                    </a:lnTo>
                    <a:lnTo>
                      <a:pt x="1018" y="84"/>
                    </a:lnTo>
                    <a:lnTo>
                      <a:pt x="1018" y="129"/>
                    </a:lnTo>
                    <a:lnTo>
                      <a:pt x="987" y="120"/>
                    </a:lnTo>
                    <a:lnTo>
                      <a:pt x="962" y="121"/>
                    </a:lnTo>
                    <a:lnTo>
                      <a:pt x="945" y="154"/>
                    </a:lnTo>
                    <a:lnTo>
                      <a:pt x="913" y="158"/>
                    </a:lnTo>
                    <a:lnTo>
                      <a:pt x="902" y="180"/>
                    </a:lnTo>
                    <a:lnTo>
                      <a:pt x="876" y="177"/>
                    </a:lnTo>
                    <a:lnTo>
                      <a:pt x="872" y="200"/>
                    </a:lnTo>
                    <a:lnTo>
                      <a:pt x="847" y="200"/>
                    </a:lnTo>
                    <a:lnTo>
                      <a:pt x="833" y="227"/>
                    </a:lnTo>
                    <a:lnTo>
                      <a:pt x="792" y="218"/>
                    </a:lnTo>
                    <a:lnTo>
                      <a:pt x="797" y="299"/>
                    </a:lnTo>
                    <a:lnTo>
                      <a:pt x="780" y="319"/>
                    </a:lnTo>
                    <a:lnTo>
                      <a:pt x="734" y="292"/>
                    </a:lnTo>
                    <a:lnTo>
                      <a:pt x="741" y="356"/>
                    </a:lnTo>
                    <a:lnTo>
                      <a:pt x="732" y="392"/>
                    </a:lnTo>
                    <a:lnTo>
                      <a:pt x="700" y="392"/>
                    </a:lnTo>
                    <a:lnTo>
                      <a:pt x="704" y="424"/>
                    </a:lnTo>
                    <a:lnTo>
                      <a:pt x="672" y="428"/>
                    </a:lnTo>
                    <a:lnTo>
                      <a:pt x="674" y="470"/>
                    </a:lnTo>
                    <a:lnTo>
                      <a:pt x="649" y="476"/>
                    </a:lnTo>
                    <a:lnTo>
                      <a:pt x="635" y="507"/>
                    </a:lnTo>
                    <a:lnTo>
                      <a:pt x="608" y="499"/>
                    </a:lnTo>
                    <a:lnTo>
                      <a:pt x="582" y="530"/>
                    </a:lnTo>
                    <a:lnTo>
                      <a:pt x="586" y="567"/>
                    </a:lnTo>
                    <a:lnTo>
                      <a:pt x="539" y="590"/>
                    </a:lnTo>
                    <a:lnTo>
                      <a:pt x="536" y="645"/>
                    </a:lnTo>
                    <a:lnTo>
                      <a:pt x="508" y="650"/>
                    </a:lnTo>
                    <a:lnTo>
                      <a:pt x="485" y="608"/>
                    </a:lnTo>
                    <a:lnTo>
                      <a:pt x="444" y="614"/>
                    </a:lnTo>
                    <a:lnTo>
                      <a:pt x="424" y="651"/>
                    </a:lnTo>
                    <a:lnTo>
                      <a:pt x="364" y="651"/>
                    </a:lnTo>
                    <a:lnTo>
                      <a:pt x="328" y="596"/>
                    </a:lnTo>
                    <a:lnTo>
                      <a:pt x="276" y="576"/>
                    </a:lnTo>
                    <a:lnTo>
                      <a:pt x="230" y="610"/>
                    </a:lnTo>
                    <a:lnTo>
                      <a:pt x="223" y="668"/>
                    </a:lnTo>
                    <a:lnTo>
                      <a:pt x="152" y="642"/>
                    </a:lnTo>
                    <a:lnTo>
                      <a:pt x="152" y="665"/>
                    </a:lnTo>
                    <a:lnTo>
                      <a:pt x="111" y="665"/>
                    </a:lnTo>
                    <a:lnTo>
                      <a:pt x="66" y="608"/>
                    </a:lnTo>
                    <a:lnTo>
                      <a:pt x="0" y="617"/>
                    </a:lnTo>
                    <a:lnTo>
                      <a:pt x="10" y="551"/>
                    </a:lnTo>
                    <a:lnTo>
                      <a:pt x="99" y="470"/>
                    </a:lnTo>
                    <a:lnTo>
                      <a:pt x="152" y="393"/>
                    </a:lnTo>
                    <a:lnTo>
                      <a:pt x="60" y="444"/>
                    </a:lnTo>
                    <a:lnTo>
                      <a:pt x="60" y="395"/>
                    </a:lnTo>
                    <a:lnTo>
                      <a:pt x="63" y="366"/>
                    </a:lnTo>
                    <a:lnTo>
                      <a:pt x="37" y="352"/>
                    </a:lnTo>
                    <a:lnTo>
                      <a:pt x="41" y="318"/>
                    </a:lnTo>
                    <a:lnTo>
                      <a:pt x="84" y="270"/>
                    </a:lnTo>
                    <a:lnTo>
                      <a:pt x="111" y="232"/>
                    </a:lnTo>
                    <a:lnTo>
                      <a:pt x="115" y="177"/>
                    </a:lnTo>
                    <a:lnTo>
                      <a:pt x="210" y="80"/>
                    </a:lnTo>
                    <a:close/>
                  </a:path>
                </a:pathLst>
              </a:custGeom>
              <a:solidFill>
                <a:srgbClr val="3333CC">
                  <a:lumMod val="20000"/>
                  <a:lumOff val="80000"/>
                </a:srgbClr>
              </a:solidFill>
              <a:ln w="12700" cap="flat" cmpd="sng">
                <a:solidFill>
                  <a:srgbClr val="C0C0C0"/>
                </a:solidFill>
                <a:prstDash val="solid"/>
                <a:round/>
                <a:headEnd type="none" w="med" len="med"/>
                <a:tailEnd type="none" w="med" len="med"/>
              </a:ln>
              <a:effectLst/>
              <a:extLst/>
            </p:spPr>
            <p:txBody>
              <a:bodyPr lIns="64008" tIns="64008" rIns="45720" bIns="64008" anchor="ct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800" b="0" i="1" kern="0">
                  <a:solidFill>
                    <a:sysClr val="windowText" lastClr="000000"/>
                  </a:solidFill>
                  <a:latin typeface="+mn-lt"/>
                </a:endParaRPr>
              </a:p>
            </p:txBody>
          </p:sp>
          <p:sp>
            <p:nvSpPr>
              <p:cNvPr id="34" name="Freeform 16"/>
              <p:cNvSpPr>
                <a:spLocks/>
              </p:cNvSpPr>
              <p:nvPr/>
            </p:nvSpPr>
            <p:spPr bwMode="gray">
              <a:xfrm>
                <a:off x="3773285" y="3499224"/>
                <a:ext cx="87460" cy="82437"/>
              </a:xfrm>
              <a:custGeom>
                <a:avLst/>
                <a:gdLst>
                  <a:gd name="T0" fmla="*/ 61 w 196"/>
                  <a:gd name="T1" fmla="*/ 0 h 177"/>
                  <a:gd name="T2" fmla="*/ 110 w 196"/>
                  <a:gd name="T3" fmla="*/ 33 h 177"/>
                  <a:gd name="T4" fmla="*/ 164 w 196"/>
                  <a:gd name="T5" fmla="*/ 45 h 177"/>
                  <a:gd name="T6" fmla="*/ 196 w 196"/>
                  <a:gd name="T7" fmla="*/ 70 h 177"/>
                  <a:gd name="T8" fmla="*/ 179 w 196"/>
                  <a:gd name="T9" fmla="*/ 129 h 177"/>
                  <a:gd name="T10" fmla="*/ 138 w 196"/>
                  <a:gd name="T11" fmla="*/ 121 h 177"/>
                  <a:gd name="T12" fmla="*/ 135 w 196"/>
                  <a:gd name="T13" fmla="*/ 165 h 177"/>
                  <a:gd name="T14" fmla="*/ 84 w 196"/>
                  <a:gd name="T15" fmla="*/ 177 h 177"/>
                  <a:gd name="T16" fmla="*/ 42 w 196"/>
                  <a:gd name="T17" fmla="*/ 144 h 177"/>
                  <a:gd name="T18" fmla="*/ 0 w 196"/>
                  <a:gd name="T19" fmla="*/ 156 h 177"/>
                  <a:gd name="T20" fmla="*/ 13 w 196"/>
                  <a:gd name="T21" fmla="*/ 68 h 177"/>
                  <a:gd name="T22" fmla="*/ 61 w 196"/>
                  <a:gd name="T2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77">
                    <a:moveTo>
                      <a:pt x="61" y="0"/>
                    </a:moveTo>
                    <a:lnTo>
                      <a:pt x="110" y="33"/>
                    </a:lnTo>
                    <a:lnTo>
                      <a:pt x="164" y="45"/>
                    </a:lnTo>
                    <a:lnTo>
                      <a:pt x="196" y="70"/>
                    </a:lnTo>
                    <a:lnTo>
                      <a:pt x="179" y="129"/>
                    </a:lnTo>
                    <a:lnTo>
                      <a:pt x="138" y="121"/>
                    </a:lnTo>
                    <a:lnTo>
                      <a:pt x="135" y="165"/>
                    </a:lnTo>
                    <a:lnTo>
                      <a:pt x="84" y="177"/>
                    </a:lnTo>
                    <a:lnTo>
                      <a:pt x="42" y="144"/>
                    </a:lnTo>
                    <a:lnTo>
                      <a:pt x="0" y="156"/>
                    </a:lnTo>
                    <a:lnTo>
                      <a:pt x="13" y="68"/>
                    </a:lnTo>
                    <a:lnTo>
                      <a:pt x="61" y="0"/>
                    </a:lnTo>
                    <a:close/>
                  </a:path>
                </a:pathLst>
              </a:custGeom>
              <a:solidFill>
                <a:srgbClr val="C0504D">
                  <a:lumMod val="60000"/>
                  <a:lumOff val="40000"/>
                </a:srgbClr>
              </a:solidFill>
              <a:ln w="12700" cap="flat" cmpd="sng">
                <a:solidFill>
                  <a:srgbClr val="C0C0C0"/>
                </a:solidFill>
                <a:prstDash val="solid"/>
                <a:round/>
                <a:headEnd type="none" w="med" len="med"/>
                <a:tailEnd type="none" w="med" len="med"/>
              </a:ln>
              <a:effectLst/>
              <a:extLst/>
            </p:spPr>
            <p:txBody>
              <a:bodyPr lIns="64008" tIns="64008" rIns="45720" bIns="64008" anchor="ct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800" b="0" i="1" kern="0">
                  <a:solidFill>
                    <a:sysClr val="windowText" lastClr="000000"/>
                  </a:solidFill>
                  <a:latin typeface="+mn-lt"/>
                </a:endParaRPr>
              </a:p>
            </p:txBody>
          </p:sp>
          <p:sp>
            <p:nvSpPr>
              <p:cNvPr id="35" name="Freeform 17"/>
              <p:cNvSpPr>
                <a:spLocks/>
              </p:cNvSpPr>
              <p:nvPr/>
            </p:nvSpPr>
            <p:spPr bwMode="gray">
              <a:xfrm>
                <a:off x="3310806" y="3152464"/>
                <a:ext cx="526087" cy="430506"/>
              </a:xfrm>
              <a:custGeom>
                <a:avLst/>
                <a:gdLst>
                  <a:gd name="T0" fmla="*/ 550 w 1183"/>
                  <a:gd name="T1" fmla="*/ 79 h 941"/>
                  <a:gd name="T2" fmla="*/ 613 w 1183"/>
                  <a:gd name="T3" fmla="*/ 132 h 941"/>
                  <a:gd name="T4" fmla="*/ 717 w 1183"/>
                  <a:gd name="T5" fmla="*/ 125 h 941"/>
                  <a:gd name="T6" fmla="*/ 777 w 1183"/>
                  <a:gd name="T7" fmla="*/ 153 h 941"/>
                  <a:gd name="T8" fmla="*/ 808 w 1183"/>
                  <a:gd name="T9" fmla="*/ 254 h 941"/>
                  <a:gd name="T10" fmla="*/ 899 w 1183"/>
                  <a:gd name="T11" fmla="*/ 379 h 941"/>
                  <a:gd name="T12" fmla="*/ 954 w 1183"/>
                  <a:gd name="T13" fmla="*/ 476 h 941"/>
                  <a:gd name="T14" fmla="*/ 978 w 1183"/>
                  <a:gd name="T15" fmla="*/ 511 h 941"/>
                  <a:gd name="T16" fmla="*/ 1042 w 1183"/>
                  <a:gd name="T17" fmla="*/ 530 h 941"/>
                  <a:gd name="T18" fmla="*/ 1077 w 1183"/>
                  <a:gd name="T19" fmla="*/ 575 h 941"/>
                  <a:gd name="T20" fmla="*/ 1107 w 1183"/>
                  <a:gd name="T21" fmla="*/ 628 h 941"/>
                  <a:gd name="T22" fmla="*/ 1183 w 1183"/>
                  <a:gd name="T23" fmla="*/ 643 h 941"/>
                  <a:gd name="T24" fmla="*/ 1132 w 1183"/>
                  <a:gd name="T25" fmla="*/ 673 h 941"/>
                  <a:gd name="T26" fmla="*/ 1026 w 1183"/>
                  <a:gd name="T27" fmla="*/ 695 h 941"/>
                  <a:gd name="T28" fmla="*/ 925 w 1183"/>
                  <a:gd name="T29" fmla="*/ 674 h 941"/>
                  <a:gd name="T30" fmla="*/ 1048 w 1183"/>
                  <a:gd name="T31" fmla="*/ 722 h 941"/>
                  <a:gd name="T32" fmla="*/ 1102 w 1183"/>
                  <a:gd name="T33" fmla="*/ 762 h 941"/>
                  <a:gd name="T34" fmla="*/ 1041 w 1183"/>
                  <a:gd name="T35" fmla="*/ 918 h 941"/>
                  <a:gd name="T36" fmla="*/ 943 w 1183"/>
                  <a:gd name="T37" fmla="*/ 923 h 941"/>
                  <a:gd name="T38" fmla="*/ 821 w 1183"/>
                  <a:gd name="T39" fmla="*/ 891 h 941"/>
                  <a:gd name="T40" fmla="*/ 752 w 1183"/>
                  <a:gd name="T41" fmla="*/ 891 h 941"/>
                  <a:gd name="T42" fmla="*/ 644 w 1183"/>
                  <a:gd name="T43" fmla="*/ 915 h 941"/>
                  <a:gd name="T44" fmla="*/ 617 w 1183"/>
                  <a:gd name="T45" fmla="*/ 812 h 941"/>
                  <a:gd name="T46" fmla="*/ 513 w 1183"/>
                  <a:gd name="T47" fmla="*/ 687 h 941"/>
                  <a:gd name="T48" fmla="*/ 623 w 1183"/>
                  <a:gd name="T49" fmla="*/ 603 h 941"/>
                  <a:gd name="T50" fmla="*/ 564 w 1183"/>
                  <a:gd name="T51" fmla="*/ 499 h 941"/>
                  <a:gd name="T52" fmla="*/ 459 w 1183"/>
                  <a:gd name="T53" fmla="*/ 555 h 941"/>
                  <a:gd name="T54" fmla="*/ 390 w 1183"/>
                  <a:gd name="T55" fmla="*/ 483 h 941"/>
                  <a:gd name="T56" fmla="*/ 326 w 1183"/>
                  <a:gd name="T57" fmla="*/ 361 h 941"/>
                  <a:gd name="T58" fmla="*/ 190 w 1183"/>
                  <a:gd name="T59" fmla="*/ 311 h 941"/>
                  <a:gd name="T60" fmla="*/ 0 w 1183"/>
                  <a:gd name="T61" fmla="*/ 185 h 941"/>
                  <a:gd name="T62" fmla="*/ 66 w 1183"/>
                  <a:gd name="T63" fmla="*/ 101 h 941"/>
                  <a:gd name="T64" fmla="*/ 182 w 1183"/>
                  <a:gd name="T65" fmla="*/ 201 h 941"/>
                  <a:gd name="T66" fmla="*/ 289 w 1183"/>
                  <a:gd name="T67" fmla="*/ 152 h 941"/>
                  <a:gd name="T68" fmla="*/ 375 w 1183"/>
                  <a:gd name="T69" fmla="*/ 200 h 941"/>
                  <a:gd name="T70" fmla="*/ 415 w 1183"/>
                  <a:gd name="T71" fmla="*/ 119 h 941"/>
                  <a:gd name="T72" fmla="*/ 472 w 1183"/>
                  <a:gd name="T73" fmla="*/ 40 h 941"/>
                  <a:gd name="T74" fmla="*/ 543 w 1183"/>
                  <a:gd name="T75" fmla="*/ 9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83" h="941">
                    <a:moveTo>
                      <a:pt x="543" y="9"/>
                    </a:moveTo>
                    <a:lnTo>
                      <a:pt x="550" y="79"/>
                    </a:lnTo>
                    <a:lnTo>
                      <a:pt x="587" y="82"/>
                    </a:lnTo>
                    <a:lnTo>
                      <a:pt x="613" y="132"/>
                    </a:lnTo>
                    <a:lnTo>
                      <a:pt x="675" y="132"/>
                    </a:lnTo>
                    <a:lnTo>
                      <a:pt x="717" y="125"/>
                    </a:lnTo>
                    <a:lnTo>
                      <a:pt x="721" y="158"/>
                    </a:lnTo>
                    <a:lnTo>
                      <a:pt x="777" y="153"/>
                    </a:lnTo>
                    <a:lnTo>
                      <a:pt x="809" y="196"/>
                    </a:lnTo>
                    <a:lnTo>
                      <a:pt x="808" y="254"/>
                    </a:lnTo>
                    <a:lnTo>
                      <a:pt x="870" y="323"/>
                    </a:lnTo>
                    <a:lnTo>
                      <a:pt x="899" y="379"/>
                    </a:lnTo>
                    <a:lnTo>
                      <a:pt x="942" y="438"/>
                    </a:lnTo>
                    <a:lnTo>
                      <a:pt x="954" y="476"/>
                    </a:lnTo>
                    <a:lnTo>
                      <a:pt x="942" y="514"/>
                    </a:lnTo>
                    <a:lnTo>
                      <a:pt x="978" y="511"/>
                    </a:lnTo>
                    <a:lnTo>
                      <a:pt x="973" y="542"/>
                    </a:lnTo>
                    <a:lnTo>
                      <a:pt x="1042" y="530"/>
                    </a:lnTo>
                    <a:lnTo>
                      <a:pt x="1054" y="556"/>
                    </a:lnTo>
                    <a:lnTo>
                      <a:pt x="1077" y="575"/>
                    </a:lnTo>
                    <a:lnTo>
                      <a:pt x="1073" y="605"/>
                    </a:lnTo>
                    <a:lnTo>
                      <a:pt x="1107" y="628"/>
                    </a:lnTo>
                    <a:lnTo>
                      <a:pt x="1163" y="628"/>
                    </a:lnTo>
                    <a:lnTo>
                      <a:pt x="1183" y="643"/>
                    </a:lnTo>
                    <a:lnTo>
                      <a:pt x="1180" y="683"/>
                    </a:lnTo>
                    <a:lnTo>
                      <a:pt x="1132" y="673"/>
                    </a:lnTo>
                    <a:lnTo>
                      <a:pt x="1102" y="689"/>
                    </a:lnTo>
                    <a:lnTo>
                      <a:pt x="1026" y="695"/>
                    </a:lnTo>
                    <a:lnTo>
                      <a:pt x="985" y="670"/>
                    </a:lnTo>
                    <a:lnTo>
                      <a:pt x="925" y="674"/>
                    </a:lnTo>
                    <a:lnTo>
                      <a:pt x="973" y="719"/>
                    </a:lnTo>
                    <a:lnTo>
                      <a:pt x="1048" y="722"/>
                    </a:lnTo>
                    <a:lnTo>
                      <a:pt x="1083" y="734"/>
                    </a:lnTo>
                    <a:lnTo>
                      <a:pt x="1102" y="762"/>
                    </a:lnTo>
                    <a:lnTo>
                      <a:pt x="1054" y="830"/>
                    </a:lnTo>
                    <a:lnTo>
                      <a:pt x="1041" y="918"/>
                    </a:lnTo>
                    <a:lnTo>
                      <a:pt x="997" y="941"/>
                    </a:lnTo>
                    <a:lnTo>
                      <a:pt x="943" y="923"/>
                    </a:lnTo>
                    <a:lnTo>
                      <a:pt x="877" y="935"/>
                    </a:lnTo>
                    <a:lnTo>
                      <a:pt x="821" y="891"/>
                    </a:lnTo>
                    <a:lnTo>
                      <a:pt x="786" y="917"/>
                    </a:lnTo>
                    <a:lnTo>
                      <a:pt x="752" y="891"/>
                    </a:lnTo>
                    <a:lnTo>
                      <a:pt x="697" y="881"/>
                    </a:lnTo>
                    <a:lnTo>
                      <a:pt x="644" y="915"/>
                    </a:lnTo>
                    <a:lnTo>
                      <a:pt x="607" y="891"/>
                    </a:lnTo>
                    <a:lnTo>
                      <a:pt x="617" y="812"/>
                    </a:lnTo>
                    <a:lnTo>
                      <a:pt x="513" y="784"/>
                    </a:lnTo>
                    <a:lnTo>
                      <a:pt x="513" y="687"/>
                    </a:lnTo>
                    <a:lnTo>
                      <a:pt x="539" y="609"/>
                    </a:lnTo>
                    <a:lnTo>
                      <a:pt x="623" y="603"/>
                    </a:lnTo>
                    <a:lnTo>
                      <a:pt x="617" y="507"/>
                    </a:lnTo>
                    <a:lnTo>
                      <a:pt x="564" y="499"/>
                    </a:lnTo>
                    <a:lnTo>
                      <a:pt x="552" y="555"/>
                    </a:lnTo>
                    <a:lnTo>
                      <a:pt x="459" y="555"/>
                    </a:lnTo>
                    <a:lnTo>
                      <a:pt x="435" y="487"/>
                    </a:lnTo>
                    <a:lnTo>
                      <a:pt x="390" y="483"/>
                    </a:lnTo>
                    <a:lnTo>
                      <a:pt x="390" y="361"/>
                    </a:lnTo>
                    <a:lnTo>
                      <a:pt x="326" y="361"/>
                    </a:lnTo>
                    <a:lnTo>
                      <a:pt x="277" y="309"/>
                    </a:lnTo>
                    <a:lnTo>
                      <a:pt x="190" y="311"/>
                    </a:lnTo>
                    <a:lnTo>
                      <a:pt x="110" y="225"/>
                    </a:lnTo>
                    <a:lnTo>
                      <a:pt x="0" y="185"/>
                    </a:lnTo>
                    <a:lnTo>
                      <a:pt x="5" y="145"/>
                    </a:lnTo>
                    <a:lnTo>
                      <a:pt x="66" y="101"/>
                    </a:lnTo>
                    <a:lnTo>
                      <a:pt x="136" y="130"/>
                    </a:lnTo>
                    <a:lnTo>
                      <a:pt x="182" y="201"/>
                    </a:lnTo>
                    <a:lnTo>
                      <a:pt x="265" y="201"/>
                    </a:lnTo>
                    <a:lnTo>
                      <a:pt x="289" y="152"/>
                    </a:lnTo>
                    <a:lnTo>
                      <a:pt x="345" y="145"/>
                    </a:lnTo>
                    <a:lnTo>
                      <a:pt x="375" y="200"/>
                    </a:lnTo>
                    <a:lnTo>
                      <a:pt x="411" y="194"/>
                    </a:lnTo>
                    <a:lnTo>
                      <a:pt x="415" y="119"/>
                    </a:lnTo>
                    <a:lnTo>
                      <a:pt x="478" y="89"/>
                    </a:lnTo>
                    <a:lnTo>
                      <a:pt x="472" y="40"/>
                    </a:lnTo>
                    <a:lnTo>
                      <a:pt x="505" y="0"/>
                    </a:lnTo>
                    <a:lnTo>
                      <a:pt x="543" y="9"/>
                    </a:lnTo>
                    <a:close/>
                  </a:path>
                </a:pathLst>
              </a:custGeom>
              <a:solidFill>
                <a:srgbClr val="3333CC">
                  <a:lumMod val="20000"/>
                  <a:lumOff val="80000"/>
                </a:srgbClr>
              </a:solidFill>
              <a:ln w="12700" cap="flat" cmpd="sng">
                <a:solidFill>
                  <a:srgbClr val="C0C0C0"/>
                </a:solidFill>
                <a:prstDash val="solid"/>
                <a:round/>
                <a:headEnd type="none" w="med" len="med"/>
                <a:tailEnd type="none" w="med" len="med"/>
              </a:ln>
              <a:effectLst/>
              <a:extLst/>
            </p:spPr>
            <p:txBody>
              <a:bodyPr lIns="64008" tIns="64008" rIns="45720" bIns="64008" anchor="ct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800" b="0" i="1" kern="0">
                  <a:solidFill>
                    <a:sysClr val="windowText" lastClr="000000"/>
                  </a:solidFill>
                  <a:latin typeface="+mn-lt"/>
                </a:endParaRPr>
              </a:p>
            </p:txBody>
          </p:sp>
          <p:sp>
            <p:nvSpPr>
              <p:cNvPr id="36" name="Freeform 18"/>
              <p:cNvSpPr>
                <a:spLocks/>
              </p:cNvSpPr>
              <p:nvPr/>
            </p:nvSpPr>
            <p:spPr bwMode="gray">
              <a:xfrm>
                <a:off x="2303688" y="4167883"/>
                <a:ext cx="722210" cy="565285"/>
              </a:xfrm>
              <a:custGeom>
                <a:avLst/>
                <a:gdLst>
                  <a:gd name="T0" fmla="*/ 1153 w 1626"/>
                  <a:gd name="T1" fmla="*/ 1165 h 1227"/>
                  <a:gd name="T2" fmla="*/ 1133 w 1626"/>
                  <a:gd name="T3" fmla="*/ 1190 h 1227"/>
                  <a:gd name="T4" fmla="*/ 1050 w 1626"/>
                  <a:gd name="T5" fmla="*/ 1207 h 1227"/>
                  <a:gd name="T6" fmla="*/ 961 w 1626"/>
                  <a:gd name="T7" fmla="*/ 1163 h 1227"/>
                  <a:gd name="T8" fmla="*/ 915 w 1626"/>
                  <a:gd name="T9" fmla="*/ 1165 h 1227"/>
                  <a:gd name="T10" fmla="*/ 850 w 1626"/>
                  <a:gd name="T11" fmla="*/ 1193 h 1227"/>
                  <a:gd name="T12" fmla="*/ 796 w 1626"/>
                  <a:gd name="T13" fmla="*/ 1208 h 1227"/>
                  <a:gd name="T14" fmla="*/ 741 w 1626"/>
                  <a:gd name="T15" fmla="*/ 1165 h 1227"/>
                  <a:gd name="T16" fmla="*/ 667 w 1626"/>
                  <a:gd name="T17" fmla="*/ 1157 h 1227"/>
                  <a:gd name="T18" fmla="*/ 577 w 1626"/>
                  <a:gd name="T19" fmla="*/ 1153 h 1227"/>
                  <a:gd name="T20" fmla="*/ 552 w 1626"/>
                  <a:gd name="T21" fmla="*/ 1097 h 1227"/>
                  <a:gd name="T22" fmla="*/ 505 w 1626"/>
                  <a:gd name="T23" fmla="*/ 1047 h 1227"/>
                  <a:gd name="T24" fmla="*/ 478 w 1626"/>
                  <a:gd name="T25" fmla="*/ 979 h 1227"/>
                  <a:gd name="T26" fmla="*/ 516 w 1626"/>
                  <a:gd name="T27" fmla="*/ 935 h 1227"/>
                  <a:gd name="T28" fmla="*/ 489 w 1626"/>
                  <a:gd name="T29" fmla="*/ 893 h 1227"/>
                  <a:gd name="T30" fmla="*/ 388 w 1626"/>
                  <a:gd name="T31" fmla="*/ 904 h 1227"/>
                  <a:gd name="T32" fmla="*/ 288 w 1626"/>
                  <a:gd name="T33" fmla="*/ 889 h 1227"/>
                  <a:gd name="T34" fmla="*/ 238 w 1626"/>
                  <a:gd name="T35" fmla="*/ 853 h 1227"/>
                  <a:gd name="T36" fmla="*/ 282 w 1626"/>
                  <a:gd name="T37" fmla="*/ 748 h 1227"/>
                  <a:gd name="T38" fmla="*/ 361 w 1626"/>
                  <a:gd name="T39" fmla="*/ 660 h 1227"/>
                  <a:gd name="T40" fmla="*/ 257 w 1626"/>
                  <a:gd name="T41" fmla="*/ 629 h 1227"/>
                  <a:gd name="T42" fmla="*/ 139 w 1626"/>
                  <a:gd name="T43" fmla="*/ 605 h 1227"/>
                  <a:gd name="T44" fmla="*/ 0 w 1626"/>
                  <a:gd name="T45" fmla="*/ 545 h 1227"/>
                  <a:gd name="T46" fmla="*/ 155 w 1626"/>
                  <a:gd name="T47" fmla="*/ 405 h 1227"/>
                  <a:gd name="T48" fmla="*/ 345 w 1626"/>
                  <a:gd name="T49" fmla="*/ 476 h 1227"/>
                  <a:gd name="T50" fmla="*/ 437 w 1626"/>
                  <a:gd name="T51" fmla="*/ 393 h 1227"/>
                  <a:gd name="T52" fmla="*/ 521 w 1626"/>
                  <a:gd name="T53" fmla="*/ 355 h 1227"/>
                  <a:gd name="T54" fmla="*/ 609 w 1626"/>
                  <a:gd name="T55" fmla="*/ 317 h 1227"/>
                  <a:gd name="T56" fmla="*/ 688 w 1626"/>
                  <a:gd name="T57" fmla="*/ 342 h 1227"/>
                  <a:gd name="T58" fmla="*/ 804 w 1626"/>
                  <a:gd name="T59" fmla="*/ 252 h 1227"/>
                  <a:gd name="T60" fmla="*/ 903 w 1626"/>
                  <a:gd name="T61" fmla="*/ 221 h 1227"/>
                  <a:gd name="T62" fmla="*/ 968 w 1626"/>
                  <a:gd name="T63" fmla="*/ 164 h 1227"/>
                  <a:gd name="T64" fmla="*/ 1060 w 1626"/>
                  <a:gd name="T65" fmla="*/ 113 h 1227"/>
                  <a:gd name="T66" fmla="*/ 1135 w 1626"/>
                  <a:gd name="T67" fmla="*/ 65 h 1227"/>
                  <a:gd name="T68" fmla="*/ 1209 w 1626"/>
                  <a:gd name="T69" fmla="*/ 98 h 1227"/>
                  <a:gd name="T70" fmla="*/ 1292 w 1626"/>
                  <a:gd name="T71" fmla="*/ 29 h 1227"/>
                  <a:gd name="T72" fmla="*/ 1392 w 1626"/>
                  <a:gd name="T73" fmla="*/ 0 h 1227"/>
                  <a:gd name="T74" fmla="*/ 1439 w 1626"/>
                  <a:gd name="T75" fmla="*/ 98 h 1227"/>
                  <a:gd name="T76" fmla="*/ 1476 w 1626"/>
                  <a:gd name="T77" fmla="*/ 184 h 1227"/>
                  <a:gd name="T78" fmla="*/ 1404 w 1626"/>
                  <a:gd name="T79" fmla="*/ 354 h 1227"/>
                  <a:gd name="T80" fmla="*/ 1509 w 1626"/>
                  <a:gd name="T81" fmla="*/ 393 h 1227"/>
                  <a:gd name="T82" fmla="*/ 1620 w 1626"/>
                  <a:gd name="T83" fmla="*/ 379 h 1227"/>
                  <a:gd name="T84" fmla="*/ 1582 w 1626"/>
                  <a:gd name="T85" fmla="*/ 613 h 1227"/>
                  <a:gd name="T86" fmla="*/ 1519 w 1626"/>
                  <a:gd name="T87" fmla="*/ 844 h 1227"/>
                  <a:gd name="T88" fmla="*/ 1380 w 1626"/>
                  <a:gd name="T89" fmla="*/ 1004 h 1227"/>
                  <a:gd name="T90" fmla="*/ 1312 w 1626"/>
                  <a:gd name="T91" fmla="*/ 1071 h 1227"/>
                  <a:gd name="T92" fmla="*/ 1188 w 1626"/>
                  <a:gd name="T93" fmla="*/ 1171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26" h="1227">
                    <a:moveTo>
                      <a:pt x="1188" y="1171"/>
                    </a:moveTo>
                    <a:lnTo>
                      <a:pt x="1153" y="1165"/>
                    </a:lnTo>
                    <a:lnTo>
                      <a:pt x="1129" y="1140"/>
                    </a:lnTo>
                    <a:lnTo>
                      <a:pt x="1133" y="1190"/>
                    </a:lnTo>
                    <a:lnTo>
                      <a:pt x="1107" y="1207"/>
                    </a:lnTo>
                    <a:lnTo>
                      <a:pt x="1050" y="1207"/>
                    </a:lnTo>
                    <a:lnTo>
                      <a:pt x="1037" y="1159"/>
                    </a:lnTo>
                    <a:lnTo>
                      <a:pt x="961" y="1163"/>
                    </a:lnTo>
                    <a:lnTo>
                      <a:pt x="927" y="1135"/>
                    </a:lnTo>
                    <a:lnTo>
                      <a:pt x="915" y="1165"/>
                    </a:lnTo>
                    <a:lnTo>
                      <a:pt x="860" y="1163"/>
                    </a:lnTo>
                    <a:lnTo>
                      <a:pt x="850" y="1193"/>
                    </a:lnTo>
                    <a:lnTo>
                      <a:pt x="825" y="1189"/>
                    </a:lnTo>
                    <a:lnTo>
                      <a:pt x="796" y="1208"/>
                    </a:lnTo>
                    <a:lnTo>
                      <a:pt x="778" y="1159"/>
                    </a:lnTo>
                    <a:lnTo>
                      <a:pt x="741" y="1165"/>
                    </a:lnTo>
                    <a:lnTo>
                      <a:pt x="694" y="1227"/>
                    </a:lnTo>
                    <a:lnTo>
                      <a:pt x="667" y="1157"/>
                    </a:lnTo>
                    <a:lnTo>
                      <a:pt x="613" y="1159"/>
                    </a:lnTo>
                    <a:lnTo>
                      <a:pt x="577" y="1153"/>
                    </a:lnTo>
                    <a:lnTo>
                      <a:pt x="583" y="1114"/>
                    </a:lnTo>
                    <a:lnTo>
                      <a:pt x="552" y="1097"/>
                    </a:lnTo>
                    <a:lnTo>
                      <a:pt x="495" y="1108"/>
                    </a:lnTo>
                    <a:lnTo>
                      <a:pt x="505" y="1047"/>
                    </a:lnTo>
                    <a:lnTo>
                      <a:pt x="472" y="1018"/>
                    </a:lnTo>
                    <a:lnTo>
                      <a:pt x="478" y="979"/>
                    </a:lnTo>
                    <a:lnTo>
                      <a:pt x="517" y="962"/>
                    </a:lnTo>
                    <a:lnTo>
                      <a:pt x="516" y="935"/>
                    </a:lnTo>
                    <a:lnTo>
                      <a:pt x="509" y="902"/>
                    </a:lnTo>
                    <a:lnTo>
                      <a:pt x="489" y="893"/>
                    </a:lnTo>
                    <a:lnTo>
                      <a:pt x="450" y="895"/>
                    </a:lnTo>
                    <a:lnTo>
                      <a:pt x="388" y="904"/>
                    </a:lnTo>
                    <a:lnTo>
                      <a:pt x="373" y="877"/>
                    </a:lnTo>
                    <a:lnTo>
                      <a:pt x="288" y="889"/>
                    </a:lnTo>
                    <a:lnTo>
                      <a:pt x="281" y="846"/>
                    </a:lnTo>
                    <a:lnTo>
                      <a:pt x="238" y="853"/>
                    </a:lnTo>
                    <a:lnTo>
                      <a:pt x="238" y="809"/>
                    </a:lnTo>
                    <a:lnTo>
                      <a:pt x="282" y="748"/>
                    </a:lnTo>
                    <a:lnTo>
                      <a:pt x="346" y="742"/>
                    </a:lnTo>
                    <a:lnTo>
                      <a:pt x="361" y="660"/>
                    </a:lnTo>
                    <a:lnTo>
                      <a:pt x="327" y="615"/>
                    </a:lnTo>
                    <a:lnTo>
                      <a:pt x="257" y="629"/>
                    </a:lnTo>
                    <a:lnTo>
                      <a:pt x="235" y="599"/>
                    </a:lnTo>
                    <a:lnTo>
                      <a:pt x="139" y="605"/>
                    </a:lnTo>
                    <a:lnTo>
                      <a:pt x="133" y="533"/>
                    </a:lnTo>
                    <a:lnTo>
                      <a:pt x="0" y="545"/>
                    </a:lnTo>
                    <a:lnTo>
                      <a:pt x="62" y="470"/>
                    </a:lnTo>
                    <a:lnTo>
                      <a:pt x="155" y="405"/>
                    </a:lnTo>
                    <a:lnTo>
                      <a:pt x="247" y="454"/>
                    </a:lnTo>
                    <a:lnTo>
                      <a:pt x="345" y="476"/>
                    </a:lnTo>
                    <a:lnTo>
                      <a:pt x="386" y="386"/>
                    </a:lnTo>
                    <a:lnTo>
                      <a:pt x="437" y="393"/>
                    </a:lnTo>
                    <a:lnTo>
                      <a:pt x="460" y="343"/>
                    </a:lnTo>
                    <a:lnTo>
                      <a:pt x="521" y="355"/>
                    </a:lnTo>
                    <a:lnTo>
                      <a:pt x="582" y="256"/>
                    </a:lnTo>
                    <a:lnTo>
                      <a:pt x="609" y="317"/>
                    </a:lnTo>
                    <a:lnTo>
                      <a:pt x="674" y="307"/>
                    </a:lnTo>
                    <a:lnTo>
                      <a:pt x="688" y="342"/>
                    </a:lnTo>
                    <a:lnTo>
                      <a:pt x="759" y="342"/>
                    </a:lnTo>
                    <a:lnTo>
                      <a:pt x="804" y="252"/>
                    </a:lnTo>
                    <a:lnTo>
                      <a:pt x="872" y="275"/>
                    </a:lnTo>
                    <a:lnTo>
                      <a:pt x="903" y="221"/>
                    </a:lnTo>
                    <a:lnTo>
                      <a:pt x="961" y="225"/>
                    </a:lnTo>
                    <a:lnTo>
                      <a:pt x="968" y="164"/>
                    </a:lnTo>
                    <a:lnTo>
                      <a:pt x="1042" y="178"/>
                    </a:lnTo>
                    <a:lnTo>
                      <a:pt x="1060" y="113"/>
                    </a:lnTo>
                    <a:lnTo>
                      <a:pt x="1135" y="126"/>
                    </a:lnTo>
                    <a:lnTo>
                      <a:pt x="1135" y="65"/>
                    </a:lnTo>
                    <a:lnTo>
                      <a:pt x="1176" y="46"/>
                    </a:lnTo>
                    <a:lnTo>
                      <a:pt x="1209" y="98"/>
                    </a:lnTo>
                    <a:lnTo>
                      <a:pt x="1262" y="90"/>
                    </a:lnTo>
                    <a:lnTo>
                      <a:pt x="1292" y="29"/>
                    </a:lnTo>
                    <a:lnTo>
                      <a:pt x="1356" y="34"/>
                    </a:lnTo>
                    <a:lnTo>
                      <a:pt x="1392" y="0"/>
                    </a:lnTo>
                    <a:lnTo>
                      <a:pt x="1433" y="24"/>
                    </a:lnTo>
                    <a:lnTo>
                      <a:pt x="1439" y="98"/>
                    </a:lnTo>
                    <a:lnTo>
                      <a:pt x="1477" y="110"/>
                    </a:lnTo>
                    <a:lnTo>
                      <a:pt x="1476" y="184"/>
                    </a:lnTo>
                    <a:lnTo>
                      <a:pt x="1390" y="322"/>
                    </a:lnTo>
                    <a:lnTo>
                      <a:pt x="1404" y="354"/>
                    </a:lnTo>
                    <a:lnTo>
                      <a:pt x="1495" y="294"/>
                    </a:lnTo>
                    <a:lnTo>
                      <a:pt x="1509" y="393"/>
                    </a:lnTo>
                    <a:lnTo>
                      <a:pt x="1540" y="409"/>
                    </a:lnTo>
                    <a:lnTo>
                      <a:pt x="1620" y="379"/>
                    </a:lnTo>
                    <a:lnTo>
                      <a:pt x="1626" y="509"/>
                    </a:lnTo>
                    <a:lnTo>
                      <a:pt x="1582" y="613"/>
                    </a:lnTo>
                    <a:lnTo>
                      <a:pt x="1533" y="673"/>
                    </a:lnTo>
                    <a:lnTo>
                      <a:pt x="1519" y="844"/>
                    </a:lnTo>
                    <a:lnTo>
                      <a:pt x="1392" y="917"/>
                    </a:lnTo>
                    <a:lnTo>
                      <a:pt x="1380" y="1004"/>
                    </a:lnTo>
                    <a:lnTo>
                      <a:pt x="1312" y="1006"/>
                    </a:lnTo>
                    <a:lnTo>
                      <a:pt x="1312" y="1071"/>
                    </a:lnTo>
                    <a:lnTo>
                      <a:pt x="1245" y="1081"/>
                    </a:lnTo>
                    <a:lnTo>
                      <a:pt x="1188" y="1171"/>
                    </a:lnTo>
                    <a:close/>
                  </a:path>
                </a:pathLst>
              </a:custGeom>
              <a:solidFill>
                <a:sysClr val="window" lastClr="FFFFFF"/>
              </a:solidFill>
              <a:ln w="12700" cap="flat" cmpd="sng">
                <a:solidFill>
                  <a:srgbClr val="C0C0C0"/>
                </a:solidFill>
                <a:prstDash val="solid"/>
                <a:round/>
                <a:headEnd/>
                <a:tailEnd/>
              </a:ln>
              <a:effectLst/>
              <a:extLst/>
            </p:spPr>
            <p:txBody>
              <a:bodyPr lIns="64008" tIns="64008" rIns="45720" bIns="64008" anchor="ct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800" b="0" i="1" kern="0">
                  <a:solidFill>
                    <a:sysClr val="windowText" lastClr="000000"/>
                  </a:solidFill>
                  <a:latin typeface="+mn-lt"/>
                </a:endParaRPr>
              </a:p>
            </p:txBody>
          </p:sp>
          <p:sp>
            <p:nvSpPr>
              <p:cNvPr id="37" name="Freeform 19"/>
              <p:cNvSpPr>
                <a:spLocks/>
              </p:cNvSpPr>
              <p:nvPr/>
            </p:nvSpPr>
            <p:spPr bwMode="gray">
              <a:xfrm>
                <a:off x="2829775" y="4239852"/>
                <a:ext cx="714259" cy="603232"/>
              </a:xfrm>
              <a:custGeom>
                <a:avLst/>
                <a:gdLst>
                  <a:gd name="T0" fmla="*/ 1603 w 1603"/>
                  <a:gd name="T1" fmla="*/ 405 h 1318"/>
                  <a:gd name="T2" fmla="*/ 1539 w 1603"/>
                  <a:gd name="T3" fmla="*/ 427 h 1318"/>
                  <a:gd name="T4" fmla="*/ 1523 w 1603"/>
                  <a:gd name="T5" fmla="*/ 478 h 1318"/>
                  <a:gd name="T6" fmla="*/ 1496 w 1603"/>
                  <a:gd name="T7" fmla="*/ 531 h 1318"/>
                  <a:gd name="T8" fmla="*/ 1431 w 1603"/>
                  <a:gd name="T9" fmla="*/ 546 h 1318"/>
                  <a:gd name="T10" fmla="*/ 1382 w 1603"/>
                  <a:gd name="T11" fmla="*/ 586 h 1318"/>
                  <a:gd name="T12" fmla="*/ 1294 w 1603"/>
                  <a:gd name="T13" fmla="*/ 551 h 1318"/>
                  <a:gd name="T14" fmla="*/ 1266 w 1603"/>
                  <a:gd name="T15" fmla="*/ 631 h 1318"/>
                  <a:gd name="T16" fmla="*/ 1196 w 1603"/>
                  <a:gd name="T17" fmla="*/ 595 h 1318"/>
                  <a:gd name="T18" fmla="*/ 1092 w 1603"/>
                  <a:gd name="T19" fmla="*/ 599 h 1318"/>
                  <a:gd name="T20" fmla="*/ 1050 w 1603"/>
                  <a:gd name="T21" fmla="*/ 660 h 1318"/>
                  <a:gd name="T22" fmla="*/ 993 w 1603"/>
                  <a:gd name="T23" fmla="*/ 691 h 1318"/>
                  <a:gd name="T24" fmla="*/ 896 w 1603"/>
                  <a:gd name="T25" fmla="*/ 691 h 1318"/>
                  <a:gd name="T26" fmla="*/ 855 w 1603"/>
                  <a:gd name="T27" fmla="*/ 642 h 1318"/>
                  <a:gd name="T28" fmla="*/ 805 w 1603"/>
                  <a:gd name="T29" fmla="*/ 648 h 1318"/>
                  <a:gd name="T30" fmla="*/ 835 w 1603"/>
                  <a:gd name="T31" fmla="*/ 742 h 1318"/>
                  <a:gd name="T32" fmla="*/ 786 w 1603"/>
                  <a:gd name="T33" fmla="*/ 795 h 1318"/>
                  <a:gd name="T34" fmla="*/ 755 w 1603"/>
                  <a:gd name="T35" fmla="*/ 856 h 1318"/>
                  <a:gd name="T36" fmla="*/ 694 w 1603"/>
                  <a:gd name="T37" fmla="*/ 887 h 1318"/>
                  <a:gd name="T38" fmla="*/ 615 w 1603"/>
                  <a:gd name="T39" fmla="*/ 913 h 1318"/>
                  <a:gd name="T40" fmla="*/ 499 w 1603"/>
                  <a:gd name="T41" fmla="*/ 955 h 1318"/>
                  <a:gd name="T42" fmla="*/ 435 w 1603"/>
                  <a:gd name="T43" fmla="*/ 987 h 1318"/>
                  <a:gd name="T44" fmla="*/ 363 w 1603"/>
                  <a:gd name="T45" fmla="*/ 1017 h 1318"/>
                  <a:gd name="T46" fmla="*/ 248 w 1603"/>
                  <a:gd name="T47" fmla="*/ 1042 h 1318"/>
                  <a:gd name="T48" fmla="*/ 172 w 1603"/>
                  <a:gd name="T49" fmla="*/ 1128 h 1318"/>
                  <a:gd name="T50" fmla="*/ 125 w 1603"/>
                  <a:gd name="T51" fmla="*/ 1126 h 1318"/>
                  <a:gd name="T52" fmla="*/ 111 w 1603"/>
                  <a:gd name="T53" fmla="*/ 1176 h 1318"/>
                  <a:gd name="T54" fmla="*/ 178 w 1603"/>
                  <a:gd name="T55" fmla="*/ 1219 h 1318"/>
                  <a:gd name="T56" fmla="*/ 168 w 1603"/>
                  <a:gd name="T57" fmla="*/ 1315 h 1318"/>
                  <a:gd name="T58" fmla="*/ 80 w 1603"/>
                  <a:gd name="T59" fmla="*/ 1279 h 1318"/>
                  <a:gd name="T60" fmla="*/ 37 w 1603"/>
                  <a:gd name="T61" fmla="*/ 1211 h 1318"/>
                  <a:gd name="T62" fmla="*/ 1 w 1603"/>
                  <a:gd name="T63" fmla="*/ 1121 h 1318"/>
                  <a:gd name="T64" fmla="*/ 45 w 1603"/>
                  <a:gd name="T65" fmla="*/ 1061 h 1318"/>
                  <a:gd name="T66" fmla="*/ 0 w 1603"/>
                  <a:gd name="T67" fmla="*/ 1012 h 1318"/>
                  <a:gd name="T68" fmla="*/ 125 w 1603"/>
                  <a:gd name="T69" fmla="*/ 913 h 1318"/>
                  <a:gd name="T70" fmla="*/ 193 w 1603"/>
                  <a:gd name="T71" fmla="*/ 845 h 1318"/>
                  <a:gd name="T72" fmla="*/ 332 w 1603"/>
                  <a:gd name="T73" fmla="*/ 684 h 1318"/>
                  <a:gd name="T74" fmla="*/ 393 w 1603"/>
                  <a:gd name="T75" fmla="*/ 455 h 1318"/>
                  <a:gd name="T76" fmla="*/ 433 w 1603"/>
                  <a:gd name="T77" fmla="*/ 218 h 1318"/>
                  <a:gd name="T78" fmla="*/ 491 w 1603"/>
                  <a:gd name="T79" fmla="*/ 110 h 1318"/>
                  <a:gd name="T80" fmla="*/ 624 w 1603"/>
                  <a:gd name="T81" fmla="*/ 140 h 1318"/>
                  <a:gd name="T82" fmla="*/ 656 w 1603"/>
                  <a:gd name="T83" fmla="*/ 28 h 1318"/>
                  <a:gd name="T84" fmla="*/ 797 w 1603"/>
                  <a:gd name="T85" fmla="*/ 35 h 1318"/>
                  <a:gd name="T86" fmla="*/ 899 w 1603"/>
                  <a:gd name="T87" fmla="*/ 52 h 1318"/>
                  <a:gd name="T88" fmla="*/ 1015 w 1603"/>
                  <a:gd name="T89" fmla="*/ 55 h 1318"/>
                  <a:gd name="T90" fmla="*/ 976 w 1603"/>
                  <a:gd name="T91" fmla="*/ 218 h 1318"/>
                  <a:gd name="T92" fmla="*/ 1112 w 1603"/>
                  <a:gd name="T93" fmla="*/ 153 h 1318"/>
                  <a:gd name="T94" fmla="*/ 1250 w 1603"/>
                  <a:gd name="T95" fmla="*/ 170 h 1318"/>
                  <a:gd name="T96" fmla="*/ 1302 w 1603"/>
                  <a:gd name="T97" fmla="*/ 76 h 1318"/>
                  <a:gd name="T98" fmla="*/ 1425 w 1603"/>
                  <a:gd name="T99" fmla="*/ 134 h 1318"/>
                  <a:gd name="T100" fmla="*/ 1563 w 1603"/>
                  <a:gd name="T101" fmla="*/ 196 h 1318"/>
                  <a:gd name="T102" fmla="*/ 1595 w 1603"/>
                  <a:gd name="T103" fmla="*/ 335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03" h="1318">
                    <a:moveTo>
                      <a:pt x="1595" y="335"/>
                    </a:moveTo>
                    <a:lnTo>
                      <a:pt x="1603" y="405"/>
                    </a:lnTo>
                    <a:lnTo>
                      <a:pt x="1579" y="429"/>
                    </a:lnTo>
                    <a:lnTo>
                      <a:pt x="1539" y="427"/>
                    </a:lnTo>
                    <a:lnTo>
                      <a:pt x="1542" y="463"/>
                    </a:lnTo>
                    <a:lnTo>
                      <a:pt x="1523" y="478"/>
                    </a:lnTo>
                    <a:lnTo>
                      <a:pt x="1491" y="473"/>
                    </a:lnTo>
                    <a:lnTo>
                      <a:pt x="1496" y="531"/>
                    </a:lnTo>
                    <a:lnTo>
                      <a:pt x="1438" y="521"/>
                    </a:lnTo>
                    <a:lnTo>
                      <a:pt x="1431" y="546"/>
                    </a:lnTo>
                    <a:lnTo>
                      <a:pt x="1419" y="582"/>
                    </a:lnTo>
                    <a:lnTo>
                      <a:pt x="1382" y="586"/>
                    </a:lnTo>
                    <a:lnTo>
                      <a:pt x="1337" y="592"/>
                    </a:lnTo>
                    <a:lnTo>
                      <a:pt x="1294" y="551"/>
                    </a:lnTo>
                    <a:lnTo>
                      <a:pt x="1301" y="604"/>
                    </a:lnTo>
                    <a:lnTo>
                      <a:pt x="1266" y="631"/>
                    </a:lnTo>
                    <a:lnTo>
                      <a:pt x="1229" y="611"/>
                    </a:lnTo>
                    <a:lnTo>
                      <a:pt x="1196" y="595"/>
                    </a:lnTo>
                    <a:lnTo>
                      <a:pt x="1129" y="607"/>
                    </a:lnTo>
                    <a:lnTo>
                      <a:pt x="1092" y="599"/>
                    </a:lnTo>
                    <a:lnTo>
                      <a:pt x="1068" y="626"/>
                    </a:lnTo>
                    <a:lnTo>
                      <a:pt x="1050" y="660"/>
                    </a:lnTo>
                    <a:lnTo>
                      <a:pt x="1027" y="660"/>
                    </a:lnTo>
                    <a:lnTo>
                      <a:pt x="993" y="691"/>
                    </a:lnTo>
                    <a:lnTo>
                      <a:pt x="920" y="715"/>
                    </a:lnTo>
                    <a:lnTo>
                      <a:pt x="896" y="691"/>
                    </a:lnTo>
                    <a:lnTo>
                      <a:pt x="896" y="650"/>
                    </a:lnTo>
                    <a:lnTo>
                      <a:pt x="855" y="642"/>
                    </a:lnTo>
                    <a:lnTo>
                      <a:pt x="805" y="635"/>
                    </a:lnTo>
                    <a:lnTo>
                      <a:pt x="805" y="648"/>
                    </a:lnTo>
                    <a:lnTo>
                      <a:pt x="831" y="684"/>
                    </a:lnTo>
                    <a:lnTo>
                      <a:pt x="835" y="742"/>
                    </a:lnTo>
                    <a:lnTo>
                      <a:pt x="794" y="764"/>
                    </a:lnTo>
                    <a:lnTo>
                      <a:pt x="786" y="795"/>
                    </a:lnTo>
                    <a:lnTo>
                      <a:pt x="760" y="807"/>
                    </a:lnTo>
                    <a:lnTo>
                      <a:pt x="755" y="856"/>
                    </a:lnTo>
                    <a:lnTo>
                      <a:pt x="718" y="856"/>
                    </a:lnTo>
                    <a:lnTo>
                      <a:pt x="694" y="887"/>
                    </a:lnTo>
                    <a:lnTo>
                      <a:pt x="650" y="905"/>
                    </a:lnTo>
                    <a:lnTo>
                      <a:pt x="615" y="913"/>
                    </a:lnTo>
                    <a:lnTo>
                      <a:pt x="509" y="901"/>
                    </a:lnTo>
                    <a:lnTo>
                      <a:pt x="499" y="955"/>
                    </a:lnTo>
                    <a:lnTo>
                      <a:pt x="443" y="943"/>
                    </a:lnTo>
                    <a:lnTo>
                      <a:pt x="435" y="987"/>
                    </a:lnTo>
                    <a:lnTo>
                      <a:pt x="374" y="979"/>
                    </a:lnTo>
                    <a:lnTo>
                      <a:pt x="363" y="1017"/>
                    </a:lnTo>
                    <a:lnTo>
                      <a:pt x="294" y="1009"/>
                    </a:lnTo>
                    <a:lnTo>
                      <a:pt x="248" y="1042"/>
                    </a:lnTo>
                    <a:lnTo>
                      <a:pt x="222" y="1078"/>
                    </a:lnTo>
                    <a:lnTo>
                      <a:pt x="172" y="1128"/>
                    </a:lnTo>
                    <a:lnTo>
                      <a:pt x="153" y="1109"/>
                    </a:lnTo>
                    <a:lnTo>
                      <a:pt x="125" y="1126"/>
                    </a:lnTo>
                    <a:lnTo>
                      <a:pt x="122" y="1157"/>
                    </a:lnTo>
                    <a:lnTo>
                      <a:pt x="111" y="1176"/>
                    </a:lnTo>
                    <a:lnTo>
                      <a:pt x="148" y="1184"/>
                    </a:lnTo>
                    <a:lnTo>
                      <a:pt x="178" y="1219"/>
                    </a:lnTo>
                    <a:lnTo>
                      <a:pt x="184" y="1275"/>
                    </a:lnTo>
                    <a:lnTo>
                      <a:pt x="168" y="1315"/>
                    </a:lnTo>
                    <a:lnTo>
                      <a:pt x="95" y="1318"/>
                    </a:lnTo>
                    <a:lnTo>
                      <a:pt x="80" y="1279"/>
                    </a:lnTo>
                    <a:lnTo>
                      <a:pt x="45" y="1254"/>
                    </a:lnTo>
                    <a:lnTo>
                      <a:pt x="37" y="1211"/>
                    </a:lnTo>
                    <a:lnTo>
                      <a:pt x="1" y="1213"/>
                    </a:lnTo>
                    <a:lnTo>
                      <a:pt x="1" y="1121"/>
                    </a:lnTo>
                    <a:lnTo>
                      <a:pt x="7" y="1082"/>
                    </a:lnTo>
                    <a:lnTo>
                      <a:pt x="45" y="1061"/>
                    </a:lnTo>
                    <a:lnTo>
                      <a:pt x="37" y="1040"/>
                    </a:lnTo>
                    <a:lnTo>
                      <a:pt x="0" y="1012"/>
                    </a:lnTo>
                    <a:lnTo>
                      <a:pt x="57" y="921"/>
                    </a:lnTo>
                    <a:lnTo>
                      <a:pt x="125" y="913"/>
                    </a:lnTo>
                    <a:lnTo>
                      <a:pt x="125" y="847"/>
                    </a:lnTo>
                    <a:lnTo>
                      <a:pt x="193" y="845"/>
                    </a:lnTo>
                    <a:lnTo>
                      <a:pt x="205" y="758"/>
                    </a:lnTo>
                    <a:lnTo>
                      <a:pt x="332" y="684"/>
                    </a:lnTo>
                    <a:lnTo>
                      <a:pt x="345" y="514"/>
                    </a:lnTo>
                    <a:lnTo>
                      <a:pt x="393" y="455"/>
                    </a:lnTo>
                    <a:lnTo>
                      <a:pt x="439" y="350"/>
                    </a:lnTo>
                    <a:lnTo>
                      <a:pt x="433" y="218"/>
                    </a:lnTo>
                    <a:lnTo>
                      <a:pt x="474" y="184"/>
                    </a:lnTo>
                    <a:lnTo>
                      <a:pt x="491" y="110"/>
                    </a:lnTo>
                    <a:lnTo>
                      <a:pt x="549" y="87"/>
                    </a:lnTo>
                    <a:lnTo>
                      <a:pt x="624" y="140"/>
                    </a:lnTo>
                    <a:lnTo>
                      <a:pt x="659" y="120"/>
                    </a:lnTo>
                    <a:lnTo>
                      <a:pt x="656" y="28"/>
                    </a:lnTo>
                    <a:lnTo>
                      <a:pt x="711" y="7"/>
                    </a:lnTo>
                    <a:lnTo>
                      <a:pt x="797" y="35"/>
                    </a:lnTo>
                    <a:lnTo>
                      <a:pt x="841" y="4"/>
                    </a:lnTo>
                    <a:lnTo>
                      <a:pt x="899" y="52"/>
                    </a:lnTo>
                    <a:lnTo>
                      <a:pt x="988" y="0"/>
                    </a:lnTo>
                    <a:lnTo>
                      <a:pt x="1015" y="55"/>
                    </a:lnTo>
                    <a:lnTo>
                      <a:pt x="931" y="178"/>
                    </a:lnTo>
                    <a:lnTo>
                      <a:pt x="976" y="218"/>
                    </a:lnTo>
                    <a:lnTo>
                      <a:pt x="1038" y="206"/>
                    </a:lnTo>
                    <a:lnTo>
                      <a:pt x="1112" y="153"/>
                    </a:lnTo>
                    <a:lnTo>
                      <a:pt x="1204" y="114"/>
                    </a:lnTo>
                    <a:lnTo>
                      <a:pt x="1250" y="170"/>
                    </a:lnTo>
                    <a:lnTo>
                      <a:pt x="1294" y="156"/>
                    </a:lnTo>
                    <a:lnTo>
                      <a:pt x="1302" y="76"/>
                    </a:lnTo>
                    <a:lnTo>
                      <a:pt x="1407" y="77"/>
                    </a:lnTo>
                    <a:lnTo>
                      <a:pt x="1425" y="134"/>
                    </a:lnTo>
                    <a:lnTo>
                      <a:pt x="1487" y="122"/>
                    </a:lnTo>
                    <a:lnTo>
                      <a:pt x="1563" y="196"/>
                    </a:lnTo>
                    <a:lnTo>
                      <a:pt x="1558" y="280"/>
                    </a:lnTo>
                    <a:lnTo>
                      <a:pt x="1595" y="335"/>
                    </a:lnTo>
                    <a:close/>
                  </a:path>
                </a:pathLst>
              </a:custGeom>
              <a:solidFill>
                <a:srgbClr val="3333CC">
                  <a:lumMod val="20000"/>
                  <a:lumOff val="80000"/>
                </a:srgbClr>
              </a:solidFill>
              <a:ln w="12700" cap="flat" cmpd="sng">
                <a:solidFill>
                  <a:srgbClr val="C0C0C0"/>
                </a:solidFill>
                <a:prstDash val="solid"/>
                <a:round/>
                <a:headEnd/>
                <a:tailEnd/>
              </a:ln>
              <a:effectLst/>
              <a:extLst/>
            </p:spPr>
            <p:txBody>
              <a:bodyPr lIns="64008" tIns="64008" rIns="45720" bIns="64008" anchor="ct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800" b="0" i="1" kern="0">
                  <a:solidFill>
                    <a:sysClr val="windowText" lastClr="000000"/>
                  </a:solidFill>
                  <a:latin typeface="+mn-lt"/>
                </a:endParaRPr>
              </a:p>
            </p:txBody>
          </p:sp>
          <p:sp>
            <p:nvSpPr>
              <p:cNvPr id="38" name="Freeform 20"/>
              <p:cNvSpPr>
                <a:spLocks/>
              </p:cNvSpPr>
              <p:nvPr/>
            </p:nvSpPr>
            <p:spPr bwMode="gray">
              <a:xfrm>
                <a:off x="3395616" y="3882623"/>
                <a:ext cx="392246" cy="515561"/>
              </a:xfrm>
              <a:custGeom>
                <a:avLst/>
                <a:gdLst>
                  <a:gd name="T0" fmla="*/ 863 w 890"/>
                  <a:gd name="T1" fmla="*/ 194 h 1126"/>
                  <a:gd name="T2" fmla="*/ 887 w 890"/>
                  <a:gd name="T3" fmla="*/ 248 h 1126"/>
                  <a:gd name="T4" fmla="*/ 821 w 890"/>
                  <a:gd name="T5" fmla="*/ 333 h 1126"/>
                  <a:gd name="T6" fmla="*/ 761 w 890"/>
                  <a:gd name="T7" fmla="*/ 333 h 1126"/>
                  <a:gd name="T8" fmla="*/ 756 w 890"/>
                  <a:gd name="T9" fmla="*/ 371 h 1126"/>
                  <a:gd name="T10" fmla="*/ 792 w 890"/>
                  <a:gd name="T11" fmla="*/ 421 h 1126"/>
                  <a:gd name="T12" fmla="*/ 753 w 890"/>
                  <a:gd name="T13" fmla="*/ 482 h 1126"/>
                  <a:gd name="T14" fmla="*/ 790 w 890"/>
                  <a:gd name="T15" fmla="*/ 562 h 1126"/>
                  <a:gd name="T16" fmla="*/ 792 w 890"/>
                  <a:gd name="T17" fmla="*/ 596 h 1126"/>
                  <a:gd name="T18" fmla="*/ 786 w 890"/>
                  <a:gd name="T19" fmla="*/ 652 h 1126"/>
                  <a:gd name="T20" fmla="*/ 706 w 890"/>
                  <a:gd name="T21" fmla="*/ 615 h 1126"/>
                  <a:gd name="T22" fmla="*/ 710 w 890"/>
                  <a:gd name="T23" fmla="*/ 719 h 1126"/>
                  <a:gd name="T24" fmla="*/ 664 w 890"/>
                  <a:gd name="T25" fmla="*/ 752 h 1126"/>
                  <a:gd name="T26" fmla="*/ 615 w 890"/>
                  <a:gd name="T27" fmla="*/ 783 h 1126"/>
                  <a:gd name="T28" fmla="*/ 627 w 890"/>
                  <a:gd name="T29" fmla="*/ 848 h 1126"/>
                  <a:gd name="T30" fmla="*/ 553 w 890"/>
                  <a:gd name="T31" fmla="*/ 869 h 1126"/>
                  <a:gd name="T32" fmla="*/ 492 w 890"/>
                  <a:gd name="T33" fmla="*/ 905 h 1126"/>
                  <a:gd name="T34" fmla="*/ 519 w 890"/>
                  <a:gd name="T35" fmla="*/ 952 h 1126"/>
                  <a:gd name="T36" fmla="*/ 492 w 890"/>
                  <a:gd name="T37" fmla="*/ 992 h 1126"/>
                  <a:gd name="T38" fmla="*/ 440 w 890"/>
                  <a:gd name="T39" fmla="*/ 1026 h 1126"/>
                  <a:gd name="T40" fmla="*/ 423 w 890"/>
                  <a:gd name="T41" fmla="*/ 1093 h 1126"/>
                  <a:gd name="T42" fmla="*/ 325 w 890"/>
                  <a:gd name="T43" fmla="*/ 1118 h 1126"/>
                  <a:gd name="T44" fmla="*/ 294 w 890"/>
                  <a:gd name="T45" fmla="*/ 978 h 1126"/>
                  <a:gd name="T46" fmla="*/ 154 w 890"/>
                  <a:gd name="T47" fmla="*/ 916 h 1126"/>
                  <a:gd name="T48" fmla="*/ 32 w 890"/>
                  <a:gd name="T49" fmla="*/ 858 h 1126"/>
                  <a:gd name="T50" fmla="*/ 32 w 890"/>
                  <a:gd name="T51" fmla="*/ 775 h 1126"/>
                  <a:gd name="T52" fmla="*/ 88 w 890"/>
                  <a:gd name="T53" fmla="*/ 611 h 1126"/>
                  <a:gd name="T54" fmla="*/ 76 w 890"/>
                  <a:gd name="T55" fmla="*/ 511 h 1126"/>
                  <a:gd name="T56" fmla="*/ 97 w 890"/>
                  <a:gd name="T57" fmla="*/ 443 h 1126"/>
                  <a:gd name="T58" fmla="*/ 146 w 890"/>
                  <a:gd name="T59" fmla="*/ 347 h 1126"/>
                  <a:gd name="T60" fmla="*/ 201 w 890"/>
                  <a:gd name="T61" fmla="*/ 220 h 1126"/>
                  <a:gd name="T62" fmla="*/ 231 w 890"/>
                  <a:gd name="T63" fmla="*/ 130 h 1126"/>
                  <a:gd name="T64" fmla="*/ 428 w 890"/>
                  <a:gd name="T65" fmla="*/ 65 h 1126"/>
                  <a:gd name="T66" fmla="*/ 515 w 890"/>
                  <a:gd name="T67" fmla="*/ 8 h 1126"/>
                  <a:gd name="T68" fmla="*/ 589 w 890"/>
                  <a:gd name="T69" fmla="*/ 169 h 1126"/>
                  <a:gd name="T70" fmla="*/ 700 w 890"/>
                  <a:gd name="T71" fmla="*/ 125 h 1126"/>
                  <a:gd name="T72" fmla="*/ 768 w 890"/>
                  <a:gd name="T73" fmla="*/ 176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0" h="1126">
                    <a:moveTo>
                      <a:pt x="845" y="156"/>
                    </a:moveTo>
                    <a:lnTo>
                      <a:pt x="863" y="194"/>
                    </a:lnTo>
                    <a:lnTo>
                      <a:pt x="890" y="205"/>
                    </a:lnTo>
                    <a:lnTo>
                      <a:pt x="887" y="248"/>
                    </a:lnTo>
                    <a:lnTo>
                      <a:pt x="835" y="274"/>
                    </a:lnTo>
                    <a:lnTo>
                      <a:pt x="821" y="333"/>
                    </a:lnTo>
                    <a:lnTo>
                      <a:pt x="790" y="321"/>
                    </a:lnTo>
                    <a:lnTo>
                      <a:pt x="761" y="333"/>
                    </a:lnTo>
                    <a:lnTo>
                      <a:pt x="734" y="346"/>
                    </a:lnTo>
                    <a:lnTo>
                      <a:pt x="756" y="371"/>
                    </a:lnTo>
                    <a:lnTo>
                      <a:pt x="756" y="415"/>
                    </a:lnTo>
                    <a:lnTo>
                      <a:pt x="792" y="421"/>
                    </a:lnTo>
                    <a:lnTo>
                      <a:pt x="790" y="462"/>
                    </a:lnTo>
                    <a:lnTo>
                      <a:pt x="753" y="482"/>
                    </a:lnTo>
                    <a:lnTo>
                      <a:pt x="784" y="500"/>
                    </a:lnTo>
                    <a:lnTo>
                      <a:pt x="790" y="562"/>
                    </a:lnTo>
                    <a:lnTo>
                      <a:pt x="756" y="574"/>
                    </a:lnTo>
                    <a:lnTo>
                      <a:pt x="792" y="596"/>
                    </a:lnTo>
                    <a:lnTo>
                      <a:pt x="796" y="627"/>
                    </a:lnTo>
                    <a:lnTo>
                      <a:pt x="786" y="652"/>
                    </a:lnTo>
                    <a:lnTo>
                      <a:pt x="749" y="622"/>
                    </a:lnTo>
                    <a:lnTo>
                      <a:pt x="706" y="615"/>
                    </a:lnTo>
                    <a:lnTo>
                      <a:pt x="717" y="684"/>
                    </a:lnTo>
                    <a:lnTo>
                      <a:pt x="710" y="719"/>
                    </a:lnTo>
                    <a:lnTo>
                      <a:pt x="664" y="715"/>
                    </a:lnTo>
                    <a:lnTo>
                      <a:pt x="664" y="752"/>
                    </a:lnTo>
                    <a:lnTo>
                      <a:pt x="669" y="787"/>
                    </a:lnTo>
                    <a:lnTo>
                      <a:pt x="615" y="783"/>
                    </a:lnTo>
                    <a:lnTo>
                      <a:pt x="631" y="813"/>
                    </a:lnTo>
                    <a:lnTo>
                      <a:pt x="627" y="848"/>
                    </a:lnTo>
                    <a:lnTo>
                      <a:pt x="607" y="874"/>
                    </a:lnTo>
                    <a:lnTo>
                      <a:pt x="553" y="869"/>
                    </a:lnTo>
                    <a:lnTo>
                      <a:pt x="516" y="886"/>
                    </a:lnTo>
                    <a:lnTo>
                      <a:pt x="492" y="905"/>
                    </a:lnTo>
                    <a:lnTo>
                      <a:pt x="486" y="940"/>
                    </a:lnTo>
                    <a:lnTo>
                      <a:pt x="519" y="952"/>
                    </a:lnTo>
                    <a:lnTo>
                      <a:pt x="516" y="985"/>
                    </a:lnTo>
                    <a:lnTo>
                      <a:pt x="492" y="992"/>
                    </a:lnTo>
                    <a:lnTo>
                      <a:pt x="483" y="1027"/>
                    </a:lnTo>
                    <a:lnTo>
                      <a:pt x="440" y="1026"/>
                    </a:lnTo>
                    <a:lnTo>
                      <a:pt x="450" y="1081"/>
                    </a:lnTo>
                    <a:lnTo>
                      <a:pt x="423" y="1093"/>
                    </a:lnTo>
                    <a:lnTo>
                      <a:pt x="394" y="1126"/>
                    </a:lnTo>
                    <a:lnTo>
                      <a:pt x="325" y="1118"/>
                    </a:lnTo>
                    <a:lnTo>
                      <a:pt x="287" y="1058"/>
                    </a:lnTo>
                    <a:lnTo>
                      <a:pt x="294" y="978"/>
                    </a:lnTo>
                    <a:lnTo>
                      <a:pt x="217" y="904"/>
                    </a:lnTo>
                    <a:lnTo>
                      <a:pt x="154" y="916"/>
                    </a:lnTo>
                    <a:lnTo>
                      <a:pt x="138" y="859"/>
                    </a:lnTo>
                    <a:lnTo>
                      <a:pt x="32" y="858"/>
                    </a:lnTo>
                    <a:lnTo>
                      <a:pt x="0" y="811"/>
                    </a:lnTo>
                    <a:lnTo>
                      <a:pt x="32" y="775"/>
                    </a:lnTo>
                    <a:lnTo>
                      <a:pt x="32" y="654"/>
                    </a:lnTo>
                    <a:lnTo>
                      <a:pt x="88" y="611"/>
                    </a:lnTo>
                    <a:lnTo>
                      <a:pt x="97" y="559"/>
                    </a:lnTo>
                    <a:lnTo>
                      <a:pt x="76" y="511"/>
                    </a:lnTo>
                    <a:lnTo>
                      <a:pt x="129" y="500"/>
                    </a:lnTo>
                    <a:lnTo>
                      <a:pt x="97" y="443"/>
                    </a:lnTo>
                    <a:lnTo>
                      <a:pt x="105" y="383"/>
                    </a:lnTo>
                    <a:lnTo>
                      <a:pt x="146" y="347"/>
                    </a:lnTo>
                    <a:lnTo>
                      <a:pt x="189" y="322"/>
                    </a:lnTo>
                    <a:lnTo>
                      <a:pt x="201" y="220"/>
                    </a:lnTo>
                    <a:lnTo>
                      <a:pt x="227" y="208"/>
                    </a:lnTo>
                    <a:lnTo>
                      <a:pt x="231" y="130"/>
                    </a:lnTo>
                    <a:lnTo>
                      <a:pt x="313" y="126"/>
                    </a:lnTo>
                    <a:lnTo>
                      <a:pt x="428" y="65"/>
                    </a:lnTo>
                    <a:lnTo>
                      <a:pt x="453" y="0"/>
                    </a:lnTo>
                    <a:lnTo>
                      <a:pt x="515" y="8"/>
                    </a:lnTo>
                    <a:lnTo>
                      <a:pt x="563" y="84"/>
                    </a:lnTo>
                    <a:lnTo>
                      <a:pt x="589" y="169"/>
                    </a:lnTo>
                    <a:lnTo>
                      <a:pt x="680" y="176"/>
                    </a:lnTo>
                    <a:lnTo>
                      <a:pt x="700" y="125"/>
                    </a:lnTo>
                    <a:lnTo>
                      <a:pt x="748" y="125"/>
                    </a:lnTo>
                    <a:lnTo>
                      <a:pt x="768" y="176"/>
                    </a:lnTo>
                    <a:lnTo>
                      <a:pt x="845" y="156"/>
                    </a:lnTo>
                    <a:close/>
                  </a:path>
                </a:pathLst>
              </a:custGeom>
              <a:solidFill>
                <a:srgbClr val="3333CC">
                  <a:lumMod val="20000"/>
                  <a:lumOff val="80000"/>
                </a:srgbClr>
              </a:solidFill>
              <a:ln w="12700" cap="flat" cmpd="sng">
                <a:solidFill>
                  <a:srgbClr val="C0C0C0"/>
                </a:solidFill>
                <a:prstDash val="solid"/>
                <a:round/>
                <a:headEnd type="none" w="med" len="med"/>
                <a:tailEnd type="none" w="med" len="med"/>
              </a:ln>
              <a:effectLst/>
              <a:extLst/>
            </p:spPr>
            <p:txBody>
              <a:bodyPr lIns="64008" tIns="64008" rIns="45720" bIns="64008" anchor="ct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800" b="0" i="1" kern="0">
                  <a:solidFill>
                    <a:sysClr val="windowText" lastClr="000000"/>
                  </a:solidFill>
                  <a:latin typeface="+mn-lt"/>
                </a:endParaRPr>
              </a:p>
            </p:txBody>
          </p:sp>
          <p:sp>
            <p:nvSpPr>
              <p:cNvPr id="39" name="Freeform 21"/>
              <p:cNvSpPr>
                <a:spLocks/>
              </p:cNvSpPr>
              <p:nvPr/>
            </p:nvSpPr>
            <p:spPr bwMode="gray">
              <a:xfrm>
                <a:off x="3538733" y="3559416"/>
                <a:ext cx="363092" cy="403027"/>
              </a:xfrm>
              <a:custGeom>
                <a:avLst/>
                <a:gdLst>
                  <a:gd name="T0" fmla="*/ 604 w 821"/>
                  <a:gd name="T1" fmla="*/ 87 h 880"/>
                  <a:gd name="T2" fmla="*/ 538 w 821"/>
                  <a:gd name="T3" fmla="*/ 160 h 880"/>
                  <a:gd name="T4" fmla="*/ 428 w 821"/>
                  <a:gd name="T5" fmla="*/ 186 h 880"/>
                  <a:gd name="T6" fmla="*/ 494 w 821"/>
                  <a:gd name="T7" fmla="*/ 216 h 880"/>
                  <a:gd name="T8" fmla="*/ 595 w 821"/>
                  <a:gd name="T9" fmla="*/ 184 h 880"/>
                  <a:gd name="T10" fmla="*/ 684 w 821"/>
                  <a:gd name="T11" fmla="*/ 178 h 880"/>
                  <a:gd name="T12" fmla="*/ 723 w 821"/>
                  <a:gd name="T13" fmla="*/ 210 h 880"/>
                  <a:gd name="T14" fmla="*/ 784 w 821"/>
                  <a:gd name="T15" fmla="*/ 240 h 880"/>
                  <a:gd name="T16" fmla="*/ 721 w 821"/>
                  <a:gd name="T17" fmla="*/ 313 h 880"/>
                  <a:gd name="T18" fmla="*/ 784 w 821"/>
                  <a:gd name="T19" fmla="*/ 309 h 880"/>
                  <a:gd name="T20" fmla="*/ 797 w 821"/>
                  <a:gd name="T21" fmla="*/ 370 h 880"/>
                  <a:gd name="T22" fmla="*/ 766 w 821"/>
                  <a:gd name="T23" fmla="*/ 442 h 880"/>
                  <a:gd name="T24" fmla="*/ 727 w 821"/>
                  <a:gd name="T25" fmla="*/ 530 h 880"/>
                  <a:gd name="T26" fmla="*/ 797 w 821"/>
                  <a:gd name="T27" fmla="*/ 595 h 880"/>
                  <a:gd name="T28" fmla="*/ 748 w 821"/>
                  <a:gd name="T29" fmla="*/ 646 h 880"/>
                  <a:gd name="T30" fmla="*/ 691 w 821"/>
                  <a:gd name="T31" fmla="*/ 585 h 880"/>
                  <a:gd name="T32" fmla="*/ 660 w 821"/>
                  <a:gd name="T33" fmla="*/ 609 h 880"/>
                  <a:gd name="T34" fmla="*/ 634 w 821"/>
                  <a:gd name="T35" fmla="*/ 671 h 880"/>
                  <a:gd name="T36" fmla="*/ 648 w 821"/>
                  <a:gd name="T37" fmla="*/ 763 h 880"/>
                  <a:gd name="T38" fmla="*/ 621 w 821"/>
                  <a:gd name="T39" fmla="*/ 854 h 880"/>
                  <a:gd name="T40" fmla="*/ 524 w 821"/>
                  <a:gd name="T41" fmla="*/ 859 h 880"/>
                  <a:gd name="T42" fmla="*/ 427 w 821"/>
                  <a:gd name="T43" fmla="*/ 829 h 880"/>
                  <a:gd name="T44" fmla="*/ 358 w 821"/>
                  <a:gd name="T45" fmla="*/ 879 h 880"/>
                  <a:gd name="T46" fmla="*/ 244 w 821"/>
                  <a:gd name="T47" fmla="*/ 790 h 880"/>
                  <a:gd name="T48" fmla="*/ 132 w 821"/>
                  <a:gd name="T49" fmla="*/ 702 h 880"/>
                  <a:gd name="T50" fmla="*/ 47 w 821"/>
                  <a:gd name="T51" fmla="*/ 554 h 880"/>
                  <a:gd name="T52" fmla="*/ 4 w 821"/>
                  <a:gd name="T53" fmla="*/ 495 h 880"/>
                  <a:gd name="T54" fmla="*/ 84 w 821"/>
                  <a:gd name="T55" fmla="*/ 436 h 880"/>
                  <a:gd name="T56" fmla="*/ 158 w 821"/>
                  <a:gd name="T57" fmla="*/ 246 h 880"/>
                  <a:gd name="T58" fmla="*/ 238 w 821"/>
                  <a:gd name="T59" fmla="*/ 208 h 880"/>
                  <a:gd name="T60" fmla="*/ 270 w 821"/>
                  <a:gd name="T61" fmla="*/ 95 h 880"/>
                  <a:gd name="T62" fmla="*/ 311 w 821"/>
                  <a:gd name="T63" fmla="*/ 0 h 880"/>
                  <a:gd name="T64" fmla="*/ 431 w 821"/>
                  <a:gd name="T65" fmla="*/ 32 h 880"/>
                  <a:gd name="T66" fmla="*/ 534 w 821"/>
                  <a:gd name="T67" fmla="*/ 27 h 880"/>
                  <a:gd name="T68" fmla="*/ 617 w 821"/>
                  <a:gd name="T69" fmla="*/ 49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21" h="880">
                    <a:moveTo>
                      <a:pt x="617" y="49"/>
                    </a:moveTo>
                    <a:lnTo>
                      <a:pt x="604" y="87"/>
                    </a:lnTo>
                    <a:lnTo>
                      <a:pt x="568" y="107"/>
                    </a:lnTo>
                    <a:lnTo>
                      <a:pt x="538" y="160"/>
                    </a:lnTo>
                    <a:lnTo>
                      <a:pt x="470" y="160"/>
                    </a:lnTo>
                    <a:lnTo>
                      <a:pt x="428" y="186"/>
                    </a:lnTo>
                    <a:lnTo>
                      <a:pt x="482" y="192"/>
                    </a:lnTo>
                    <a:lnTo>
                      <a:pt x="494" y="216"/>
                    </a:lnTo>
                    <a:lnTo>
                      <a:pt x="551" y="206"/>
                    </a:lnTo>
                    <a:lnTo>
                      <a:pt x="595" y="184"/>
                    </a:lnTo>
                    <a:lnTo>
                      <a:pt x="623" y="153"/>
                    </a:lnTo>
                    <a:lnTo>
                      <a:pt x="684" y="178"/>
                    </a:lnTo>
                    <a:lnTo>
                      <a:pt x="680" y="222"/>
                    </a:lnTo>
                    <a:lnTo>
                      <a:pt x="723" y="210"/>
                    </a:lnTo>
                    <a:lnTo>
                      <a:pt x="757" y="217"/>
                    </a:lnTo>
                    <a:lnTo>
                      <a:pt x="784" y="240"/>
                    </a:lnTo>
                    <a:lnTo>
                      <a:pt x="776" y="278"/>
                    </a:lnTo>
                    <a:lnTo>
                      <a:pt x="721" y="313"/>
                    </a:lnTo>
                    <a:lnTo>
                      <a:pt x="705" y="345"/>
                    </a:lnTo>
                    <a:lnTo>
                      <a:pt x="784" y="309"/>
                    </a:lnTo>
                    <a:lnTo>
                      <a:pt x="821" y="321"/>
                    </a:lnTo>
                    <a:lnTo>
                      <a:pt x="797" y="370"/>
                    </a:lnTo>
                    <a:lnTo>
                      <a:pt x="745" y="412"/>
                    </a:lnTo>
                    <a:lnTo>
                      <a:pt x="766" y="442"/>
                    </a:lnTo>
                    <a:lnTo>
                      <a:pt x="766" y="517"/>
                    </a:lnTo>
                    <a:lnTo>
                      <a:pt x="727" y="530"/>
                    </a:lnTo>
                    <a:lnTo>
                      <a:pt x="782" y="566"/>
                    </a:lnTo>
                    <a:lnTo>
                      <a:pt x="797" y="595"/>
                    </a:lnTo>
                    <a:lnTo>
                      <a:pt x="760" y="615"/>
                    </a:lnTo>
                    <a:lnTo>
                      <a:pt x="748" y="646"/>
                    </a:lnTo>
                    <a:lnTo>
                      <a:pt x="711" y="646"/>
                    </a:lnTo>
                    <a:lnTo>
                      <a:pt x="691" y="585"/>
                    </a:lnTo>
                    <a:lnTo>
                      <a:pt x="684" y="622"/>
                    </a:lnTo>
                    <a:lnTo>
                      <a:pt x="660" y="609"/>
                    </a:lnTo>
                    <a:lnTo>
                      <a:pt x="668" y="681"/>
                    </a:lnTo>
                    <a:lnTo>
                      <a:pt x="634" y="671"/>
                    </a:lnTo>
                    <a:lnTo>
                      <a:pt x="649" y="711"/>
                    </a:lnTo>
                    <a:lnTo>
                      <a:pt x="648" y="763"/>
                    </a:lnTo>
                    <a:lnTo>
                      <a:pt x="619" y="775"/>
                    </a:lnTo>
                    <a:lnTo>
                      <a:pt x="621" y="854"/>
                    </a:lnTo>
                    <a:lnTo>
                      <a:pt x="564" y="848"/>
                    </a:lnTo>
                    <a:lnTo>
                      <a:pt x="524" y="859"/>
                    </a:lnTo>
                    <a:lnTo>
                      <a:pt x="447" y="880"/>
                    </a:lnTo>
                    <a:lnTo>
                      <a:pt x="427" y="829"/>
                    </a:lnTo>
                    <a:lnTo>
                      <a:pt x="379" y="829"/>
                    </a:lnTo>
                    <a:lnTo>
                      <a:pt x="358" y="879"/>
                    </a:lnTo>
                    <a:lnTo>
                      <a:pt x="268" y="872"/>
                    </a:lnTo>
                    <a:lnTo>
                      <a:pt x="244" y="790"/>
                    </a:lnTo>
                    <a:lnTo>
                      <a:pt x="195" y="712"/>
                    </a:lnTo>
                    <a:lnTo>
                      <a:pt x="132" y="702"/>
                    </a:lnTo>
                    <a:lnTo>
                      <a:pt x="114" y="615"/>
                    </a:lnTo>
                    <a:lnTo>
                      <a:pt x="47" y="554"/>
                    </a:lnTo>
                    <a:lnTo>
                      <a:pt x="0" y="538"/>
                    </a:lnTo>
                    <a:lnTo>
                      <a:pt x="4" y="495"/>
                    </a:lnTo>
                    <a:lnTo>
                      <a:pt x="24" y="455"/>
                    </a:lnTo>
                    <a:lnTo>
                      <a:pt x="84" y="436"/>
                    </a:lnTo>
                    <a:lnTo>
                      <a:pt x="164" y="332"/>
                    </a:lnTo>
                    <a:lnTo>
                      <a:pt x="158" y="246"/>
                    </a:lnTo>
                    <a:lnTo>
                      <a:pt x="178" y="214"/>
                    </a:lnTo>
                    <a:lnTo>
                      <a:pt x="238" y="208"/>
                    </a:lnTo>
                    <a:lnTo>
                      <a:pt x="218" y="147"/>
                    </a:lnTo>
                    <a:lnTo>
                      <a:pt x="270" y="95"/>
                    </a:lnTo>
                    <a:lnTo>
                      <a:pt x="276" y="25"/>
                    </a:lnTo>
                    <a:lnTo>
                      <a:pt x="311" y="0"/>
                    </a:lnTo>
                    <a:lnTo>
                      <a:pt x="367" y="44"/>
                    </a:lnTo>
                    <a:lnTo>
                      <a:pt x="431" y="32"/>
                    </a:lnTo>
                    <a:lnTo>
                      <a:pt x="487" y="51"/>
                    </a:lnTo>
                    <a:lnTo>
                      <a:pt x="534" y="27"/>
                    </a:lnTo>
                    <a:lnTo>
                      <a:pt x="574" y="15"/>
                    </a:lnTo>
                    <a:lnTo>
                      <a:pt x="617" y="49"/>
                    </a:lnTo>
                    <a:close/>
                  </a:path>
                </a:pathLst>
              </a:custGeom>
              <a:solidFill>
                <a:srgbClr val="3333CC">
                  <a:lumMod val="20000"/>
                  <a:lumOff val="80000"/>
                </a:srgbClr>
              </a:solidFill>
              <a:ln w="12700" cap="flat" cmpd="sng">
                <a:solidFill>
                  <a:srgbClr val="C0C0C0"/>
                </a:solidFill>
                <a:prstDash val="solid"/>
                <a:round/>
                <a:headEnd type="none" w="med" len="med"/>
                <a:tailEnd type="none" w="med" len="med"/>
              </a:ln>
              <a:effectLst/>
              <a:extLst/>
            </p:spPr>
            <p:txBody>
              <a:bodyPr lIns="64008" tIns="64008" rIns="45720" bIns="64008" anchor="ct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800" b="0" i="1" kern="0">
                  <a:solidFill>
                    <a:sysClr val="windowText" lastClr="000000"/>
                  </a:solidFill>
                  <a:latin typeface="+mn-lt"/>
                </a:endParaRPr>
              </a:p>
            </p:txBody>
          </p:sp>
          <p:sp>
            <p:nvSpPr>
              <p:cNvPr id="40" name="Freeform 22"/>
              <p:cNvSpPr>
                <a:spLocks/>
              </p:cNvSpPr>
              <p:nvPr/>
            </p:nvSpPr>
            <p:spPr bwMode="gray">
              <a:xfrm>
                <a:off x="1381380" y="2445858"/>
                <a:ext cx="1258897" cy="1088697"/>
              </a:xfrm>
              <a:custGeom>
                <a:avLst/>
                <a:gdLst>
                  <a:gd name="T0" fmla="*/ 553 w 2832"/>
                  <a:gd name="T1" fmla="*/ 0 h 2383"/>
                  <a:gd name="T2" fmla="*/ 412 w 2832"/>
                  <a:gd name="T3" fmla="*/ 153 h 2383"/>
                  <a:gd name="T4" fmla="*/ 233 w 2832"/>
                  <a:gd name="T5" fmla="*/ 245 h 2383"/>
                  <a:gd name="T6" fmla="*/ 88 w 2832"/>
                  <a:gd name="T7" fmla="*/ 355 h 2383"/>
                  <a:gd name="T8" fmla="*/ 5 w 2832"/>
                  <a:gd name="T9" fmla="*/ 589 h 2383"/>
                  <a:gd name="T10" fmla="*/ 27 w 2832"/>
                  <a:gd name="T11" fmla="*/ 739 h 2383"/>
                  <a:gd name="T12" fmla="*/ 359 w 2832"/>
                  <a:gd name="T13" fmla="*/ 846 h 2383"/>
                  <a:gd name="T14" fmla="*/ 580 w 2832"/>
                  <a:gd name="T15" fmla="*/ 847 h 2383"/>
                  <a:gd name="T16" fmla="*/ 856 w 2832"/>
                  <a:gd name="T17" fmla="*/ 809 h 2383"/>
                  <a:gd name="T18" fmla="*/ 1036 w 2832"/>
                  <a:gd name="T19" fmla="*/ 928 h 2383"/>
                  <a:gd name="T20" fmla="*/ 1165 w 2832"/>
                  <a:gd name="T21" fmla="*/ 901 h 2383"/>
                  <a:gd name="T22" fmla="*/ 1348 w 2832"/>
                  <a:gd name="T23" fmla="*/ 1104 h 2383"/>
                  <a:gd name="T24" fmla="*/ 1573 w 2832"/>
                  <a:gd name="T25" fmla="*/ 1213 h 2383"/>
                  <a:gd name="T26" fmla="*/ 1714 w 2832"/>
                  <a:gd name="T27" fmla="*/ 1504 h 2383"/>
                  <a:gd name="T28" fmla="*/ 1629 w 2832"/>
                  <a:gd name="T29" fmla="*/ 1691 h 2383"/>
                  <a:gd name="T30" fmla="*/ 1527 w 2832"/>
                  <a:gd name="T31" fmla="*/ 1844 h 2383"/>
                  <a:gd name="T32" fmla="*/ 1488 w 2832"/>
                  <a:gd name="T33" fmla="*/ 1997 h 2383"/>
                  <a:gd name="T34" fmla="*/ 1488 w 2832"/>
                  <a:gd name="T35" fmla="*/ 2054 h 2383"/>
                  <a:gd name="T36" fmla="*/ 1580 w 2832"/>
                  <a:gd name="T37" fmla="*/ 2046 h 2383"/>
                  <a:gd name="T38" fmla="*/ 1680 w 2832"/>
                  <a:gd name="T39" fmla="*/ 2004 h 2383"/>
                  <a:gd name="T40" fmla="*/ 1818 w 2832"/>
                  <a:gd name="T41" fmla="*/ 2116 h 2383"/>
                  <a:gd name="T42" fmla="*/ 1984 w 2832"/>
                  <a:gd name="T43" fmla="*/ 2195 h 2383"/>
                  <a:gd name="T44" fmla="*/ 2047 w 2832"/>
                  <a:gd name="T45" fmla="*/ 2367 h 2383"/>
                  <a:gd name="T46" fmla="*/ 2207 w 2832"/>
                  <a:gd name="T47" fmla="*/ 2383 h 2383"/>
                  <a:gd name="T48" fmla="*/ 2316 w 2832"/>
                  <a:gd name="T49" fmla="*/ 2261 h 2383"/>
                  <a:gd name="T50" fmla="*/ 2321 w 2832"/>
                  <a:gd name="T51" fmla="*/ 2132 h 2383"/>
                  <a:gd name="T52" fmla="*/ 2455 w 2832"/>
                  <a:gd name="T53" fmla="*/ 1936 h 2383"/>
                  <a:gd name="T54" fmla="*/ 2409 w 2832"/>
                  <a:gd name="T55" fmla="*/ 1784 h 2383"/>
                  <a:gd name="T56" fmla="*/ 2646 w 2832"/>
                  <a:gd name="T57" fmla="*/ 1810 h 2383"/>
                  <a:gd name="T58" fmla="*/ 2752 w 2832"/>
                  <a:gd name="T59" fmla="*/ 1715 h 2383"/>
                  <a:gd name="T60" fmla="*/ 2787 w 2832"/>
                  <a:gd name="T61" fmla="*/ 1626 h 2383"/>
                  <a:gd name="T62" fmla="*/ 2817 w 2832"/>
                  <a:gd name="T63" fmla="*/ 1473 h 2383"/>
                  <a:gd name="T64" fmla="*/ 2646 w 2832"/>
                  <a:gd name="T65" fmla="*/ 1366 h 2383"/>
                  <a:gd name="T66" fmla="*/ 2413 w 2832"/>
                  <a:gd name="T67" fmla="*/ 1311 h 2383"/>
                  <a:gd name="T68" fmla="*/ 2482 w 2832"/>
                  <a:gd name="T69" fmla="*/ 1534 h 2383"/>
                  <a:gd name="T70" fmla="*/ 2385 w 2832"/>
                  <a:gd name="T71" fmla="*/ 1642 h 2383"/>
                  <a:gd name="T72" fmla="*/ 2187 w 2832"/>
                  <a:gd name="T73" fmla="*/ 1619 h 2383"/>
                  <a:gd name="T74" fmla="*/ 2047 w 2832"/>
                  <a:gd name="T75" fmla="*/ 1297 h 2383"/>
                  <a:gd name="T76" fmla="*/ 1906 w 2832"/>
                  <a:gd name="T77" fmla="*/ 1234 h 2383"/>
                  <a:gd name="T78" fmla="*/ 1845 w 2832"/>
                  <a:gd name="T79" fmla="*/ 1062 h 2383"/>
                  <a:gd name="T80" fmla="*/ 1931 w 2832"/>
                  <a:gd name="T81" fmla="*/ 981 h 2383"/>
                  <a:gd name="T82" fmla="*/ 1918 w 2832"/>
                  <a:gd name="T83" fmla="*/ 829 h 2383"/>
                  <a:gd name="T84" fmla="*/ 1772 w 2832"/>
                  <a:gd name="T85" fmla="*/ 810 h 2383"/>
                  <a:gd name="T86" fmla="*/ 1629 w 2832"/>
                  <a:gd name="T87" fmla="*/ 890 h 2383"/>
                  <a:gd name="T88" fmla="*/ 1398 w 2832"/>
                  <a:gd name="T89" fmla="*/ 890 h 2383"/>
                  <a:gd name="T90" fmla="*/ 1291 w 2832"/>
                  <a:gd name="T91" fmla="*/ 766 h 2383"/>
                  <a:gd name="T92" fmla="*/ 1205 w 2832"/>
                  <a:gd name="T93" fmla="*/ 712 h 2383"/>
                  <a:gd name="T94" fmla="*/ 1195 w 2832"/>
                  <a:gd name="T95" fmla="*/ 603 h 2383"/>
                  <a:gd name="T96" fmla="*/ 1233 w 2832"/>
                  <a:gd name="T97" fmla="*/ 472 h 2383"/>
                  <a:gd name="T98" fmla="*/ 1065 w 2832"/>
                  <a:gd name="T99" fmla="*/ 435 h 2383"/>
                  <a:gd name="T100" fmla="*/ 875 w 2832"/>
                  <a:gd name="T101" fmla="*/ 523 h 2383"/>
                  <a:gd name="T102" fmla="*/ 730 w 2832"/>
                  <a:gd name="T103" fmla="*/ 327 h 2383"/>
                  <a:gd name="T104" fmla="*/ 748 w 2832"/>
                  <a:gd name="T105" fmla="*/ 125 h 2383"/>
                  <a:gd name="T106" fmla="*/ 743 w 2832"/>
                  <a:gd name="T107" fmla="*/ 29 h 2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32" h="2383">
                    <a:moveTo>
                      <a:pt x="743" y="29"/>
                    </a:moveTo>
                    <a:lnTo>
                      <a:pt x="613" y="27"/>
                    </a:lnTo>
                    <a:lnTo>
                      <a:pt x="553" y="0"/>
                    </a:lnTo>
                    <a:lnTo>
                      <a:pt x="550" y="98"/>
                    </a:lnTo>
                    <a:lnTo>
                      <a:pt x="514" y="147"/>
                    </a:lnTo>
                    <a:lnTo>
                      <a:pt x="412" y="153"/>
                    </a:lnTo>
                    <a:lnTo>
                      <a:pt x="374" y="196"/>
                    </a:lnTo>
                    <a:lnTo>
                      <a:pt x="305" y="192"/>
                    </a:lnTo>
                    <a:lnTo>
                      <a:pt x="233" y="245"/>
                    </a:lnTo>
                    <a:lnTo>
                      <a:pt x="186" y="271"/>
                    </a:lnTo>
                    <a:lnTo>
                      <a:pt x="156" y="322"/>
                    </a:lnTo>
                    <a:lnTo>
                      <a:pt x="88" y="355"/>
                    </a:lnTo>
                    <a:lnTo>
                      <a:pt x="17" y="370"/>
                    </a:lnTo>
                    <a:lnTo>
                      <a:pt x="0" y="426"/>
                    </a:lnTo>
                    <a:lnTo>
                      <a:pt x="5" y="589"/>
                    </a:lnTo>
                    <a:lnTo>
                      <a:pt x="24" y="637"/>
                    </a:lnTo>
                    <a:lnTo>
                      <a:pt x="11" y="691"/>
                    </a:lnTo>
                    <a:lnTo>
                      <a:pt x="27" y="739"/>
                    </a:lnTo>
                    <a:lnTo>
                      <a:pt x="123" y="768"/>
                    </a:lnTo>
                    <a:lnTo>
                      <a:pt x="252" y="798"/>
                    </a:lnTo>
                    <a:lnTo>
                      <a:pt x="359" y="846"/>
                    </a:lnTo>
                    <a:lnTo>
                      <a:pt x="434" y="902"/>
                    </a:lnTo>
                    <a:lnTo>
                      <a:pt x="508" y="909"/>
                    </a:lnTo>
                    <a:lnTo>
                      <a:pt x="580" y="847"/>
                    </a:lnTo>
                    <a:lnTo>
                      <a:pt x="679" y="835"/>
                    </a:lnTo>
                    <a:lnTo>
                      <a:pt x="770" y="864"/>
                    </a:lnTo>
                    <a:lnTo>
                      <a:pt x="856" y="809"/>
                    </a:lnTo>
                    <a:lnTo>
                      <a:pt x="913" y="859"/>
                    </a:lnTo>
                    <a:lnTo>
                      <a:pt x="973" y="864"/>
                    </a:lnTo>
                    <a:lnTo>
                      <a:pt x="1036" y="928"/>
                    </a:lnTo>
                    <a:lnTo>
                      <a:pt x="1102" y="931"/>
                    </a:lnTo>
                    <a:lnTo>
                      <a:pt x="1114" y="902"/>
                    </a:lnTo>
                    <a:lnTo>
                      <a:pt x="1165" y="901"/>
                    </a:lnTo>
                    <a:lnTo>
                      <a:pt x="1159" y="993"/>
                    </a:lnTo>
                    <a:lnTo>
                      <a:pt x="1260" y="1062"/>
                    </a:lnTo>
                    <a:lnTo>
                      <a:pt x="1348" y="1104"/>
                    </a:lnTo>
                    <a:lnTo>
                      <a:pt x="1408" y="1184"/>
                    </a:lnTo>
                    <a:lnTo>
                      <a:pt x="1512" y="1164"/>
                    </a:lnTo>
                    <a:lnTo>
                      <a:pt x="1573" y="1213"/>
                    </a:lnTo>
                    <a:lnTo>
                      <a:pt x="1616" y="1275"/>
                    </a:lnTo>
                    <a:lnTo>
                      <a:pt x="1625" y="1390"/>
                    </a:lnTo>
                    <a:lnTo>
                      <a:pt x="1714" y="1504"/>
                    </a:lnTo>
                    <a:lnTo>
                      <a:pt x="1722" y="1605"/>
                    </a:lnTo>
                    <a:lnTo>
                      <a:pt x="1696" y="1692"/>
                    </a:lnTo>
                    <a:lnTo>
                      <a:pt x="1629" y="1691"/>
                    </a:lnTo>
                    <a:lnTo>
                      <a:pt x="1594" y="1727"/>
                    </a:lnTo>
                    <a:lnTo>
                      <a:pt x="1600" y="1807"/>
                    </a:lnTo>
                    <a:lnTo>
                      <a:pt x="1527" y="1844"/>
                    </a:lnTo>
                    <a:lnTo>
                      <a:pt x="1500" y="1907"/>
                    </a:lnTo>
                    <a:lnTo>
                      <a:pt x="1520" y="1967"/>
                    </a:lnTo>
                    <a:lnTo>
                      <a:pt x="1488" y="1997"/>
                    </a:lnTo>
                    <a:lnTo>
                      <a:pt x="1347" y="1985"/>
                    </a:lnTo>
                    <a:lnTo>
                      <a:pt x="1340" y="2046"/>
                    </a:lnTo>
                    <a:lnTo>
                      <a:pt x="1488" y="2054"/>
                    </a:lnTo>
                    <a:lnTo>
                      <a:pt x="1527" y="2132"/>
                    </a:lnTo>
                    <a:lnTo>
                      <a:pt x="1588" y="2129"/>
                    </a:lnTo>
                    <a:lnTo>
                      <a:pt x="1580" y="2046"/>
                    </a:lnTo>
                    <a:lnTo>
                      <a:pt x="1622" y="2024"/>
                    </a:lnTo>
                    <a:lnTo>
                      <a:pt x="1661" y="2042"/>
                    </a:lnTo>
                    <a:lnTo>
                      <a:pt x="1680" y="2004"/>
                    </a:lnTo>
                    <a:lnTo>
                      <a:pt x="1748" y="1998"/>
                    </a:lnTo>
                    <a:lnTo>
                      <a:pt x="1757" y="2096"/>
                    </a:lnTo>
                    <a:lnTo>
                      <a:pt x="1818" y="2116"/>
                    </a:lnTo>
                    <a:lnTo>
                      <a:pt x="1863" y="2199"/>
                    </a:lnTo>
                    <a:lnTo>
                      <a:pt x="1906" y="2218"/>
                    </a:lnTo>
                    <a:lnTo>
                      <a:pt x="1984" y="2195"/>
                    </a:lnTo>
                    <a:lnTo>
                      <a:pt x="2003" y="2273"/>
                    </a:lnTo>
                    <a:lnTo>
                      <a:pt x="2011" y="2330"/>
                    </a:lnTo>
                    <a:lnTo>
                      <a:pt x="2047" y="2367"/>
                    </a:lnTo>
                    <a:lnTo>
                      <a:pt x="2125" y="2355"/>
                    </a:lnTo>
                    <a:lnTo>
                      <a:pt x="2140" y="2383"/>
                    </a:lnTo>
                    <a:lnTo>
                      <a:pt x="2207" y="2383"/>
                    </a:lnTo>
                    <a:lnTo>
                      <a:pt x="2219" y="2306"/>
                    </a:lnTo>
                    <a:lnTo>
                      <a:pt x="2274" y="2299"/>
                    </a:lnTo>
                    <a:lnTo>
                      <a:pt x="2316" y="2261"/>
                    </a:lnTo>
                    <a:lnTo>
                      <a:pt x="2316" y="2205"/>
                    </a:lnTo>
                    <a:lnTo>
                      <a:pt x="2280" y="2153"/>
                    </a:lnTo>
                    <a:lnTo>
                      <a:pt x="2321" y="2132"/>
                    </a:lnTo>
                    <a:lnTo>
                      <a:pt x="2409" y="2132"/>
                    </a:lnTo>
                    <a:lnTo>
                      <a:pt x="2408" y="2009"/>
                    </a:lnTo>
                    <a:lnTo>
                      <a:pt x="2455" y="1936"/>
                    </a:lnTo>
                    <a:lnTo>
                      <a:pt x="2378" y="1920"/>
                    </a:lnTo>
                    <a:lnTo>
                      <a:pt x="2431" y="1856"/>
                    </a:lnTo>
                    <a:lnTo>
                      <a:pt x="2409" y="1784"/>
                    </a:lnTo>
                    <a:lnTo>
                      <a:pt x="2482" y="1779"/>
                    </a:lnTo>
                    <a:lnTo>
                      <a:pt x="2530" y="1814"/>
                    </a:lnTo>
                    <a:lnTo>
                      <a:pt x="2646" y="1810"/>
                    </a:lnTo>
                    <a:lnTo>
                      <a:pt x="2658" y="1735"/>
                    </a:lnTo>
                    <a:lnTo>
                      <a:pt x="2747" y="1742"/>
                    </a:lnTo>
                    <a:lnTo>
                      <a:pt x="2752" y="1715"/>
                    </a:lnTo>
                    <a:lnTo>
                      <a:pt x="2825" y="1704"/>
                    </a:lnTo>
                    <a:lnTo>
                      <a:pt x="2824" y="1657"/>
                    </a:lnTo>
                    <a:lnTo>
                      <a:pt x="2787" y="1626"/>
                    </a:lnTo>
                    <a:lnTo>
                      <a:pt x="2793" y="1574"/>
                    </a:lnTo>
                    <a:lnTo>
                      <a:pt x="2832" y="1527"/>
                    </a:lnTo>
                    <a:lnTo>
                      <a:pt x="2817" y="1473"/>
                    </a:lnTo>
                    <a:lnTo>
                      <a:pt x="2763" y="1429"/>
                    </a:lnTo>
                    <a:lnTo>
                      <a:pt x="2684" y="1421"/>
                    </a:lnTo>
                    <a:lnTo>
                      <a:pt x="2646" y="1366"/>
                    </a:lnTo>
                    <a:lnTo>
                      <a:pt x="2566" y="1360"/>
                    </a:lnTo>
                    <a:lnTo>
                      <a:pt x="2545" y="1311"/>
                    </a:lnTo>
                    <a:lnTo>
                      <a:pt x="2413" y="1311"/>
                    </a:lnTo>
                    <a:lnTo>
                      <a:pt x="2409" y="1436"/>
                    </a:lnTo>
                    <a:lnTo>
                      <a:pt x="2408" y="1489"/>
                    </a:lnTo>
                    <a:lnTo>
                      <a:pt x="2482" y="1534"/>
                    </a:lnTo>
                    <a:lnTo>
                      <a:pt x="2482" y="1617"/>
                    </a:lnTo>
                    <a:lnTo>
                      <a:pt x="2451" y="1643"/>
                    </a:lnTo>
                    <a:lnTo>
                      <a:pt x="2385" y="1642"/>
                    </a:lnTo>
                    <a:lnTo>
                      <a:pt x="2408" y="1735"/>
                    </a:lnTo>
                    <a:lnTo>
                      <a:pt x="2290" y="1699"/>
                    </a:lnTo>
                    <a:lnTo>
                      <a:pt x="2187" y="1619"/>
                    </a:lnTo>
                    <a:lnTo>
                      <a:pt x="2195" y="1504"/>
                    </a:lnTo>
                    <a:lnTo>
                      <a:pt x="2138" y="1348"/>
                    </a:lnTo>
                    <a:lnTo>
                      <a:pt x="2047" y="1297"/>
                    </a:lnTo>
                    <a:lnTo>
                      <a:pt x="2024" y="1245"/>
                    </a:lnTo>
                    <a:lnTo>
                      <a:pt x="1942" y="1246"/>
                    </a:lnTo>
                    <a:lnTo>
                      <a:pt x="1906" y="1234"/>
                    </a:lnTo>
                    <a:lnTo>
                      <a:pt x="1894" y="1189"/>
                    </a:lnTo>
                    <a:lnTo>
                      <a:pt x="1839" y="1184"/>
                    </a:lnTo>
                    <a:lnTo>
                      <a:pt x="1845" y="1062"/>
                    </a:lnTo>
                    <a:lnTo>
                      <a:pt x="1875" y="1031"/>
                    </a:lnTo>
                    <a:lnTo>
                      <a:pt x="1922" y="1023"/>
                    </a:lnTo>
                    <a:lnTo>
                      <a:pt x="1931" y="981"/>
                    </a:lnTo>
                    <a:lnTo>
                      <a:pt x="1916" y="945"/>
                    </a:lnTo>
                    <a:lnTo>
                      <a:pt x="1943" y="889"/>
                    </a:lnTo>
                    <a:lnTo>
                      <a:pt x="1918" y="829"/>
                    </a:lnTo>
                    <a:lnTo>
                      <a:pt x="1875" y="786"/>
                    </a:lnTo>
                    <a:lnTo>
                      <a:pt x="1814" y="804"/>
                    </a:lnTo>
                    <a:lnTo>
                      <a:pt x="1772" y="810"/>
                    </a:lnTo>
                    <a:lnTo>
                      <a:pt x="1735" y="835"/>
                    </a:lnTo>
                    <a:lnTo>
                      <a:pt x="1702" y="882"/>
                    </a:lnTo>
                    <a:lnTo>
                      <a:pt x="1629" y="890"/>
                    </a:lnTo>
                    <a:lnTo>
                      <a:pt x="1561" y="933"/>
                    </a:lnTo>
                    <a:lnTo>
                      <a:pt x="1487" y="909"/>
                    </a:lnTo>
                    <a:lnTo>
                      <a:pt x="1398" y="890"/>
                    </a:lnTo>
                    <a:lnTo>
                      <a:pt x="1340" y="870"/>
                    </a:lnTo>
                    <a:lnTo>
                      <a:pt x="1340" y="784"/>
                    </a:lnTo>
                    <a:lnTo>
                      <a:pt x="1291" y="766"/>
                    </a:lnTo>
                    <a:lnTo>
                      <a:pt x="1237" y="780"/>
                    </a:lnTo>
                    <a:lnTo>
                      <a:pt x="1230" y="744"/>
                    </a:lnTo>
                    <a:lnTo>
                      <a:pt x="1205" y="712"/>
                    </a:lnTo>
                    <a:lnTo>
                      <a:pt x="1153" y="695"/>
                    </a:lnTo>
                    <a:lnTo>
                      <a:pt x="1153" y="639"/>
                    </a:lnTo>
                    <a:lnTo>
                      <a:pt x="1195" y="603"/>
                    </a:lnTo>
                    <a:lnTo>
                      <a:pt x="1255" y="577"/>
                    </a:lnTo>
                    <a:lnTo>
                      <a:pt x="1250" y="515"/>
                    </a:lnTo>
                    <a:lnTo>
                      <a:pt x="1233" y="472"/>
                    </a:lnTo>
                    <a:lnTo>
                      <a:pt x="1190" y="435"/>
                    </a:lnTo>
                    <a:lnTo>
                      <a:pt x="1122" y="447"/>
                    </a:lnTo>
                    <a:lnTo>
                      <a:pt x="1065" y="435"/>
                    </a:lnTo>
                    <a:lnTo>
                      <a:pt x="1010" y="447"/>
                    </a:lnTo>
                    <a:lnTo>
                      <a:pt x="917" y="523"/>
                    </a:lnTo>
                    <a:lnTo>
                      <a:pt x="875" y="523"/>
                    </a:lnTo>
                    <a:lnTo>
                      <a:pt x="818" y="438"/>
                    </a:lnTo>
                    <a:lnTo>
                      <a:pt x="766" y="420"/>
                    </a:lnTo>
                    <a:lnTo>
                      <a:pt x="730" y="327"/>
                    </a:lnTo>
                    <a:lnTo>
                      <a:pt x="718" y="259"/>
                    </a:lnTo>
                    <a:lnTo>
                      <a:pt x="746" y="228"/>
                    </a:lnTo>
                    <a:lnTo>
                      <a:pt x="748" y="125"/>
                    </a:lnTo>
                    <a:lnTo>
                      <a:pt x="721" y="117"/>
                    </a:lnTo>
                    <a:lnTo>
                      <a:pt x="721" y="67"/>
                    </a:lnTo>
                    <a:lnTo>
                      <a:pt x="743" y="29"/>
                    </a:lnTo>
                    <a:close/>
                  </a:path>
                </a:pathLst>
              </a:custGeom>
              <a:solidFill>
                <a:sysClr val="window" lastClr="FFFFFF"/>
              </a:solidFill>
              <a:ln w="12700" cap="flat" cmpd="sng">
                <a:solidFill>
                  <a:srgbClr val="C0C0C0"/>
                </a:solidFill>
                <a:prstDash val="solid"/>
                <a:round/>
                <a:headEnd/>
                <a:tailEnd/>
              </a:ln>
              <a:effectLst/>
              <a:extLst/>
            </p:spPr>
            <p:txBody>
              <a:bodyPr lIns="64008" tIns="64008" rIns="45720" bIns="64008" anchor="ct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800" b="0" i="1" kern="0">
                  <a:solidFill>
                    <a:sysClr val="windowText" lastClr="000000"/>
                  </a:solidFill>
                  <a:latin typeface="+mn-lt"/>
                </a:endParaRPr>
              </a:p>
            </p:txBody>
          </p:sp>
          <p:sp>
            <p:nvSpPr>
              <p:cNvPr id="41" name="Freeform 23"/>
              <p:cNvSpPr>
                <a:spLocks/>
              </p:cNvSpPr>
              <p:nvPr/>
            </p:nvSpPr>
            <p:spPr bwMode="gray">
              <a:xfrm>
                <a:off x="2775443" y="2631669"/>
                <a:ext cx="306111" cy="664733"/>
              </a:xfrm>
              <a:custGeom>
                <a:avLst/>
                <a:gdLst>
                  <a:gd name="T0" fmla="*/ 627 w 694"/>
                  <a:gd name="T1" fmla="*/ 0 h 1450"/>
                  <a:gd name="T2" fmla="*/ 661 w 694"/>
                  <a:gd name="T3" fmla="*/ 60 h 1450"/>
                  <a:gd name="T4" fmla="*/ 583 w 694"/>
                  <a:gd name="T5" fmla="*/ 129 h 1450"/>
                  <a:gd name="T6" fmla="*/ 687 w 694"/>
                  <a:gd name="T7" fmla="*/ 184 h 1450"/>
                  <a:gd name="T8" fmla="*/ 694 w 694"/>
                  <a:gd name="T9" fmla="*/ 287 h 1450"/>
                  <a:gd name="T10" fmla="*/ 655 w 694"/>
                  <a:gd name="T11" fmla="*/ 362 h 1450"/>
                  <a:gd name="T12" fmla="*/ 590 w 694"/>
                  <a:gd name="T13" fmla="*/ 354 h 1450"/>
                  <a:gd name="T14" fmla="*/ 594 w 694"/>
                  <a:gd name="T15" fmla="*/ 446 h 1450"/>
                  <a:gd name="T16" fmla="*/ 557 w 694"/>
                  <a:gd name="T17" fmla="*/ 484 h 1450"/>
                  <a:gd name="T18" fmla="*/ 563 w 694"/>
                  <a:gd name="T19" fmla="*/ 549 h 1450"/>
                  <a:gd name="T20" fmla="*/ 625 w 694"/>
                  <a:gd name="T21" fmla="*/ 580 h 1450"/>
                  <a:gd name="T22" fmla="*/ 687 w 694"/>
                  <a:gd name="T23" fmla="*/ 684 h 1450"/>
                  <a:gd name="T24" fmla="*/ 633 w 694"/>
                  <a:gd name="T25" fmla="*/ 790 h 1450"/>
                  <a:gd name="T26" fmla="*/ 639 w 694"/>
                  <a:gd name="T27" fmla="*/ 874 h 1450"/>
                  <a:gd name="T28" fmla="*/ 606 w 694"/>
                  <a:gd name="T29" fmla="*/ 886 h 1450"/>
                  <a:gd name="T30" fmla="*/ 606 w 694"/>
                  <a:gd name="T31" fmla="*/ 955 h 1450"/>
                  <a:gd name="T32" fmla="*/ 641 w 694"/>
                  <a:gd name="T33" fmla="*/ 987 h 1450"/>
                  <a:gd name="T34" fmla="*/ 637 w 694"/>
                  <a:gd name="T35" fmla="*/ 1152 h 1450"/>
                  <a:gd name="T36" fmla="*/ 545 w 694"/>
                  <a:gd name="T37" fmla="*/ 1254 h 1450"/>
                  <a:gd name="T38" fmla="*/ 465 w 694"/>
                  <a:gd name="T39" fmla="*/ 1241 h 1450"/>
                  <a:gd name="T40" fmla="*/ 453 w 694"/>
                  <a:gd name="T41" fmla="*/ 1274 h 1450"/>
                  <a:gd name="T42" fmla="*/ 345 w 694"/>
                  <a:gd name="T43" fmla="*/ 1285 h 1450"/>
                  <a:gd name="T44" fmla="*/ 349 w 694"/>
                  <a:gd name="T45" fmla="*/ 1336 h 1450"/>
                  <a:gd name="T46" fmla="*/ 272 w 694"/>
                  <a:gd name="T47" fmla="*/ 1333 h 1450"/>
                  <a:gd name="T48" fmla="*/ 266 w 694"/>
                  <a:gd name="T49" fmla="*/ 1383 h 1450"/>
                  <a:gd name="T50" fmla="*/ 180 w 694"/>
                  <a:gd name="T51" fmla="*/ 1378 h 1450"/>
                  <a:gd name="T52" fmla="*/ 105 w 694"/>
                  <a:gd name="T53" fmla="*/ 1450 h 1450"/>
                  <a:gd name="T54" fmla="*/ 24 w 694"/>
                  <a:gd name="T55" fmla="*/ 1450 h 1450"/>
                  <a:gd name="T56" fmla="*/ 1 w 694"/>
                  <a:gd name="T57" fmla="*/ 1414 h 1450"/>
                  <a:gd name="T58" fmla="*/ 1 w 694"/>
                  <a:gd name="T59" fmla="*/ 1344 h 1450"/>
                  <a:gd name="T60" fmla="*/ 49 w 694"/>
                  <a:gd name="T61" fmla="*/ 1296 h 1450"/>
                  <a:gd name="T62" fmla="*/ 45 w 694"/>
                  <a:gd name="T63" fmla="*/ 1156 h 1450"/>
                  <a:gd name="T64" fmla="*/ 5 w 694"/>
                  <a:gd name="T65" fmla="*/ 1120 h 1450"/>
                  <a:gd name="T66" fmla="*/ 13 w 694"/>
                  <a:gd name="T67" fmla="*/ 1042 h 1450"/>
                  <a:gd name="T68" fmla="*/ 5 w 694"/>
                  <a:gd name="T69" fmla="*/ 875 h 1450"/>
                  <a:gd name="T70" fmla="*/ 32 w 694"/>
                  <a:gd name="T71" fmla="*/ 837 h 1450"/>
                  <a:gd name="T72" fmla="*/ 55 w 694"/>
                  <a:gd name="T73" fmla="*/ 741 h 1450"/>
                  <a:gd name="T74" fmla="*/ 0 w 694"/>
                  <a:gd name="T75" fmla="*/ 668 h 1450"/>
                  <a:gd name="T76" fmla="*/ 5 w 694"/>
                  <a:gd name="T77" fmla="*/ 600 h 1450"/>
                  <a:gd name="T78" fmla="*/ 51 w 694"/>
                  <a:gd name="T79" fmla="*/ 552 h 1450"/>
                  <a:gd name="T80" fmla="*/ 57 w 694"/>
                  <a:gd name="T81" fmla="*/ 440 h 1450"/>
                  <a:gd name="T82" fmla="*/ 93 w 694"/>
                  <a:gd name="T83" fmla="*/ 396 h 1450"/>
                  <a:gd name="T84" fmla="*/ 101 w 694"/>
                  <a:gd name="T85" fmla="*/ 310 h 1450"/>
                  <a:gd name="T86" fmla="*/ 167 w 694"/>
                  <a:gd name="T87" fmla="*/ 267 h 1450"/>
                  <a:gd name="T88" fmla="*/ 245 w 694"/>
                  <a:gd name="T89" fmla="*/ 265 h 1450"/>
                  <a:gd name="T90" fmla="*/ 242 w 694"/>
                  <a:gd name="T91" fmla="*/ 193 h 1450"/>
                  <a:gd name="T92" fmla="*/ 274 w 694"/>
                  <a:gd name="T93" fmla="*/ 170 h 1450"/>
                  <a:gd name="T94" fmla="*/ 301 w 694"/>
                  <a:gd name="T95" fmla="*/ 121 h 1450"/>
                  <a:gd name="T96" fmla="*/ 369 w 694"/>
                  <a:gd name="T97" fmla="*/ 114 h 1450"/>
                  <a:gd name="T98" fmla="*/ 412 w 694"/>
                  <a:gd name="T99" fmla="*/ 60 h 1450"/>
                  <a:gd name="T100" fmla="*/ 521 w 694"/>
                  <a:gd name="T101" fmla="*/ 66 h 1450"/>
                  <a:gd name="T102" fmla="*/ 627 w 694"/>
                  <a:gd name="T103" fmla="*/ 0 h 1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4" h="1450">
                    <a:moveTo>
                      <a:pt x="627" y="0"/>
                    </a:moveTo>
                    <a:lnTo>
                      <a:pt x="661" y="60"/>
                    </a:lnTo>
                    <a:lnTo>
                      <a:pt x="583" y="129"/>
                    </a:lnTo>
                    <a:lnTo>
                      <a:pt x="687" y="184"/>
                    </a:lnTo>
                    <a:lnTo>
                      <a:pt x="694" y="287"/>
                    </a:lnTo>
                    <a:lnTo>
                      <a:pt x="655" y="362"/>
                    </a:lnTo>
                    <a:lnTo>
                      <a:pt x="590" y="354"/>
                    </a:lnTo>
                    <a:lnTo>
                      <a:pt x="594" y="446"/>
                    </a:lnTo>
                    <a:lnTo>
                      <a:pt x="557" y="484"/>
                    </a:lnTo>
                    <a:lnTo>
                      <a:pt x="563" y="549"/>
                    </a:lnTo>
                    <a:lnTo>
                      <a:pt x="625" y="580"/>
                    </a:lnTo>
                    <a:lnTo>
                      <a:pt x="687" y="684"/>
                    </a:lnTo>
                    <a:lnTo>
                      <a:pt x="633" y="790"/>
                    </a:lnTo>
                    <a:lnTo>
                      <a:pt x="639" y="874"/>
                    </a:lnTo>
                    <a:lnTo>
                      <a:pt x="606" y="886"/>
                    </a:lnTo>
                    <a:lnTo>
                      <a:pt x="606" y="955"/>
                    </a:lnTo>
                    <a:lnTo>
                      <a:pt x="641" y="987"/>
                    </a:lnTo>
                    <a:lnTo>
                      <a:pt x="637" y="1152"/>
                    </a:lnTo>
                    <a:lnTo>
                      <a:pt x="545" y="1254"/>
                    </a:lnTo>
                    <a:lnTo>
                      <a:pt x="465" y="1241"/>
                    </a:lnTo>
                    <a:lnTo>
                      <a:pt x="453" y="1274"/>
                    </a:lnTo>
                    <a:lnTo>
                      <a:pt x="345" y="1285"/>
                    </a:lnTo>
                    <a:lnTo>
                      <a:pt x="349" y="1336"/>
                    </a:lnTo>
                    <a:lnTo>
                      <a:pt x="272" y="1333"/>
                    </a:lnTo>
                    <a:lnTo>
                      <a:pt x="266" y="1383"/>
                    </a:lnTo>
                    <a:lnTo>
                      <a:pt x="180" y="1378"/>
                    </a:lnTo>
                    <a:lnTo>
                      <a:pt x="105" y="1450"/>
                    </a:lnTo>
                    <a:lnTo>
                      <a:pt x="24" y="1450"/>
                    </a:lnTo>
                    <a:lnTo>
                      <a:pt x="1" y="1414"/>
                    </a:lnTo>
                    <a:lnTo>
                      <a:pt x="1" y="1344"/>
                    </a:lnTo>
                    <a:lnTo>
                      <a:pt x="49" y="1296"/>
                    </a:lnTo>
                    <a:lnTo>
                      <a:pt x="45" y="1156"/>
                    </a:lnTo>
                    <a:lnTo>
                      <a:pt x="5" y="1120"/>
                    </a:lnTo>
                    <a:lnTo>
                      <a:pt x="13" y="1042"/>
                    </a:lnTo>
                    <a:lnTo>
                      <a:pt x="5" y="875"/>
                    </a:lnTo>
                    <a:lnTo>
                      <a:pt x="32" y="837"/>
                    </a:lnTo>
                    <a:lnTo>
                      <a:pt x="55" y="741"/>
                    </a:lnTo>
                    <a:lnTo>
                      <a:pt x="0" y="668"/>
                    </a:lnTo>
                    <a:lnTo>
                      <a:pt x="5" y="600"/>
                    </a:lnTo>
                    <a:lnTo>
                      <a:pt x="51" y="552"/>
                    </a:lnTo>
                    <a:lnTo>
                      <a:pt x="57" y="440"/>
                    </a:lnTo>
                    <a:lnTo>
                      <a:pt x="93" y="396"/>
                    </a:lnTo>
                    <a:lnTo>
                      <a:pt x="101" y="310"/>
                    </a:lnTo>
                    <a:lnTo>
                      <a:pt x="167" y="267"/>
                    </a:lnTo>
                    <a:lnTo>
                      <a:pt x="245" y="265"/>
                    </a:lnTo>
                    <a:lnTo>
                      <a:pt x="242" y="193"/>
                    </a:lnTo>
                    <a:lnTo>
                      <a:pt x="274" y="170"/>
                    </a:lnTo>
                    <a:lnTo>
                      <a:pt x="301" y="121"/>
                    </a:lnTo>
                    <a:lnTo>
                      <a:pt x="369" y="114"/>
                    </a:lnTo>
                    <a:lnTo>
                      <a:pt x="412" y="60"/>
                    </a:lnTo>
                    <a:lnTo>
                      <a:pt x="521" y="66"/>
                    </a:lnTo>
                    <a:lnTo>
                      <a:pt x="627" y="0"/>
                    </a:lnTo>
                    <a:close/>
                  </a:path>
                </a:pathLst>
              </a:custGeom>
              <a:noFill/>
              <a:ln w="12700" cap="flat" cmpd="sng">
                <a:solidFill>
                  <a:srgbClr val="C0C0C0"/>
                </a:solidFill>
                <a:prstDash val="solid"/>
                <a:round/>
                <a:headEnd/>
                <a:tailEnd/>
              </a:ln>
              <a:effectLst/>
              <a:extLst/>
            </p:spPr>
            <p:txBody>
              <a:bodyPr lIns="64008" tIns="64008" rIns="45720" bIns="64008" anchor="ct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800" b="0" i="1" kern="0">
                  <a:solidFill>
                    <a:sysClr val="windowText" lastClr="000000"/>
                  </a:solidFill>
                  <a:latin typeface="+mn-lt"/>
                </a:endParaRPr>
              </a:p>
            </p:txBody>
          </p:sp>
          <p:sp>
            <p:nvSpPr>
              <p:cNvPr id="42" name="Freeform 24"/>
              <p:cNvSpPr>
                <a:spLocks/>
              </p:cNvSpPr>
              <p:nvPr/>
            </p:nvSpPr>
            <p:spPr bwMode="gray">
              <a:xfrm>
                <a:off x="967932" y="2784767"/>
                <a:ext cx="1180713" cy="841384"/>
              </a:xfrm>
              <a:custGeom>
                <a:avLst/>
                <a:gdLst>
                  <a:gd name="T0" fmla="*/ 1053 w 2653"/>
                  <a:gd name="T1" fmla="*/ 29 h 1837"/>
                  <a:gd name="T2" fmla="*/ 1290 w 2653"/>
                  <a:gd name="T3" fmla="*/ 106 h 1837"/>
                  <a:gd name="T4" fmla="*/ 1439 w 2653"/>
                  <a:gd name="T5" fmla="*/ 170 h 1837"/>
                  <a:gd name="T6" fmla="*/ 1610 w 2653"/>
                  <a:gd name="T7" fmla="*/ 96 h 1837"/>
                  <a:gd name="T8" fmla="*/ 1787 w 2653"/>
                  <a:gd name="T9" fmla="*/ 70 h 1837"/>
                  <a:gd name="T10" fmla="*/ 1904 w 2653"/>
                  <a:gd name="T11" fmla="*/ 124 h 1837"/>
                  <a:gd name="T12" fmla="*/ 2032 w 2653"/>
                  <a:gd name="T13" fmla="*/ 192 h 1837"/>
                  <a:gd name="T14" fmla="*/ 2095 w 2653"/>
                  <a:gd name="T15" fmla="*/ 162 h 1837"/>
                  <a:gd name="T16" fmla="*/ 2191 w 2653"/>
                  <a:gd name="T17" fmla="*/ 323 h 1837"/>
                  <a:gd name="T18" fmla="*/ 2339 w 2653"/>
                  <a:gd name="T19" fmla="*/ 445 h 1837"/>
                  <a:gd name="T20" fmla="*/ 2504 w 2653"/>
                  <a:gd name="T21" fmla="*/ 474 h 1837"/>
                  <a:gd name="T22" fmla="*/ 2556 w 2653"/>
                  <a:gd name="T23" fmla="*/ 651 h 1837"/>
                  <a:gd name="T24" fmla="*/ 2653 w 2653"/>
                  <a:gd name="T25" fmla="*/ 867 h 1837"/>
                  <a:gd name="T26" fmla="*/ 2559 w 2653"/>
                  <a:gd name="T27" fmla="*/ 952 h 1837"/>
                  <a:gd name="T28" fmla="*/ 2531 w 2653"/>
                  <a:gd name="T29" fmla="*/ 1069 h 1837"/>
                  <a:gd name="T30" fmla="*/ 2431 w 2653"/>
                  <a:gd name="T31" fmla="*/ 1169 h 1837"/>
                  <a:gd name="T32" fmla="*/ 2419 w 2653"/>
                  <a:gd name="T33" fmla="*/ 1258 h 1837"/>
                  <a:gd name="T34" fmla="*/ 2271 w 2653"/>
                  <a:gd name="T35" fmla="*/ 1307 h 1837"/>
                  <a:gd name="T36" fmla="*/ 2459 w 2653"/>
                  <a:gd name="T37" fmla="*/ 1393 h 1837"/>
                  <a:gd name="T38" fmla="*/ 2559 w 2653"/>
                  <a:gd name="T39" fmla="*/ 1432 h 1837"/>
                  <a:gd name="T40" fmla="*/ 2516 w 2653"/>
                  <a:gd name="T41" fmla="*/ 1512 h 1837"/>
                  <a:gd name="T42" fmla="*/ 2340 w 2653"/>
                  <a:gd name="T43" fmla="*/ 1474 h 1837"/>
                  <a:gd name="T44" fmla="*/ 2222 w 2653"/>
                  <a:gd name="T45" fmla="*/ 1620 h 1837"/>
                  <a:gd name="T46" fmla="*/ 2026 w 2653"/>
                  <a:gd name="T47" fmla="*/ 1482 h 1837"/>
                  <a:gd name="T48" fmla="*/ 1832 w 2653"/>
                  <a:gd name="T49" fmla="*/ 1450 h 1837"/>
                  <a:gd name="T50" fmla="*/ 1612 w 2653"/>
                  <a:gd name="T51" fmla="*/ 1450 h 1837"/>
                  <a:gd name="T52" fmla="*/ 1567 w 2653"/>
                  <a:gd name="T53" fmla="*/ 1536 h 1837"/>
                  <a:gd name="T54" fmla="*/ 1469 w 2653"/>
                  <a:gd name="T55" fmla="*/ 1562 h 1837"/>
                  <a:gd name="T56" fmla="*/ 1451 w 2653"/>
                  <a:gd name="T57" fmla="*/ 1713 h 1837"/>
                  <a:gd name="T58" fmla="*/ 1404 w 2653"/>
                  <a:gd name="T59" fmla="*/ 1811 h 1837"/>
                  <a:gd name="T60" fmla="*/ 1290 w 2653"/>
                  <a:gd name="T61" fmla="*/ 1784 h 1837"/>
                  <a:gd name="T62" fmla="*/ 1144 w 2653"/>
                  <a:gd name="T63" fmla="*/ 1770 h 1837"/>
                  <a:gd name="T64" fmla="*/ 993 w 2653"/>
                  <a:gd name="T65" fmla="*/ 1593 h 1837"/>
                  <a:gd name="T66" fmla="*/ 831 w 2653"/>
                  <a:gd name="T67" fmla="*/ 1555 h 1837"/>
                  <a:gd name="T68" fmla="*/ 709 w 2653"/>
                  <a:gd name="T69" fmla="*/ 1536 h 1837"/>
                  <a:gd name="T70" fmla="*/ 603 w 2653"/>
                  <a:gd name="T71" fmla="*/ 1506 h 1837"/>
                  <a:gd name="T72" fmla="*/ 408 w 2653"/>
                  <a:gd name="T73" fmla="*/ 1430 h 1837"/>
                  <a:gd name="T74" fmla="*/ 276 w 2653"/>
                  <a:gd name="T75" fmla="*/ 1386 h 1837"/>
                  <a:gd name="T76" fmla="*/ 123 w 2653"/>
                  <a:gd name="T77" fmla="*/ 1286 h 1837"/>
                  <a:gd name="T78" fmla="*/ 79 w 2653"/>
                  <a:gd name="T79" fmla="*/ 1184 h 1837"/>
                  <a:gd name="T80" fmla="*/ 0 w 2653"/>
                  <a:gd name="T81" fmla="*/ 972 h 1837"/>
                  <a:gd name="T82" fmla="*/ 49 w 2653"/>
                  <a:gd name="T83" fmla="*/ 864 h 1837"/>
                  <a:gd name="T84" fmla="*/ 120 w 2653"/>
                  <a:gd name="T85" fmla="*/ 726 h 1837"/>
                  <a:gd name="T86" fmla="*/ 105 w 2653"/>
                  <a:gd name="T87" fmla="*/ 678 h 1837"/>
                  <a:gd name="T88" fmla="*/ 184 w 2653"/>
                  <a:gd name="T89" fmla="*/ 635 h 1837"/>
                  <a:gd name="T90" fmla="*/ 283 w 2653"/>
                  <a:gd name="T91" fmla="*/ 647 h 1837"/>
                  <a:gd name="T92" fmla="*/ 358 w 2653"/>
                  <a:gd name="T93" fmla="*/ 606 h 1837"/>
                  <a:gd name="T94" fmla="*/ 299 w 2653"/>
                  <a:gd name="T95" fmla="*/ 544 h 1837"/>
                  <a:gd name="T96" fmla="*/ 366 w 2653"/>
                  <a:gd name="T97" fmla="*/ 494 h 1837"/>
                  <a:gd name="T98" fmla="*/ 341 w 2653"/>
                  <a:gd name="T99" fmla="*/ 364 h 1837"/>
                  <a:gd name="T100" fmla="*/ 251 w 2653"/>
                  <a:gd name="T101" fmla="*/ 268 h 1837"/>
                  <a:gd name="T102" fmla="*/ 246 w 2653"/>
                  <a:gd name="T103" fmla="*/ 151 h 1837"/>
                  <a:gd name="T104" fmla="*/ 377 w 2653"/>
                  <a:gd name="T105" fmla="*/ 96 h 1837"/>
                  <a:gd name="T106" fmla="*/ 582 w 2653"/>
                  <a:gd name="T107" fmla="*/ 88 h 1837"/>
                  <a:gd name="T108" fmla="*/ 790 w 2653"/>
                  <a:gd name="T109" fmla="*/ 47 h 1837"/>
                  <a:gd name="T110" fmla="*/ 960 w 2653"/>
                  <a:gd name="T111" fmla="*/ 0 h 1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53" h="1837">
                    <a:moveTo>
                      <a:pt x="960" y="0"/>
                    </a:moveTo>
                    <a:lnTo>
                      <a:pt x="1053" y="29"/>
                    </a:lnTo>
                    <a:lnTo>
                      <a:pt x="1182" y="59"/>
                    </a:lnTo>
                    <a:lnTo>
                      <a:pt x="1290" y="106"/>
                    </a:lnTo>
                    <a:lnTo>
                      <a:pt x="1365" y="163"/>
                    </a:lnTo>
                    <a:lnTo>
                      <a:pt x="1439" y="170"/>
                    </a:lnTo>
                    <a:lnTo>
                      <a:pt x="1511" y="108"/>
                    </a:lnTo>
                    <a:lnTo>
                      <a:pt x="1610" y="96"/>
                    </a:lnTo>
                    <a:lnTo>
                      <a:pt x="1701" y="124"/>
                    </a:lnTo>
                    <a:lnTo>
                      <a:pt x="1787" y="70"/>
                    </a:lnTo>
                    <a:lnTo>
                      <a:pt x="1843" y="120"/>
                    </a:lnTo>
                    <a:lnTo>
                      <a:pt x="1904" y="124"/>
                    </a:lnTo>
                    <a:lnTo>
                      <a:pt x="1967" y="189"/>
                    </a:lnTo>
                    <a:lnTo>
                      <a:pt x="2032" y="192"/>
                    </a:lnTo>
                    <a:lnTo>
                      <a:pt x="2045" y="163"/>
                    </a:lnTo>
                    <a:lnTo>
                      <a:pt x="2095" y="162"/>
                    </a:lnTo>
                    <a:lnTo>
                      <a:pt x="2089" y="253"/>
                    </a:lnTo>
                    <a:lnTo>
                      <a:pt x="2191" y="323"/>
                    </a:lnTo>
                    <a:lnTo>
                      <a:pt x="2279" y="365"/>
                    </a:lnTo>
                    <a:lnTo>
                      <a:pt x="2339" y="445"/>
                    </a:lnTo>
                    <a:lnTo>
                      <a:pt x="2443" y="425"/>
                    </a:lnTo>
                    <a:lnTo>
                      <a:pt x="2504" y="474"/>
                    </a:lnTo>
                    <a:lnTo>
                      <a:pt x="2547" y="536"/>
                    </a:lnTo>
                    <a:lnTo>
                      <a:pt x="2556" y="651"/>
                    </a:lnTo>
                    <a:lnTo>
                      <a:pt x="2645" y="764"/>
                    </a:lnTo>
                    <a:lnTo>
                      <a:pt x="2653" y="867"/>
                    </a:lnTo>
                    <a:lnTo>
                      <a:pt x="2627" y="954"/>
                    </a:lnTo>
                    <a:lnTo>
                      <a:pt x="2559" y="952"/>
                    </a:lnTo>
                    <a:lnTo>
                      <a:pt x="2526" y="990"/>
                    </a:lnTo>
                    <a:lnTo>
                      <a:pt x="2531" y="1069"/>
                    </a:lnTo>
                    <a:lnTo>
                      <a:pt x="2457" y="1105"/>
                    </a:lnTo>
                    <a:lnTo>
                      <a:pt x="2431" y="1169"/>
                    </a:lnTo>
                    <a:lnTo>
                      <a:pt x="2451" y="1228"/>
                    </a:lnTo>
                    <a:lnTo>
                      <a:pt x="2419" y="1258"/>
                    </a:lnTo>
                    <a:lnTo>
                      <a:pt x="2278" y="1246"/>
                    </a:lnTo>
                    <a:lnTo>
                      <a:pt x="2271" y="1307"/>
                    </a:lnTo>
                    <a:lnTo>
                      <a:pt x="2419" y="1315"/>
                    </a:lnTo>
                    <a:lnTo>
                      <a:pt x="2459" y="1393"/>
                    </a:lnTo>
                    <a:lnTo>
                      <a:pt x="2516" y="1390"/>
                    </a:lnTo>
                    <a:lnTo>
                      <a:pt x="2559" y="1432"/>
                    </a:lnTo>
                    <a:lnTo>
                      <a:pt x="2528" y="1467"/>
                    </a:lnTo>
                    <a:lnTo>
                      <a:pt x="2516" y="1512"/>
                    </a:lnTo>
                    <a:lnTo>
                      <a:pt x="2413" y="1524"/>
                    </a:lnTo>
                    <a:lnTo>
                      <a:pt x="2340" y="1474"/>
                    </a:lnTo>
                    <a:lnTo>
                      <a:pt x="2267" y="1524"/>
                    </a:lnTo>
                    <a:lnTo>
                      <a:pt x="2222" y="1620"/>
                    </a:lnTo>
                    <a:lnTo>
                      <a:pt x="2161" y="1632"/>
                    </a:lnTo>
                    <a:lnTo>
                      <a:pt x="2026" y="1482"/>
                    </a:lnTo>
                    <a:lnTo>
                      <a:pt x="1934" y="1491"/>
                    </a:lnTo>
                    <a:lnTo>
                      <a:pt x="1832" y="1450"/>
                    </a:lnTo>
                    <a:lnTo>
                      <a:pt x="1717" y="1448"/>
                    </a:lnTo>
                    <a:lnTo>
                      <a:pt x="1612" y="1450"/>
                    </a:lnTo>
                    <a:lnTo>
                      <a:pt x="1570" y="1486"/>
                    </a:lnTo>
                    <a:lnTo>
                      <a:pt x="1567" y="1536"/>
                    </a:lnTo>
                    <a:lnTo>
                      <a:pt x="1533" y="1565"/>
                    </a:lnTo>
                    <a:lnTo>
                      <a:pt x="1469" y="1562"/>
                    </a:lnTo>
                    <a:lnTo>
                      <a:pt x="1476" y="1659"/>
                    </a:lnTo>
                    <a:lnTo>
                      <a:pt x="1451" y="1713"/>
                    </a:lnTo>
                    <a:lnTo>
                      <a:pt x="1404" y="1745"/>
                    </a:lnTo>
                    <a:lnTo>
                      <a:pt x="1404" y="1811"/>
                    </a:lnTo>
                    <a:lnTo>
                      <a:pt x="1366" y="1837"/>
                    </a:lnTo>
                    <a:lnTo>
                      <a:pt x="1290" y="1784"/>
                    </a:lnTo>
                    <a:lnTo>
                      <a:pt x="1237" y="1800"/>
                    </a:lnTo>
                    <a:lnTo>
                      <a:pt x="1144" y="1770"/>
                    </a:lnTo>
                    <a:lnTo>
                      <a:pt x="1126" y="1698"/>
                    </a:lnTo>
                    <a:lnTo>
                      <a:pt x="993" y="1593"/>
                    </a:lnTo>
                    <a:lnTo>
                      <a:pt x="873" y="1590"/>
                    </a:lnTo>
                    <a:lnTo>
                      <a:pt x="831" y="1555"/>
                    </a:lnTo>
                    <a:lnTo>
                      <a:pt x="727" y="1574"/>
                    </a:lnTo>
                    <a:lnTo>
                      <a:pt x="709" y="1536"/>
                    </a:lnTo>
                    <a:lnTo>
                      <a:pt x="643" y="1548"/>
                    </a:lnTo>
                    <a:lnTo>
                      <a:pt x="603" y="1506"/>
                    </a:lnTo>
                    <a:lnTo>
                      <a:pt x="519" y="1529"/>
                    </a:lnTo>
                    <a:lnTo>
                      <a:pt x="408" y="1430"/>
                    </a:lnTo>
                    <a:lnTo>
                      <a:pt x="328" y="1430"/>
                    </a:lnTo>
                    <a:lnTo>
                      <a:pt x="276" y="1386"/>
                    </a:lnTo>
                    <a:lnTo>
                      <a:pt x="132" y="1378"/>
                    </a:lnTo>
                    <a:lnTo>
                      <a:pt x="123" y="1286"/>
                    </a:lnTo>
                    <a:lnTo>
                      <a:pt x="78" y="1247"/>
                    </a:lnTo>
                    <a:lnTo>
                      <a:pt x="79" y="1184"/>
                    </a:lnTo>
                    <a:lnTo>
                      <a:pt x="0" y="1095"/>
                    </a:lnTo>
                    <a:lnTo>
                      <a:pt x="0" y="972"/>
                    </a:lnTo>
                    <a:lnTo>
                      <a:pt x="63" y="974"/>
                    </a:lnTo>
                    <a:lnTo>
                      <a:pt x="49" y="864"/>
                    </a:lnTo>
                    <a:lnTo>
                      <a:pt x="114" y="782"/>
                    </a:lnTo>
                    <a:lnTo>
                      <a:pt x="120" y="726"/>
                    </a:lnTo>
                    <a:lnTo>
                      <a:pt x="31" y="691"/>
                    </a:lnTo>
                    <a:lnTo>
                      <a:pt x="105" y="678"/>
                    </a:lnTo>
                    <a:lnTo>
                      <a:pt x="108" y="630"/>
                    </a:lnTo>
                    <a:lnTo>
                      <a:pt x="184" y="635"/>
                    </a:lnTo>
                    <a:lnTo>
                      <a:pt x="223" y="672"/>
                    </a:lnTo>
                    <a:lnTo>
                      <a:pt x="283" y="647"/>
                    </a:lnTo>
                    <a:lnTo>
                      <a:pt x="353" y="639"/>
                    </a:lnTo>
                    <a:lnTo>
                      <a:pt x="358" y="606"/>
                    </a:lnTo>
                    <a:lnTo>
                      <a:pt x="304" y="599"/>
                    </a:lnTo>
                    <a:lnTo>
                      <a:pt x="299" y="544"/>
                    </a:lnTo>
                    <a:lnTo>
                      <a:pt x="312" y="494"/>
                    </a:lnTo>
                    <a:lnTo>
                      <a:pt x="366" y="494"/>
                    </a:lnTo>
                    <a:lnTo>
                      <a:pt x="417" y="388"/>
                    </a:lnTo>
                    <a:lnTo>
                      <a:pt x="341" y="364"/>
                    </a:lnTo>
                    <a:lnTo>
                      <a:pt x="299" y="327"/>
                    </a:lnTo>
                    <a:lnTo>
                      <a:pt x="251" y="268"/>
                    </a:lnTo>
                    <a:lnTo>
                      <a:pt x="246" y="223"/>
                    </a:lnTo>
                    <a:lnTo>
                      <a:pt x="246" y="151"/>
                    </a:lnTo>
                    <a:lnTo>
                      <a:pt x="300" y="119"/>
                    </a:lnTo>
                    <a:lnTo>
                      <a:pt x="377" y="96"/>
                    </a:lnTo>
                    <a:lnTo>
                      <a:pt x="472" y="83"/>
                    </a:lnTo>
                    <a:lnTo>
                      <a:pt x="582" y="88"/>
                    </a:lnTo>
                    <a:lnTo>
                      <a:pt x="671" y="53"/>
                    </a:lnTo>
                    <a:lnTo>
                      <a:pt x="790" y="47"/>
                    </a:lnTo>
                    <a:lnTo>
                      <a:pt x="858" y="5"/>
                    </a:lnTo>
                    <a:lnTo>
                      <a:pt x="960" y="0"/>
                    </a:lnTo>
                    <a:close/>
                  </a:path>
                </a:pathLst>
              </a:custGeom>
              <a:solidFill>
                <a:sysClr val="window" lastClr="FFFFFF"/>
              </a:solidFill>
              <a:ln w="12700" cap="flat" cmpd="sng">
                <a:solidFill>
                  <a:srgbClr val="C0C0C0"/>
                </a:solidFill>
                <a:prstDash val="solid"/>
                <a:round/>
                <a:headEnd/>
                <a:tailEnd/>
              </a:ln>
              <a:effectLst/>
              <a:extLst/>
            </p:spPr>
            <p:txBody>
              <a:bodyPr lIns="64008" tIns="64008" rIns="45720" bIns="64008" anchor="ct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800" b="0" i="1" kern="0">
                  <a:solidFill>
                    <a:sysClr val="windowText" lastClr="000000"/>
                  </a:solidFill>
                  <a:latin typeface="+mn-lt"/>
                </a:endParaRPr>
              </a:p>
            </p:txBody>
          </p:sp>
          <p:sp>
            <p:nvSpPr>
              <p:cNvPr id="43" name="Freeform 25"/>
              <p:cNvSpPr>
                <a:spLocks/>
              </p:cNvSpPr>
              <p:nvPr/>
            </p:nvSpPr>
            <p:spPr bwMode="gray">
              <a:xfrm>
                <a:off x="2279835" y="2807012"/>
                <a:ext cx="251779" cy="433123"/>
              </a:xfrm>
              <a:custGeom>
                <a:avLst/>
                <a:gdLst>
                  <a:gd name="T0" fmla="*/ 521 w 562"/>
                  <a:gd name="T1" fmla="*/ 527 h 951"/>
                  <a:gd name="T2" fmla="*/ 389 w 562"/>
                  <a:gd name="T3" fmla="*/ 527 h 951"/>
                  <a:gd name="T4" fmla="*/ 385 w 562"/>
                  <a:gd name="T5" fmla="*/ 652 h 951"/>
                  <a:gd name="T6" fmla="*/ 384 w 562"/>
                  <a:gd name="T7" fmla="*/ 705 h 951"/>
                  <a:gd name="T8" fmla="*/ 458 w 562"/>
                  <a:gd name="T9" fmla="*/ 752 h 951"/>
                  <a:gd name="T10" fmla="*/ 458 w 562"/>
                  <a:gd name="T11" fmla="*/ 833 h 951"/>
                  <a:gd name="T12" fmla="*/ 428 w 562"/>
                  <a:gd name="T13" fmla="*/ 860 h 951"/>
                  <a:gd name="T14" fmla="*/ 361 w 562"/>
                  <a:gd name="T15" fmla="*/ 858 h 951"/>
                  <a:gd name="T16" fmla="*/ 384 w 562"/>
                  <a:gd name="T17" fmla="*/ 951 h 951"/>
                  <a:gd name="T18" fmla="*/ 267 w 562"/>
                  <a:gd name="T19" fmla="*/ 915 h 951"/>
                  <a:gd name="T20" fmla="*/ 162 w 562"/>
                  <a:gd name="T21" fmla="*/ 836 h 951"/>
                  <a:gd name="T22" fmla="*/ 171 w 562"/>
                  <a:gd name="T23" fmla="*/ 720 h 951"/>
                  <a:gd name="T24" fmla="*/ 114 w 562"/>
                  <a:gd name="T25" fmla="*/ 564 h 951"/>
                  <a:gd name="T26" fmla="*/ 21 w 562"/>
                  <a:gd name="T27" fmla="*/ 511 h 951"/>
                  <a:gd name="T28" fmla="*/ 0 w 562"/>
                  <a:gd name="T29" fmla="*/ 459 h 951"/>
                  <a:gd name="T30" fmla="*/ 88 w 562"/>
                  <a:gd name="T31" fmla="*/ 438 h 951"/>
                  <a:gd name="T32" fmla="*/ 120 w 562"/>
                  <a:gd name="T33" fmla="*/ 388 h 951"/>
                  <a:gd name="T34" fmla="*/ 212 w 562"/>
                  <a:gd name="T35" fmla="*/ 310 h 951"/>
                  <a:gd name="T36" fmla="*/ 238 w 562"/>
                  <a:gd name="T37" fmla="*/ 263 h 951"/>
                  <a:gd name="T38" fmla="*/ 250 w 562"/>
                  <a:gd name="T39" fmla="*/ 147 h 951"/>
                  <a:gd name="T40" fmla="*/ 272 w 562"/>
                  <a:gd name="T41" fmla="*/ 69 h 951"/>
                  <a:gd name="T42" fmla="*/ 318 w 562"/>
                  <a:gd name="T43" fmla="*/ 30 h 951"/>
                  <a:gd name="T44" fmla="*/ 368 w 562"/>
                  <a:gd name="T45" fmla="*/ 26 h 951"/>
                  <a:gd name="T46" fmla="*/ 384 w 562"/>
                  <a:gd name="T47" fmla="*/ 0 h 951"/>
                  <a:gd name="T48" fmla="*/ 416 w 562"/>
                  <a:gd name="T49" fmla="*/ 8 h 951"/>
                  <a:gd name="T50" fmla="*/ 422 w 562"/>
                  <a:gd name="T51" fmla="*/ 75 h 951"/>
                  <a:gd name="T52" fmla="*/ 452 w 562"/>
                  <a:gd name="T53" fmla="*/ 90 h 951"/>
                  <a:gd name="T54" fmla="*/ 411 w 562"/>
                  <a:gd name="T55" fmla="*/ 153 h 951"/>
                  <a:gd name="T56" fmla="*/ 371 w 562"/>
                  <a:gd name="T57" fmla="*/ 248 h 951"/>
                  <a:gd name="T58" fmla="*/ 401 w 562"/>
                  <a:gd name="T59" fmla="*/ 290 h 951"/>
                  <a:gd name="T60" fmla="*/ 509 w 562"/>
                  <a:gd name="T61" fmla="*/ 296 h 951"/>
                  <a:gd name="T62" fmla="*/ 554 w 562"/>
                  <a:gd name="T63" fmla="*/ 348 h 951"/>
                  <a:gd name="T64" fmla="*/ 562 w 562"/>
                  <a:gd name="T65" fmla="*/ 395 h 951"/>
                  <a:gd name="T66" fmla="*/ 526 w 562"/>
                  <a:gd name="T67" fmla="*/ 431 h 951"/>
                  <a:gd name="T68" fmla="*/ 521 w 562"/>
                  <a:gd name="T69" fmla="*/ 527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2" h="951">
                    <a:moveTo>
                      <a:pt x="521" y="527"/>
                    </a:moveTo>
                    <a:lnTo>
                      <a:pt x="389" y="527"/>
                    </a:lnTo>
                    <a:lnTo>
                      <a:pt x="385" y="652"/>
                    </a:lnTo>
                    <a:lnTo>
                      <a:pt x="384" y="705"/>
                    </a:lnTo>
                    <a:lnTo>
                      <a:pt x="458" y="752"/>
                    </a:lnTo>
                    <a:lnTo>
                      <a:pt x="458" y="833"/>
                    </a:lnTo>
                    <a:lnTo>
                      <a:pt x="428" y="860"/>
                    </a:lnTo>
                    <a:lnTo>
                      <a:pt x="361" y="858"/>
                    </a:lnTo>
                    <a:lnTo>
                      <a:pt x="384" y="951"/>
                    </a:lnTo>
                    <a:lnTo>
                      <a:pt x="267" y="915"/>
                    </a:lnTo>
                    <a:lnTo>
                      <a:pt x="162" y="836"/>
                    </a:lnTo>
                    <a:lnTo>
                      <a:pt x="171" y="720"/>
                    </a:lnTo>
                    <a:lnTo>
                      <a:pt x="114" y="564"/>
                    </a:lnTo>
                    <a:lnTo>
                      <a:pt x="21" y="511"/>
                    </a:lnTo>
                    <a:lnTo>
                      <a:pt x="0" y="459"/>
                    </a:lnTo>
                    <a:lnTo>
                      <a:pt x="88" y="438"/>
                    </a:lnTo>
                    <a:lnTo>
                      <a:pt x="120" y="388"/>
                    </a:lnTo>
                    <a:lnTo>
                      <a:pt x="212" y="310"/>
                    </a:lnTo>
                    <a:lnTo>
                      <a:pt x="238" y="263"/>
                    </a:lnTo>
                    <a:lnTo>
                      <a:pt x="250" y="147"/>
                    </a:lnTo>
                    <a:lnTo>
                      <a:pt x="272" y="69"/>
                    </a:lnTo>
                    <a:lnTo>
                      <a:pt x="318" y="30"/>
                    </a:lnTo>
                    <a:lnTo>
                      <a:pt x="368" y="26"/>
                    </a:lnTo>
                    <a:lnTo>
                      <a:pt x="384" y="0"/>
                    </a:lnTo>
                    <a:lnTo>
                      <a:pt x="416" y="8"/>
                    </a:lnTo>
                    <a:lnTo>
                      <a:pt x="422" y="75"/>
                    </a:lnTo>
                    <a:lnTo>
                      <a:pt x="452" y="90"/>
                    </a:lnTo>
                    <a:lnTo>
                      <a:pt x="411" y="153"/>
                    </a:lnTo>
                    <a:lnTo>
                      <a:pt x="371" y="248"/>
                    </a:lnTo>
                    <a:lnTo>
                      <a:pt x="401" y="290"/>
                    </a:lnTo>
                    <a:lnTo>
                      <a:pt x="509" y="296"/>
                    </a:lnTo>
                    <a:lnTo>
                      <a:pt x="554" y="348"/>
                    </a:lnTo>
                    <a:lnTo>
                      <a:pt x="562" y="395"/>
                    </a:lnTo>
                    <a:lnTo>
                      <a:pt x="526" y="431"/>
                    </a:lnTo>
                    <a:lnTo>
                      <a:pt x="521" y="527"/>
                    </a:lnTo>
                    <a:close/>
                  </a:path>
                </a:pathLst>
              </a:custGeom>
              <a:solidFill>
                <a:sysClr val="window" lastClr="FFFFFF"/>
              </a:solidFill>
              <a:ln w="12700" cap="flat" cmpd="sng">
                <a:solidFill>
                  <a:srgbClr val="C0C0C0"/>
                </a:solidFill>
                <a:prstDash val="solid"/>
                <a:round/>
                <a:headEnd/>
                <a:tailEnd/>
              </a:ln>
              <a:effectLst/>
              <a:extLst/>
            </p:spPr>
            <p:txBody>
              <a:bodyPr lIns="64008" tIns="64008" rIns="45720" bIns="64008" anchor="ct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800" b="0" i="1" kern="0">
                  <a:solidFill>
                    <a:sysClr val="windowText" lastClr="000000"/>
                  </a:solidFill>
                  <a:latin typeface="+mn-lt"/>
                </a:endParaRPr>
              </a:p>
            </p:txBody>
          </p:sp>
          <p:sp>
            <p:nvSpPr>
              <p:cNvPr id="44" name="Freeform 26"/>
              <p:cNvSpPr>
                <a:spLocks/>
              </p:cNvSpPr>
              <p:nvPr/>
            </p:nvSpPr>
            <p:spPr bwMode="gray">
              <a:xfrm>
                <a:off x="1650387" y="3363137"/>
                <a:ext cx="1160836" cy="871481"/>
              </a:xfrm>
              <a:custGeom>
                <a:avLst/>
                <a:gdLst>
                  <a:gd name="T0" fmla="*/ 329 w 2616"/>
                  <a:gd name="T1" fmla="*/ 1370 h 1912"/>
                  <a:gd name="T2" fmla="*/ 476 w 2616"/>
                  <a:gd name="T3" fmla="*/ 1313 h 1912"/>
                  <a:gd name="T4" fmla="*/ 513 w 2616"/>
                  <a:gd name="T5" fmla="*/ 1435 h 1912"/>
                  <a:gd name="T6" fmla="*/ 680 w 2616"/>
                  <a:gd name="T7" fmla="*/ 1545 h 1912"/>
                  <a:gd name="T8" fmla="*/ 818 w 2616"/>
                  <a:gd name="T9" fmla="*/ 1775 h 1912"/>
                  <a:gd name="T10" fmla="*/ 1028 w 2616"/>
                  <a:gd name="T11" fmla="*/ 1838 h 1912"/>
                  <a:gd name="T12" fmla="*/ 1121 w 2616"/>
                  <a:gd name="T13" fmla="*/ 1808 h 1912"/>
                  <a:gd name="T14" fmla="*/ 1124 w 2616"/>
                  <a:gd name="T15" fmla="*/ 1604 h 1912"/>
                  <a:gd name="T16" fmla="*/ 1308 w 2616"/>
                  <a:gd name="T17" fmla="*/ 1397 h 1912"/>
                  <a:gd name="T18" fmla="*/ 1425 w 2616"/>
                  <a:gd name="T19" fmla="*/ 1468 h 1912"/>
                  <a:gd name="T20" fmla="*/ 1623 w 2616"/>
                  <a:gd name="T21" fmla="*/ 1469 h 1912"/>
                  <a:gd name="T22" fmla="*/ 1746 w 2616"/>
                  <a:gd name="T23" fmla="*/ 1523 h 1912"/>
                  <a:gd name="T24" fmla="*/ 1750 w 2616"/>
                  <a:gd name="T25" fmla="*/ 1401 h 1912"/>
                  <a:gd name="T26" fmla="*/ 1775 w 2616"/>
                  <a:gd name="T27" fmla="*/ 1279 h 1912"/>
                  <a:gd name="T28" fmla="*/ 1921 w 2616"/>
                  <a:gd name="T29" fmla="*/ 1324 h 1912"/>
                  <a:gd name="T30" fmla="*/ 2044 w 2616"/>
                  <a:gd name="T31" fmla="*/ 1236 h 1912"/>
                  <a:gd name="T32" fmla="*/ 2124 w 2616"/>
                  <a:gd name="T33" fmla="*/ 1150 h 1912"/>
                  <a:gd name="T34" fmla="*/ 2249 w 2616"/>
                  <a:gd name="T35" fmla="*/ 1164 h 1912"/>
                  <a:gd name="T36" fmla="*/ 2359 w 2616"/>
                  <a:gd name="T37" fmla="*/ 1364 h 1912"/>
                  <a:gd name="T38" fmla="*/ 2435 w 2616"/>
                  <a:gd name="T39" fmla="*/ 1135 h 1912"/>
                  <a:gd name="T40" fmla="*/ 2271 w 2616"/>
                  <a:gd name="T41" fmla="*/ 868 h 1912"/>
                  <a:gd name="T42" fmla="*/ 2363 w 2616"/>
                  <a:gd name="T43" fmla="*/ 788 h 1912"/>
                  <a:gd name="T44" fmla="*/ 2543 w 2616"/>
                  <a:gd name="T45" fmla="*/ 717 h 1912"/>
                  <a:gd name="T46" fmla="*/ 2596 w 2616"/>
                  <a:gd name="T47" fmla="*/ 576 h 1912"/>
                  <a:gd name="T48" fmla="*/ 2471 w 2616"/>
                  <a:gd name="T49" fmla="*/ 502 h 1912"/>
                  <a:gd name="T50" fmla="*/ 2291 w 2616"/>
                  <a:gd name="T51" fmla="*/ 466 h 1912"/>
                  <a:gd name="T52" fmla="*/ 2046 w 2616"/>
                  <a:gd name="T53" fmla="*/ 386 h 1912"/>
                  <a:gd name="T54" fmla="*/ 1842 w 2616"/>
                  <a:gd name="T55" fmla="*/ 334 h 1912"/>
                  <a:gd name="T56" fmla="*/ 1673 w 2616"/>
                  <a:gd name="T57" fmla="*/ 299 h 1912"/>
                  <a:gd name="T58" fmla="*/ 1538 w 2616"/>
                  <a:gd name="T59" fmla="*/ 383 h 1912"/>
                  <a:gd name="T60" fmla="*/ 1406 w 2616"/>
                  <a:gd name="T61" fmla="*/ 329 h 1912"/>
                  <a:gd name="T62" fmla="*/ 1305 w 2616"/>
                  <a:gd name="T63" fmla="*/ 220 h 1912"/>
                  <a:gd name="T64" fmla="*/ 1155 w 2616"/>
                  <a:gd name="T65" fmla="*/ 96 h 1912"/>
                  <a:gd name="T66" fmla="*/ 1059 w 2616"/>
                  <a:gd name="T67" fmla="*/ 45 h 1912"/>
                  <a:gd name="T68" fmla="*/ 986 w 2616"/>
                  <a:gd name="T69" fmla="*/ 133 h 1912"/>
                  <a:gd name="T70" fmla="*/ 986 w 2616"/>
                  <a:gd name="T71" fmla="*/ 251 h 1912"/>
                  <a:gd name="T72" fmla="*/ 734 w 2616"/>
                  <a:gd name="T73" fmla="*/ 263 h 1912"/>
                  <a:gd name="T74" fmla="*/ 494 w 2616"/>
                  <a:gd name="T75" fmla="*/ 221 h 1912"/>
                  <a:gd name="T76" fmla="*/ 194 w 2616"/>
                  <a:gd name="T77" fmla="*/ 187 h 1912"/>
                  <a:gd name="T78" fmla="*/ 35 w 2616"/>
                  <a:gd name="T79" fmla="*/ 275 h 1912"/>
                  <a:gd name="T80" fmla="*/ 147 w 2616"/>
                  <a:gd name="T81" fmla="*/ 388 h 1912"/>
                  <a:gd name="T82" fmla="*/ 206 w 2616"/>
                  <a:gd name="T83" fmla="*/ 561 h 1912"/>
                  <a:gd name="T84" fmla="*/ 245 w 2616"/>
                  <a:gd name="T85" fmla="*/ 729 h 1912"/>
                  <a:gd name="T86" fmla="*/ 324 w 2616"/>
                  <a:gd name="T87" fmla="*/ 899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16" h="1912">
                    <a:moveTo>
                      <a:pt x="309" y="1129"/>
                    </a:moveTo>
                    <a:lnTo>
                      <a:pt x="312" y="1285"/>
                    </a:lnTo>
                    <a:lnTo>
                      <a:pt x="329" y="1370"/>
                    </a:lnTo>
                    <a:lnTo>
                      <a:pt x="371" y="1404"/>
                    </a:lnTo>
                    <a:lnTo>
                      <a:pt x="432" y="1376"/>
                    </a:lnTo>
                    <a:lnTo>
                      <a:pt x="476" y="1313"/>
                    </a:lnTo>
                    <a:lnTo>
                      <a:pt x="539" y="1343"/>
                    </a:lnTo>
                    <a:lnTo>
                      <a:pt x="512" y="1382"/>
                    </a:lnTo>
                    <a:lnTo>
                      <a:pt x="513" y="1435"/>
                    </a:lnTo>
                    <a:lnTo>
                      <a:pt x="548" y="1481"/>
                    </a:lnTo>
                    <a:lnTo>
                      <a:pt x="636" y="1475"/>
                    </a:lnTo>
                    <a:lnTo>
                      <a:pt x="680" y="1545"/>
                    </a:lnTo>
                    <a:lnTo>
                      <a:pt x="753" y="1623"/>
                    </a:lnTo>
                    <a:lnTo>
                      <a:pt x="764" y="1722"/>
                    </a:lnTo>
                    <a:lnTo>
                      <a:pt x="818" y="1775"/>
                    </a:lnTo>
                    <a:lnTo>
                      <a:pt x="849" y="1903"/>
                    </a:lnTo>
                    <a:lnTo>
                      <a:pt x="953" y="1912"/>
                    </a:lnTo>
                    <a:lnTo>
                      <a:pt x="1028" y="1838"/>
                    </a:lnTo>
                    <a:lnTo>
                      <a:pt x="1051" y="1869"/>
                    </a:lnTo>
                    <a:lnTo>
                      <a:pt x="1119" y="1867"/>
                    </a:lnTo>
                    <a:lnTo>
                      <a:pt x="1121" y="1808"/>
                    </a:lnTo>
                    <a:lnTo>
                      <a:pt x="1152" y="1764"/>
                    </a:lnTo>
                    <a:lnTo>
                      <a:pt x="1103" y="1693"/>
                    </a:lnTo>
                    <a:lnTo>
                      <a:pt x="1124" y="1604"/>
                    </a:lnTo>
                    <a:lnTo>
                      <a:pt x="1245" y="1499"/>
                    </a:lnTo>
                    <a:lnTo>
                      <a:pt x="1230" y="1414"/>
                    </a:lnTo>
                    <a:lnTo>
                      <a:pt x="1308" y="1397"/>
                    </a:lnTo>
                    <a:lnTo>
                      <a:pt x="1317" y="1317"/>
                    </a:lnTo>
                    <a:lnTo>
                      <a:pt x="1409" y="1313"/>
                    </a:lnTo>
                    <a:lnTo>
                      <a:pt x="1425" y="1468"/>
                    </a:lnTo>
                    <a:lnTo>
                      <a:pt x="1533" y="1477"/>
                    </a:lnTo>
                    <a:lnTo>
                      <a:pt x="1574" y="1434"/>
                    </a:lnTo>
                    <a:lnTo>
                      <a:pt x="1623" y="1469"/>
                    </a:lnTo>
                    <a:lnTo>
                      <a:pt x="1632" y="1517"/>
                    </a:lnTo>
                    <a:lnTo>
                      <a:pt x="1677" y="1508"/>
                    </a:lnTo>
                    <a:lnTo>
                      <a:pt x="1746" y="1523"/>
                    </a:lnTo>
                    <a:lnTo>
                      <a:pt x="1844" y="1489"/>
                    </a:lnTo>
                    <a:lnTo>
                      <a:pt x="1811" y="1413"/>
                    </a:lnTo>
                    <a:lnTo>
                      <a:pt x="1750" y="1401"/>
                    </a:lnTo>
                    <a:lnTo>
                      <a:pt x="1710" y="1377"/>
                    </a:lnTo>
                    <a:lnTo>
                      <a:pt x="1707" y="1329"/>
                    </a:lnTo>
                    <a:lnTo>
                      <a:pt x="1775" y="1279"/>
                    </a:lnTo>
                    <a:lnTo>
                      <a:pt x="1811" y="1312"/>
                    </a:lnTo>
                    <a:lnTo>
                      <a:pt x="1872" y="1297"/>
                    </a:lnTo>
                    <a:lnTo>
                      <a:pt x="1921" y="1324"/>
                    </a:lnTo>
                    <a:lnTo>
                      <a:pt x="1947" y="1305"/>
                    </a:lnTo>
                    <a:lnTo>
                      <a:pt x="1955" y="1236"/>
                    </a:lnTo>
                    <a:lnTo>
                      <a:pt x="2044" y="1236"/>
                    </a:lnTo>
                    <a:lnTo>
                      <a:pt x="2077" y="1211"/>
                    </a:lnTo>
                    <a:lnTo>
                      <a:pt x="2074" y="1150"/>
                    </a:lnTo>
                    <a:lnTo>
                      <a:pt x="2124" y="1150"/>
                    </a:lnTo>
                    <a:lnTo>
                      <a:pt x="2161" y="1192"/>
                    </a:lnTo>
                    <a:lnTo>
                      <a:pt x="2197" y="1162"/>
                    </a:lnTo>
                    <a:lnTo>
                      <a:pt x="2249" y="1164"/>
                    </a:lnTo>
                    <a:lnTo>
                      <a:pt x="2254" y="1260"/>
                    </a:lnTo>
                    <a:lnTo>
                      <a:pt x="2319" y="1268"/>
                    </a:lnTo>
                    <a:lnTo>
                      <a:pt x="2359" y="1364"/>
                    </a:lnTo>
                    <a:lnTo>
                      <a:pt x="2443" y="1343"/>
                    </a:lnTo>
                    <a:lnTo>
                      <a:pt x="2448" y="1244"/>
                    </a:lnTo>
                    <a:lnTo>
                      <a:pt x="2435" y="1135"/>
                    </a:lnTo>
                    <a:lnTo>
                      <a:pt x="2357" y="1034"/>
                    </a:lnTo>
                    <a:lnTo>
                      <a:pt x="2298" y="999"/>
                    </a:lnTo>
                    <a:lnTo>
                      <a:pt x="2271" y="868"/>
                    </a:lnTo>
                    <a:lnTo>
                      <a:pt x="2283" y="813"/>
                    </a:lnTo>
                    <a:lnTo>
                      <a:pt x="2341" y="821"/>
                    </a:lnTo>
                    <a:lnTo>
                      <a:pt x="2363" y="788"/>
                    </a:lnTo>
                    <a:lnTo>
                      <a:pt x="2438" y="818"/>
                    </a:lnTo>
                    <a:lnTo>
                      <a:pt x="2482" y="764"/>
                    </a:lnTo>
                    <a:lnTo>
                      <a:pt x="2543" y="717"/>
                    </a:lnTo>
                    <a:lnTo>
                      <a:pt x="2597" y="715"/>
                    </a:lnTo>
                    <a:lnTo>
                      <a:pt x="2616" y="649"/>
                    </a:lnTo>
                    <a:lnTo>
                      <a:pt x="2596" y="576"/>
                    </a:lnTo>
                    <a:lnTo>
                      <a:pt x="2548" y="551"/>
                    </a:lnTo>
                    <a:lnTo>
                      <a:pt x="2543" y="494"/>
                    </a:lnTo>
                    <a:lnTo>
                      <a:pt x="2471" y="502"/>
                    </a:lnTo>
                    <a:lnTo>
                      <a:pt x="2395" y="527"/>
                    </a:lnTo>
                    <a:lnTo>
                      <a:pt x="2369" y="454"/>
                    </a:lnTo>
                    <a:lnTo>
                      <a:pt x="2291" y="466"/>
                    </a:lnTo>
                    <a:lnTo>
                      <a:pt x="2246" y="422"/>
                    </a:lnTo>
                    <a:lnTo>
                      <a:pt x="2088" y="428"/>
                    </a:lnTo>
                    <a:lnTo>
                      <a:pt x="2046" y="386"/>
                    </a:lnTo>
                    <a:lnTo>
                      <a:pt x="1967" y="386"/>
                    </a:lnTo>
                    <a:lnTo>
                      <a:pt x="1933" y="325"/>
                    </a:lnTo>
                    <a:lnTo>
                      <a:pt x="1842" y="334"/>
                    </a:lnTo>
                    <a:lnTo>
                      <a:pt x="1780" y="374"/>
                    </a:lnTo>
                    <a:lnTo>
                      <a:pt x="1740" y="313"/>
                    </a:lnTo>
                    <a:lnTo>
                      <a:pt x="1673" y="299"/>
                    </a:lnTo>
                    <a:lnTo>
                      <a:pt x="1617" y="307"/>
                    </a:lnTo>
                    <a:lnTo>
                      <a:pt x="1605" y="383"/>
                    </a:lnTo>
                    <a:lnTo>
                      <a:pt x="1538" y="383"/>
                    </a:lnTo>
                    <a:lnTo>
                      <a:pt x="1525" y="355"/>
                    </a:lnTo>
                    <a:lnTo>
                      <a:pt x="1446" y="367"/>
                    </a:lnTo>
                    <a:lnTo>
                      <a:pt x="1406" y="329"/>
                    </a:lnTo>
                    <a:lnTo>
                      <a:pt x="1401" y="267"/>
                    </a:lnTo>
                    <a:lnTo>
                      <a:pt x="1383" y="196"/>
                    </a:lnTo>
                    <a:lnTo>
                      <a:pt x="1305" y="220"/>
                    </a:lnTo>
                    <a:lnTo>
                      <a:pt x="1261" y="200"/>
                    </a:lnTo>
                    <a:lnTo>
                      <a:pt x="1218" y="116"/>
                    </a:lnTo>
                    <a:lnTo>
                      <a:pt x="1155" y="96"/>
                    </a:lnTo>
                    <a:lnTo>
                      <a:pt x="1146" y="0"/>
                    </a:lnTo>
                    <a:lnTo>
                      <a:pt x="1075" y="4"/>
                    </a:lnTo>
                    <a:lnTo>
                      <a:pt x="1059" y="45"/>
                    </a:lnTo>
                    <a:lnTo>
                      <a:pt x="1023" y="24"/>
                    </a:lnTo>
                    <a:lnTo>
                      <a:pt x="978" y="48"/>
                    </a:lnTo>
                    <a:lnTo>
                      <a:pt x="986" y="133"/>
                    </a:lnTo>
                    <a:lnTo>
                      <a:pt x="1027" y="172"/>
                    </a:lnTo>
                    <a:lnTo>
                      <a:pt x="994" y="208"/>
                    </a:lnTo>
                    <a:lnTo>
                      <a:pt x="986" y="251"/>
                    </a:lnTo>
                    <a:lnTo>
                      <a:pt x="881" y="263"/>
                    </a:lnTo>
                    <a:lnTo>
                      <a:pt x="807" y="214"/>
                    </a:lnTo>
                    <a:lnTo>
                      <a:pt x="734" y="263"/>
                    </a:lnTo>
                    <a:lnTo>
                      <a:pt x="689" y="359"/>
                    </a:lnTo>
                    <a:lnTo>
                      <a:pt x="628" y="371"/>
                    </a:lnTo>
                    <a:lnTo>
                      <a:pt x="494" y="221"/>
                    </a:lnTo>
                    <a:lnTo>
                      <a:pt x="402" y="230"/>
                    </a:lnTo>
                    <a:lnTo>
                      <a:pt x="298" y="189"/>
                    </a:lnTo>
                    <a:lnTo>
                      <a:pt x="194" y="187"/>
                    </a:lnTo>
                    <a:lnTo>
                      <a:pt x="80" y="189"/>
                    </a:lnTo>
                    <a:lnTo>
                      <a:pt x="37" y="225"/>
                    </a:lnTo>
                    <a:lnTo>
                      <a:pt x="35" y="275"/>
                    </a:lnTo>
                    <a:lnTo>
                      <a:pt x="0" y="303"/>
                    </a:lnTo>
                    <a:lnTo>
                      <a:pt x="71" y="380"/>
                    </a:lnTo>
                    <a:lnTo>
                      <a:pt x="147" y="388"/>
                    </a:lnTo>
                    <a:lnTo>
                      <a:pt x="179" y="479"/>
                    </a:lnTo>
                    <a:lnTo>
                      <a:pt x="227" y="502"/>
                    </a:lnTo>
                    <a:lnTo>
                      <a:pt x="206" y="561"/>
                    </a:lnTo>
                    <a:lnTo>
                      <a:pt x="298" y="656"/>
                    </a:lnTo>
                    <a:lnTo>
                      <a:pt x="239" y="676"/>
                    </a:lnTo>
                    <a:lnTo>
                      <a:pt x="245" y="729"/>
                    </a:lnTo>
                    <a:lnTo>
                      <a:pt x="294" y="776"/>
                    </a:lnTo>
                    <a:lnTo>
                      <a:pt x="286" y="925"/>
                    </a:lnTo>
                    <a:lnTo>
                      <a:pt x="324" y="899"/>
                    </a:lnTo>
                    <a:lnTo>
                      <a:pt x="318" y="1058"/>
                    </a:lnTo>
                    <a:lnTo>
                      <a:pt x="309" y="1129"/>
                    </a:lnTo>
                    <a:close/>
                  </a:path>
                </a:pathLst>
              </a:custGeom>
              <a:solidFill>
                <a:srgbClr val="3333CC">
                  <a:lumMod val="20000"/>
                  <a:lumOff val="80000"/>
                </a:srgbClr>
              </a:solidFill>
              <a:ln w="12700" cap="flat" cmpd="sng">
                <a:solidFill>
                  <a:srgbClr val="C0C0C0"/>
                </a:solidFill>
                <a:prstDash val="solid"/>
                <a:round/>
                <a:headEnd type="none" w="med" len="med"/>
                <a:tailEnd type="none" w="med" len="med"/>
              </a:ln>
              <a:effectLst/>
              <a:extLst/>
            </p:spPr>
            <p:txBody>
              <a:bodyPr lIns="64008" tIns="64008" rIns="45720" bIns="64008" anchor="ct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800" b="0" i="1" kern="0">
                  <a:solidFill>
                    <a:sysClr val="windowText" lastClr="000000"/>
                  </a:solidFill>
                  <a:latin typeface="+mn-lt"/>
                </a:endParaRPr>
              </a:p>
            </p:txBody>
          </p:sp>
          <p:sp>
            <p:nvSpPr>
              <p:cNvPr id="45" name="Freeform 27"/>
              <p:cNvSpPr>
                <a:spLocks/>
              </p:cNvSpPr>
              <p:nvPr/>
            </p:nvSpPr>
            <p:spPr bwMode="gray">
              <a:xfrm>
                <a:off x="2415001" y="3554182"/>
                <a:ext cx="396221" cy="431815"/>
              </a:xfrm>
              <a:custGeom>
                <a:avLst/>
                <a:gdLst>
                  <a:gd name="T0" fmla="*/ 144 w 889"/>
                  <a:gd name="T1" fmla="*/ 873 h 942"/>
                  <a:gd name="T2" fmla="*/ 193 w 889"/>
                  <a:gd name="T3" fmla="*/ 902 h 942"/>
                  <a:gd name="T4" fmla="*/ 220 w 889"/>
                  <a:gd name="T5" fmla="*/ 884 h 942"/>
                  <a:gd name="T6" fmla="*/ 228 w 889"/>
                  <a:gd name="T7" fmla="*/ 815 h 942"/>
                  <a:gd name="T8" fmla="*/ 318 w 889"/>
                  <a:gd name="T9" fmla="*/ 815 h 942"/>
                  <a:gd name="T10" fmla="*/ 350 w 889"/>
                  <a:gd name="T11" fmla="*/ 789 h 942"/>
                  <a:gd name="T12" fmla="*/ 347 w 889"/>
                  <a:gd name="T13" fmla="*/ 728 h 942"/>
                  <a:gd name="T14" fmla="*/ 397 w 889"/>
                  <a:gd name="T15" fmla="*/ 728 h 942"/>
                  <a:gd name="T16" fmla="*/ 434 w 889"/>
                  <a:gd name="T17" fmla="*/ 770 h 942"/>
                  <a:gd name="T18" fmla="*/ 470 w 889"/>
                  <a:gd name="T19" fmla="*/ 740 h 942"/>
                  <a:gd name="T20" fmla="*/ 522 w 889"/>
                  <a:gd name="T21" fmla="*/ 743 h 942"/>
                  <a:gd name="T22" fmla="*/ 527 w 889"/>
                  <a:gd name="T23" fmla="*/ 838 h 942"/>
                  <a:gd name="T24" fmla="*/ 592 w 889"/>
                  <a:gd name="T25" fmla="*/ 846 h 942"/>
                  <a:gd name="T26" fmla="*/ 632 w 889"/>
                  <a:gd name="T27" fmla="*/ 942 h 942"/>
                  <a:gd name="T28" fmla="*/ 716 w 889"/>
                  <a:gd name="T29" fmla="*/ 921 h 942"/>
                  <a:gd name="T30" fmla="*/ 721 w 889"/>
                  <a:gd name="T31" fmla="*/ 821 h 942"/>
                  <a:gd name="T32" fmla="*/ 708 w 889"/>
                  <a:gd name="T33" fmla="*/ 713 h 942"/>
                  <a:gd name="T34" fmla="*/ 631 w 889"/>
                  <a:gd name="T35" fmla="*/ 614 h 942"/>
                  <a:gd name="T36" fmla="*/ 571 w 889"/>
                  <a:gd name="T37" fmla="*/ 578 h 942"/>
                  <a:gd name="T38" fmla="*/ 544 w 889"/>
                  <a:gd name="T39" fmla="*/ 446 h 942"/>
                  <a:gd name="T40" fmla="*/ 556 w 889"/>
                  <a:gd name="T41" fmla="*/ 392 h 942"/>
                  <a:gd name="T42" fmla="*/ 615 w 889"/>
                  <a:gd name="T43" fmla="*/ 399 h 942"/>
                  <a:gd name="T44" fmla="*/ 636 w 889"/>
                  <a:gd name="T45" fmla="*/ 366 h 942"/>
                  <a:gd name="T46" fmla="*/ 711 w 889"/>
                  <a:gd name="T47" fmla="*/ 396 h 942"/>
                  <a:gd name="T48" fmla="*/ 756 w 889"/>
                  <a:gd name="T49" fmla="*/ 342 h 942"/>
                  <a:gd name="T50" fmla="*/ 816 w 889"/>
                  <a:gd name="T51" fmla="*/ 296 h 942"/>
                  <a:gd name="T52" fmla="*/ 870 w 889"/>
                  <a:gd name="T53" fmla="*/ 293 h 942"/>
                  <a:gd name="T54" fmla="*/ 889 w 889"/>
                  <a:gd name="T55" fmla="*/ 226 h 942"/>
                  <a:gd name="T56" fmla="*/ 870 w 889"/>
                  <a:gd name="T57" fmla="*/ 155 h 942"/>
                  <a:gd name="T58" fmla="*/ 821 w 889"/>
                  <a:gd name="T59" fmla="*/ 129 h 942"/>
                  <a:gd name="T60" fmla="*/ 816 w 889"/>
                  <a:gd name="T61" fmla="*/ 72 h 942"/>
                  <a:gd name="T62" fmla="*/ 744 w 889"/>
                  <a:gd name="T63" fmla="*/ 80 h 942"/>
                  <a:gd name="T64" fmla="*/ 668 w 889"/>
                  <a:gd name="T65" fmla="*/ 105 h 942"/>
                  <a:gd name="T66" fmla="*/ 642 w 889"/>
                  <a:gd name="T67" fmla="*/ 32 h 942"/>
                  <a:gd name="T68" fmla="*/ 564 w 889"/>
                  <a:gd name="T69" fmla="*/ 44 h 942"/>
                  <a:gd name="T70" fmla="*/ 519 w 889"/>
                  <a:gd name="T71" fmla="*/ 0 h 942"/>
                  <a:gd name="T72" fmla="*/ 361 w 889"/>
                  <a:gd name="T73" fmla="*/ 6 h 942"/>
                  <a:gd name="T74" fmla="*/ 409 w 889"/>
                  <a:gd name="T75" fmla="*/ 77 h 942"/>
                  <a:gd name="T76" fmla="*/ 313 w 889"/>
                  <a:gd name="T77" fmla="*/ 157 h 942"/>
                  <a:gd name="T78" fmla="*/ 262 w 889"/>
                  <a:gd name="T79" fmla="*/ 245 h 942"/>
                  <a:gd name="T80" fmla="*/ 275 w 889"/>
                  <a:gd name="T81" fmla="*/ 423 h 942"/>
                  <a:gd name="T82" fmla="*/ 226 w 889"/>
                  <a:gd name="T83" fmla="*/ 458 h 942"/>
                  <a:gd name="T84" fmla="*/ 65 w 889"/>
                  <a:gd name="T85" fmla="*/ 460 h 942"/>
                  <a:gd name="T86" fmla="*/ 7 w 889"/>
                  <a:gd name="T87" fmla="*/ 420 h 942"/>
                  <a:gd name="T88" fmla="*/ 0 w 889"/>
                  <a:gd name="T89" fmla="*/ 544 h 942"/>
                  <a:gd name="T90" fmla="*/ 24 w 889"/>
                  <a:gd name="T91" fmla="*/ 649 h 942"/>
                  <a:gd name="T92" fmla="*/ 73 w 889"/>
                  <a:gd name="T93" fmla="*/ 697 h 942"/>
                  <a:gd name="T94" fmla="*/ 129 w 889"/>
                  <a:gd name="T95" fmla="*/ 721 h 942"/>
                  <a:gd name="T96" fmla="*/ 129 w 889"/>
                  <a:gd name="T97" fmla="*/ 804 h 942"/>
                  <a:gd name="T98" fmla="*/ 144 w 889"/>
                  <a:gd name="T99" fmla="*/ 873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89" h="942">
                    <a:moveTo>
                      <a:pt x="144" y="873"/>
                    </a:moveTo>
                    <a:lnTo>
                      <a:pt x="193" y="902"/>
                    </a:lnTo>
                    <a:lnTo>
                      <a:pt x="220" y="884"/>
                    </a:lnTo>
                    <a:lnTo>
                      <a:pt x="228" y="815"/>
                    </a:lnTo>
                    <a:lnTo>
                      <a:pt x="318" y="815"/>
                    </a:lnTo>
                    <a:lnTo>
                      <a:pt x="350" y="789"/>
                    </a:lnTo>
                    <a:lnTo>
                      <a:pt x="347" y="728"/>
                    </a:lnTo>
                    <a:lnTo>
                      <a:pt x="397" y="728"/>
                    </a:lnTo>
                    <a:lnTo>
                      <a:pt x="434" y="770"/>
                    </a:lnTo>
                    <a:lnTo>
                      <a:pt x="470" y="740"/>
                    </a:lnTo>
                    <a:lnTo>
                      <a:pt x="522" y="743"/>
                    </a:lnTo>
                    <a:lnTo>
                      <a:pt x="527" y="838"/>
                    </a:lnTo>
                    <a:lnTo>
                      <a:pt x="592" y="846"/>
                    </a:lnTo>
                    <a:lnTo>
                      <a:pt x="632" y="942"/>
                    </a:lnTo>
                    <a:lnTo>
                      <a:pt x="716" y="921"/>
                    </a:lnTo>
                    <a:lnTo>
                      <a:pt x="721" y="821"/>
                    </a:lnTo>
                    <a:lnTo>
                      <a:pt x="708" y="713"/>
                    </a:lnTo>
                    <a:lnTo>
                      <a:pt x="631" y="614"/>
                    </a:lnTo>
                    <a:lnTo>
                      <a:pt x="571" y="578"/>
                    </a:lnTo>
                    <a:lnTo>
                      <a:pt x="544" y="446"/>
                    </a:lnTo>
                    <a:lnTo>
                      <a:pt x="556" y="392"/>
                    </a:lnTo>
                    <a:lnTo>
                      <a:pt x="615" y="399"/>
                    </a:lnTo>
                    <a:lnTo>
                      <a:pt x="636" y="366"/>
                    </a:lnTo>
                    <a:lnTo>
                      <a:pt x="711" y="396"/>
                    </a:lnTo>
                    <a:lnTo>
                      <a:pt x="756" y="342"/>
                    </a:lnTo>
                    <a:lnTo>
                      <a:pt x="816" y="296"/>
                    </a:lnTo>
                    <a:lnTo>
                      <a:pt x="870" y="293"/>
                    </a:lnTo>
                    <a:lnTo>
                      <a:pt x="889" y="226"/>
                    </a:lnTo>
                    <a:lnTo>
                      <a:pt x="870" y="155"/>
                    </a:lnTo>
                    <a:lnTo>
                      <a:pt x="821" y="129"/>
                    </a:lnTo>
                    <a:lnTo>
                      <a:pt x="816" y="72"/>
                    </a:lnTo>
                    <a:lnTo>
                      <a:pt x="744" y="80"/>
                    </a:lnTo>
                    <a:lnTo>
                      <a:pt x="668" y="105"/>
                    </a:lnTo>
                    <a:lnTo>
                      <a:pt x="642" y="32"/>
                    </a:lnTo>
                    <a:lnTo>
                      <a:pt x="564" y="44"/>
                    </a:lnTo>
                    <a:lnTo>
                      <a:pt x="519" y="0"/>
                    </a:lnTo>
                    <a:lnTo>
                      <a:pt x="361" y="6"/>
                    </a:lnTo>
                    <a:lnTo>
                      <a:pt x="409" y="77"/>
                    </a:lnTo>
                    <a:lnTo>
                      <a:pt x="313" y="157"/>
                    </a:lnTo>
                    <a:lnTo>
                      <a:pt x="262" y="245"/>
                    </a:lnTo>
                    <a:lnTo>
                      <a:pt x="275" y="423"/>
                    </a:lnTo>
                    <a:lnTo>
                      <a:pt x="226" y="458"/>
                    </a:lnTo>
                    <a:lnTo>
                      <a:pt x="65" y="460"/>
                    </a:lnTo>
                    <a:lnTo>
                      <a:pt x="7" y="420"/>
                    </a:lnTo>
                    <a:lnTo>
                      <a:pt x="0" y="544"/>
                    </a:lnTo>
                    <a:lnTo>
                      <a:pt x="24" y="649"/>
                    </a:lnTo>
                    <a:lnTo>
                      <a:pt x="73" y="697"/>
                    </a:lnTo>
                    <a:lnTo>
                      <a:pt x="129" y="721"/>
                    </a:lnTo>
                    <a:lnTo>
                      <a:pt x="129" y="804"/>
                    </a:lnTo>
                    <a:lnTo>
                      <a:pt x="144" y="873"/>
                    </a:lnTo>
                    <a:close/>
                  </a:path>
                </a:pathLst>
              </a:custGeom>
              <a:noFill/>
              <a:ln w="12700" cap="flat" cmpd="sng">
                <a:noFill/>
                <a:prstDash val="solid"/>
                <a:round/>
                <a:headEnd type="none" w="med" len="med"/>
                <a:tailEnd type="none" w="med" len="med"/>
              </a:ln>
              <a:effectLst/>
              <a:extLst/>
            </p:spPr>
            <p:txBody>
              <a:bodyPr lIns="64008" tIns="64008" rIns="45720" bIns="64008" anchor="ct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800" b="0" i="1" kern="0">
                  <a:solidFill>
                    <a:sysClr val="windowText" lastClr="000000"/>
                  </a:solidFill>
                  <a:latin typeface="+mn-lt"/>
                </a:endParaRPr>
              </a:p>
            </p:txBody>
          </p:sp>
          <p:sp>
            <p:nvSpPr>
              <p:cNvPr id="46" name="Freeform 28"/>
              <p:cNvSpPr>
                <a:spLocks/>
              </p:cNvSpPr>
              <p:nvPr/>
            </p:nvSpPr>
            <p:spPr bwMode="gray">
              <a:xfrm>
                <a:off x="2391148" y="2772990"/>
                <a:ext cx="471755" cy="832225"/>
              </a:xfrm>
              <a:custGeom>
                <a:avLst/>
                <a:gdLst>
                  <a:gd name="T0" fmla="*/ 261 w 1061"/>
                  <a:gd name="T1" fmla="*/ 1609 h 1811"/>
                  <a:gd name="T2" fmla="*/ 109 w 1061"/>
                  <a:gd name="T3" fmla="*/ 1658 h 1811"/>
                  <a:gd name="T4" fmla="*/ 0 w 1061"/>
                  <a:gd name="T5" fmla="*/ 1583 h 1811"/>
                  <a:gd name="T6" fmla="*/ 43 w 1061"/>
                  <a:gd name="T7" fmla="*/ 1489 h 1811"/>
                  <a:gd name="T8" fmla="*/ 47 w 1061"/>
                  <a:gd name="T9" fmla="*/ 1416 h 1811"/>
                  <a:gd name="T10" fmla="*/ 134 w 1061"/>
                  <a:gd name="T11" fmla="*/ 1292 h 1811"/>
                  <a:gd name="T12" fmla="*/ 104 w 1061"/>
                  <a:gd name="T13" fmla="*/ 1204 h 1811"/>
                  <a:gd name="T14" fmla="*/ 136 w 1061"/>
                  <a:gd name="T15" fmla="*/ 1069 h 1811"/>
                  <a:gd name="T16" fmla="*/ 256 w 1061"/>
                  <a:gd name="T17" fmla="*/ 1099 h 1811"/>
                  <a:gd name="T18" fmla="*/ 385 w 1061"/>
                  <a:gd name="T19" fmla="*/ 1019 h 1811"/>
                  <a:gd name="T20" fmla="*/ 478 w 1061"/>
                  <a:gd name="T21" fmla="*/ 999 h 1811"/>
                  <a:gd name="T22" fmla="*/ 550 w 1061"/>
                  <a:gd name="T23" fmla="*/ 943 h 1811"/>
                  <a:gd name="T24" fmla="*/ 519 w 1061"/>
                  <a:gd name="T25" fmla="*/ 858 h 1811"/>
                  <a:gd name="T26" fmla="*/ 543 w 1061"/>
                  <a:gd name="T27" fmla="*/ 756 h 1811"/>
                  <a:gd name="T28" fmla="*/ 410 w 1061"/>
                  <a:gd name="T29" fmla="*/ 706 h 1811"/>
                  <a:gd name="T30" fmla="*/ 292 w 1061"/>
                  <a:gd name="T31" fmla="*/ 644 h 1811"/>
                  <a:gd name="T32" fmla="*/ 276 w 1061"/>
                  <a:gd name="T33" fmla="*/ 499 h 1811"/>
                  <a:gd name="T34" fmla="*/ 339 w 1061"/>
                  <a:gd name="T35" fmla="*/ 467 h 1811"/>
                  <a:gd name="T36" fmla="*/ 427 w 1061"/>
                  <a:gd name="T37" fmla="*/ 430 h 1811"/>
                  <a:gd name="T38" fmla="*/ 520 w 1061"/>
                  <a:gd name="T39" fmla="*/ 454 h 1811"/>
                  <a:gd name="T40" fmla="*/ 587 w 1061"/>
                  <a:gd name="T41" fmla="*/ 347 h 1811"/>
                  <a:gd name="T42" fmla="*/ 644 w 1061"/>
                  <a:gd name="T43" fmla="*/ 236 h 1811"/>
                  <a:gd name="T44" fmla="*/ 734 w 1061"/>
                  <a:gd name="T45" fmla="*/ 197 h 1811"/>
                  <a:gd name="T46" fmla="*/ 791 w 1061"/>
                  <a:gd name="T47" fmla="*/ 88 h 1811"/>
                  <a:gd name="T48" fmla="*/ 820 w 1061"/>
                  <a:gd name="T49" fmla="*/ 40 h 1811"/>
                  <a:gd name="T50" fmla="*/ 932 w 1061"/>
                  <a:gd name="T51" fmla="*/ 0 h 1811"/>
                  <a:gd name="T52" fmla="*/ 962 w 1061"/>
                  <a:gd name="T53" fmla="*/ 86 h 1811"/>
                  <a:gd name="T54" fmla="*/ 920 w 1061"/>
                  <a:gd name="T55" fmla="*/ 241 h 1811"/>
                  <a:gd name="T56" fmla="*/ 869 w 1061"/>
                  <a:gd name="T57" fmla="*/ 358 h 1811"/>
                  <a:gd name="T58" fmla="*/ 899 w 1061"/>
                  <a:gd name="T59" fmla="*/ 532 h 1811"/>
                  <a:gd name="T60" fmla="*/ 883 w 1061"/>
                  <a:gd name="T61" fmla="*/ 731 h 1811"/>
                  <a:gd name="T62" fmla="*/ 914 w 1061"/>
                  <a:gd name="T63" fmla="*/ 848 h 1811"/>
                  <a:gd name="T64" fmla="*/ 871 w 1061"/>
                  <a:gd name="T65" fmla="*/ 1034 h 1811"/>
                  <a:gd name="T66" fmla="*/ 893 w 1061"/>
                  <a:gd name="T67" fmla="*/ 1142 h 1811"/>
                  <a:gd name="T68" fmla="*/ 1018 w 1061"/>
                  <a:gd name="T69" fmla="*/ 1355 h 1811"/>
                  <a:gd name="T70" fmla="*/ 1061 w 1061"/>
                  <a:gd name="T71" fmla="*/ 1456 h 1811"/>
                  <a:gd name="T72" fmla="*/ 771 w 1061"/>
                  <a:gd name="T73" fmla="*/ 1465 h 1811"/>
                  <a:gd name="T74" fmla="*/ 821 w 1061"/>
                  <a:gd name="T75" fmla="*/ 1599 h 1811"/>
                  <a:gd name="T76" fmla="*/ 797 w 1061"/>
                  <a:gd name="T77" fmla="*/ 1786 h 1811"/>
                  <a:gd name="T78" fmla="*/ 697 w 1061"/>
                  <a:gd name="T79" fmla="*/ 1738 h 1811"/>
                  <a:gd name="T80" fmla="*/ 572 w 1061"/>
                  <a:gd name="T81" fmla="*/ 1706 h 1811"/>
                  <a:gd name="T82" fmla="*/ 373 w 1061"/>
                  <a:gd name="T83" fmla="*/ 1670 h 1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1" h="1811">
                    <a:moveTo>
                      <a:pt x="295" y="1670"/>
                    </a:moveTo>
                    <a:lnTo>
                      <a:pt x="261" y="1609"/>
                    </a:lnTo>
                    <a:lnTo>
                      <a:pt x="172" y="1618"/>
                    </a:lnTo>
                    <a:lnTo>
                      <a:pt x="109" y="1658"/>
                    </a:lnTo>
                    <a:lnTo>
                      <a:pt x="70" y="1597"/>
                    </a:lnTo>
                    <a:lnTo>
                      <a:pt x="0" y="1583"/>
                    </a:lnTo>
                    <a:lnTo>
                      <a:pt x="43" y="1546"/>
                    </a:lnTo>
                    <a:lnTo>
                      <a:pt x="43" y="1489"/>
                    </a:lnTo>
                    <a:lnTo>
                      <a:pt x="7" y="1437"/>
                    </a:lnTo>
                    <a:lnTo>
                      <a:pt x="47" y="1416"/>
                    </a:lnTo>
                    <a:lnTo>
                      <a:pt x="136" y="1417"/>
                    </a:lnTo>
                    <a:lnTo>
                      <a:pt x="134" y="1292"/>
                    </a:lnTo>
                    <a:lnTo>
                      <a:pt x="181" y="1220"/>
                    </a:lnTo>
                    <a:lnTo>
                      <a:pt x="104" y="1204"/>
                    </a:lnTo>
                    <a:lnTo>
                      <a:pt x="157" y="1141"/>
                    </a:lnTo>
                    <a:lnTo>
                      <a:pt x="136" y="1069"/>
                    </a:lnTo>
                    <a:lnTo>
                      <a:pt x="209" y="1063"/>
                    </a:lnTo>
                    <a:lnTo>
                      <a:pt x="256" y="1099"/>
                    </a:lnTo>
                    <a:lnTo>
                      <a:pt x="373" y="1094"/>
                    </a:lnTo>
                    <a:lnTo>
                      <a:pt x="385" y="1019"/>
                    </a:lnTo>
                    <a:lnTo>
                      <a:pt x="473" y="1027"/>
                    </a:lnTo>
                    <a:lnTo>
                      <a:pt x="478" y="999"/>
                    </a:lnTo>
                    <a:lnTo>
                      <a:pt x="551" y="988"/>
                    </a:lnTo>
                    <a:lnTo>
                      <a:pt x="550" y="943"/>
                    </a:lnTo>
                    <a:lnTo>
                      <a:pt x="513" y="909"/>
                    </a:lnTo>
                    <a:lnTo>
                      <a:pt x="519" y="858"/>
                    </a:lnTo>
                    <a:lnTo>
                      <a:pt x="558" y="812"/>
                    </a:lnTo>
                    <a:lnTo>
                      <a:pt x="543" y="756"/>
                    </a:lnTo>
                    <a:lnTo>
                      <a:pt x="489" y="713"/>
                    </a:lnTo>
                    <a:lnTo>
                      <a:pt x="410" y="706"/>
                    </a:lnTo>
                    <a:lnTo>
                      <a:pt x="371" y="650"/>
                    </a:lnTo>
                    <a:lnTo>
                      <a:pt x="292" y="644"/>
                    </a:lnTo>
                    <a:lnTo>
                      <a:pt x="270" y="595"/>
                    </a:lnTo>
                    <a:lnTo>
                      <a:pt x="276" y="499"/>
                    </a:lnTo>
                    <a:lnTo>
                      <a:pt x="311" y="464"/>
                    </a:lnTo>
                    <a:lnTo>
                      <a:pt x="339" y="467"/>
                    </a:lnTo>
                    <a:lnTo>
                      <a:pt x="380" y="448"/>
                    </a:lnTo>
                    <a:lnTo>
                      <a:pt x="427" y="430"/>
                    </a:lnTo>
                    <a:lnTo>
                      <a:pt x="470" y="461"/>
                    </a:lnTo>
                    <a:lnTo>
                      <a:pt x="520" y="454"/>
                    </a:lnTo>
                    <a:lnTo>
                      <a:pt x="533" y="407"/>
                    </a:lnTo>
                    <a:lnTo>
                      <a:pt x="587" y="347"/>
                    </a:lnTo>
                    <a:lnTo>
                      <a:pt x="650" y="280"/>
                    </a:lnTo>
                    <a:lnTo>
                      <a:pt x="644" y="236"/>
                    </a:lnTo>
                    <a:lnTo>
                      <a:pt x="691" y="235"/>
                    </a:lnTo>
                    <a:lnTo>
                      <a:pt x="734" y="197"/>
                    </a:lnTo>
                    <a:lnTo>
                      <a:pt x="746" y="106"/>
                    </a:lnTo>
                    <a:lnTo>
                      <a:pt x="791" y="88"/>
                    </a:lnTo>
                    <a:lnTo>
                      <a:pt x="772" y="52"/>
                    </a:lnTo>
                    <a:lnTo>
                      <a:pt x="820" y="40"/>
                    </a:lnTo>
                    <a:lnTo>
                      <a:pt x="876" y="64"/>
                    </a:lnTo>
                    <a:lnTo>
                      <a:pt x="932" y="0"/>
                    </a:lnTo>
                    <a:lnTo>
                      <a:pt x="970" y="3"/>
                    </a:lnTo>
                    <a:lnTo>
                      <a:pt x="962" y="86"/>
                    </a:lnTo>
                    <a:lnTo>
                      <a:pt x="926" y="128"/>
                    </a:lnTo>
                    <a:lnTo>
                      <a:pt x="920" y="241"/>
                    </a:lnTo>
                    <a:lnTo>
                      <a:pt x="874" y="292"/>
                    </a:lnTo>
                    <a:lnTo>
                      <a:pt x="869" y="358"/>
                    </a:lnTo>
                    <a:lnTo>
                      <a:pt x="924" y="431"/>
                    </a:lnTo>
                    <a:lnTo>
                      <a:pt x="899" y="532"/>
                    </a:lnTo>
                    <a:lnTo>
                      <a:pt x="874" y="563"/>
                    </a:lnTo>
                    <a:lnTo>
                      <a:pt x="883" y="731"/>
                    </a:lnTo>
                    <a:lnTo>
                      <a:pt x="874" y="811"/>
                    </a:lnTo>
                    <a:lnTo>
                      <a:pt x="914" y="848"/>
                    </a:lnTo>
                    <a:lnTo>
                      <a:pt x="919" y="986"/>
                    </a:lnTo>
                    <a:lnTo>
                      <a:pt x="871" y="1034"/>
                    </a:lnTo>
                    <a:lnTo>
                      <a:pt x="871" y="1106"/>
                    </a:lnTo>
                    <a:lnTo>
                      <a:pt x="893" y="1142"/>
                    </a:lnTo>
                    <a:lnTo>
                      <a:pt x="955" y="1222"/>
                    </a:lnTo>
                    <a:lnTo>
                      <a:pt x="1018" y="1355"/>
                    </a:lnTo>
                    <a:lnTo>
                      <a:pt x="1058" y="1361"/>
                    </a:lnTo>
                    <a:lnTo>
                      <a:pt x="1061" y="1456"/>
                    </a:lnTo>
                    <a:lnTo>
                      <a:pt x="920" y="1480"/>
                    </a:lnTo>
                    <a:lnTo>
                      <a:pt x="771" y="1465"/>
                    </a:lnTo>
                    <a:lnTo>
                      <a:pt x="898" y="1585"/>
                    </a:lnTo>
                    <a:lnTo>
                      <a:pt x="821" y="1599"/>
                    </a:lnTo>
                    <a:lnTo>
                      <a:pt x="779" y="1633"/>
                    </a:lnTo>
                    <a:lnTo>
                      <a:pt x="797" y="1786"/>
                    </a:lnTo>
                    <a:lnTo>
                      <a:pt x="723" y="1811"/>
                    </a:lnTo>
                    <a:lnTo>
                      <a:pt x="697" y="1738"/>
                    </a:lnTo>
                    <a:lnTo>
                      <a:pt x="620" y="1750"/>
                    </a:lnTo>
                    <a:lnTo>
                      <a:pt x="572" y="1706"/>
                    </a:lnTo>
                    <a:lnTo>
                      <a:pt x="416" y="1712"/>
                    </a:lnTo>
                    <a:lnTo>
                      <a:pt x="373" y="1670"/>
                    </a:lnTo>
                    <a:lnTo>
                      <a:pt x="295" y="1670"/>
                    </a:lnTo>
                    <a:close/>
                  </a:path>
                </a:pathLst>
              </a:custGeom>
              <a:noFill/>
              <a:ln w="12700" cap="flat" cmpd="sng">
                <a:solidFill>
                  <a:srgbClr val="C0C0C0"/>
                </a:solidFill>
                <a:prstDash val="solid"/>
                <a:round/>
                <a:headEnd type="none" w="med" len="med"/>
                <a:tailEnd type="none" w="med" len="med"/>
              </a:ln>
              <a:effectLst/>
              <a:extLst/>
            </p:spPr>
            <p:txBody>
              <a:bodyPr lIns="64008" tIns="64008" rIns="45720" bIns="64008" anchor="ct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800" b="0" i="1" kern="0">
                  <a:solidFill>
                    <a:sysClr val="windowText" lastClr="000000"/>
                  </a:solidFill>
                  <a:latin typeface="+mn-lt"/>
                </a:endParaRPr>
              </a:p>
            </p:txBody>
          </p:sp>
          <p:sp>
            <p:nvSpPr>
              <p:cNvPr id="47" name="Freeform 29"/>
              <p:cNvSpPr>
                <a:spLocks/>
              </p:cNvSpPr>
              <p:nvPr/>
            </p:nvSpPr>
            <p:spPr bwMode="gray">
              <a:xfrm>
                <a:off x="2787370" y="3080495"/>
                <a:ext cx="559215" cy="506401"/>
              </a:xfrm>
              <a:custGeom>
                <a:avLst/>
                <a:gdLst>
                  <a:gd name="T0" fmla="*/ 614 w 1252"/>
                  <a:gd name="T1" fmla="*/ 171 h 1113"/>
                  <a:gd name="T2" fmla="*/ 441 w 1252"/>
                  <a:gd name="T3" fmla="*/ 260 h 1113"/>
                  <a:gd name="T4" fmla="*/ 321 w 1252"/>
                  <a:gd name="T5" fmla="*/ 305 h 1113"/>
                  <a:gd name="T6" fmla="*/ 249 w 1252"/>
                  <a:gd name="T7" fmla="*/ 353 h 1113"/>
                  <a:gd name="T8" fmla="*/ 156 w 1252"/>
                  <a:gd name="T9" fmla="*/ 398 h 1113"/>
                  <a:gd name="T10" fmla="*/ 0 w 1252"/>
                  <a:gd name="T11" fmla="*/ 469 h 1113"/>
                  <a:gd name="T12" fmla="*/ 125 w 1252"/>
                  <a:gd name="T13" fmla="*/ 686 h 1113"/>
                  <a:gd name="T14" fmla="*/ 168 w 1252"/>
                  <a:gd name="T15" fmla="*/ 785 h 1113"/>
                  <a:gd name="T16" fmla="*/ 377 w 1252"/>
                  <a:gd name="T17" fmla="*/ 930 h 1113"/>
                  <a:gd name="T18" fmla="*/ 546 w 1252"/>
                  <a:gd name="T19" fmla="*/ 937 h 1113"/>
                  <a:gd name="T20" fmla="*/ 680 w 1252"/>
                  <a:gd name="T21" fmla="*/ 944 h 1113"/>
                  <a:gd name="T22" fmla="*/ 748 w 1252"/>
                  <a:gd name="T23" fmla="*/ 992 h 1113"/>
                  <a:gd name="T24" fmla="*/ 852 w 1252"/>
                  <a:gd name="T25" fmla="*/ 1040 h 1113"/>
                  <a:gd name="T26" fmla="*/ 965 w 1252"/>
                  <a:gd name="T27" fmla="*/ 1113 h 1113"/>
                  <a:gd name="T28" fmla="*/ 1030 w 1252"/>
                  <a:gd name="T29" fmla="*/ 1072 h 1113"/>
                  <a:gd name="T30" fmla="*/ 1103 w 1252"/>
                  <a:gd name="T31" fmla="*/ 1061 h 1113"/>
                  <a:gd name="T32" fmla="*/ 1179 w 1252"/>
                  <a:gd name="T33" fmla="*/ 886 h 1113"/>
                  <a:gd name="T34" fmla="*/ 1100 w 1252"/>
                  <a:gd name="T35" fmla="*/ 876 h 1113"/>
                  <a:gd name="T36" fmla="*/ 1001 w 1252"/>
                  <a:gd name="T37" fmla="*/ 773 h 1113"/>
                  <a:gd name="T38" fmla="*/ 1028 w 1252"/>
                  <a:gd name="T39" fmla="*/ 721 h 1113"/>
                  <a:gd name="T40" fmla="*/ 1068 w 1252"/>
                  <a:gd name="T41" fmla="*/ 576 h 1113"/>
                  <a:gd name="T42" fmla="*/ 1099 w 1252"/>
                  <a:gd name="T43" fmla="*/ 481 h 1113"/>
                  <a:gd name="T44" fmla="*/ 1252 w 1252"/>
                  <a:gd name="T45" fmla="*/ 515 h 1113"/>
                  <a:gd name="T46" fmla="*/ 1173 w 1252"/>
                  <a:gd name="T47" fmla="*/ 429 h 1113"/>
                  <a:gd name="T48" fmla="*/ 1080 w 1252"/>
                  <a:gd name="T49" fmla="*/ 344 h 1113"/>
                  <a:gd name="T50" fmla="*/ 1023 w 1252"/>
                  <a:gd name="T51" fmla="*/ 374 h 1113"/>
                  <a:gd name="T52" fmla="*/ 876 w 1252"/>
                  <a:gd name="T53" fmla="*/ 311 h 1113"/>
                  <a:gd name="T54" fmla="*/ 1005 w 1252"/>
                  <a:gd name="T55" fmla="*/ 117 h 1113"/>
                  <a:gd name="T56" fmla="*/ 955 w 1252"/>
                  <a:gd name="T57" fmla="*/ 80 h 1113"/>
                  <a:gd name="T58" fmla="*/ 878 w 1252"/>
                  <a:gd name="T59" fmla="*/ 30 h 1113"/>
                  <a:gd name="T60" fmla="*/ 713 w 1252"/>
                  <a:gd name="T61" fmla="*/ 0 h 1113"/>
                  <a:gd name="T62" fmla="*/ 617 w 1252"/>
                  <a:gd name="T63" fmla="*/ 6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52" h="1113">
                    <a:moveTo>
                      <a:pt x="617" y="6"/>
                    </a:moveTo>
                    <a:lnTo>
                      <a:pt x="614" y="171"/>
                    </a:lnTo>
                    <a:lnTo>
                      <a:pt x="521" y="273"/>
                    </a:lnTo>
                    <a:lnTo>
                      <a:pt x="441" y="260"/>
                    </a:lnTo>
                    <a:lnTo>
                      <a:pt x="429" y="293"/>
                    </a:lnTo>
                    <a:lnTo>
                      <a:pt x="321" y="305"/>
                    </a:lnTo>
                    <a:lnTo>
                      <a:pt x="325" y="355"/>
                    </a:lnTo>
                    <a:lnTo>
                      <a:pt x="249" y="353"/>
                    </a:lnTo>
                    <a:lnTo>
                      <a:pt x="242" y="402"/>
                    </a:lnTo>
                    <a:lnTo>
                      <a:pt x="156" y="398"/>
                    </a:lnTo>
                    <a:lnTo>
                      <a:pt x="81" y="469"/>
                    </a:lnTo>
                    <a:lnTo>
                      <a:pt x="0" y="469"/>
                    </a:lnTo>
                    <a:lnTo>
                      <a:pt x="62" y="552"/>
                    </a:lnTo>
                    <a:lnTo>
                      <a:pt x="125" y="686"/>
                    </a:lnTo>
                    <a:lnTo>
                      <a:pt x="165" y="690"/>
                    </a:lnTo>
                    <a:lnTo>
                      <a:pt x="168" y="785"/>
                    </a:lnTo>
                    <a:lnTo>
                      <a:pt x="306" y="918"/>
                    </a:lnTo>
                    <a:lnTo>
                      <a:pt x="377" y="930"/>
                    </a:lnTo>
                    <a:lnTo>
                      <a:pt x="447" y="966"/>
                    </a:lnTo>
                    <a:lnTo>
                      <a:pt x="546" y="937"/>
                    </a:lnTo>
                    <a:lnTo>
                      <a:pt x="633" y="919"/>
                    </a:lnTo>
                    <a:lnTo>
                      <a:pt x="680" y="944"/>
                    </a:lnTo>
                    <a:lnTo>
                      <a:pt x="732" y="911"/>
                    </a:lnTo>
                    <a:lnTo>
                      <a:pt x="748" y="992"/>
                    </a:lnTo>
                    <a:lnTo>
                      <a:pt x="805" y="1052"/>
                    </a:lnTo>
                    <a:lnTo>
                      <a:pt x="852" y="1040"/>
                    </a:lnTo>
                    <a:lnTo>
                      <a:pt x="903" y="1060"/>
                    </a:lnTo>
                    <a:lnTo>
                      <a:pt x="965" y="1113"/>
                    </a:lnTo>
                    <a:lnTo>
                      <a:pt x="1030" y="1109"/>
                    </a:lnTo>
                    <a:lnTo>
                      <a:pt x="1030" y="1072"/>
                    </a:lnTo>
                    <a:lnTo>
                      <a:pt x="1091" y="1102"/>
                    </a:lnTo>
                    <a:lnTo>
                      <a:pt x="1103" y="1061"/>
                    </a:lnTo>
                    <a:lnTo>
                      <a:pt x="1184" y="992"/>
                    </a:lnTo>
                    <a:lnTo>
                      <a:pt x="1179" y="886"/>
                    </a:lnTo>
                    <a:lnTo>
                      <a:pt x="1140" y="838"/>
                    </a:lnTo>
                    <a:lnTo>
                      <a:pt x="1100" y="876"/>
                    </a:lnTo>
                    <a:lnTo>
                      <a:pt x="1030" y="827"/>
                    </a:lnTo>
                    <a:lnTo>
                      <a:pt x="1001" y="773"/>
                    </a:lnTo>
                    <a:lnTo>
                      <a:pt x="961" y="734"/>
                    </a:lnTo>
                    <a:lnTo>
                      <a:pt x="1028" y="721"/>
                    </a:lnTo>
                    <a:lnTo>
                      <a:pt x="1036" y="618"/>
                    </a:lnTo>
                    <a:lnTo>
                      <a:pt x="1068" y="576"/>
                    </a:lnTo>
                    <a:lnTo>
                      <a:pt x="1059" y="505"/>
                    </a:lnTo>
                    <a:lnTo>
                      <a:pt x="1099" y="481"/>
                    </a:lnTo>
                    <a:lnTo>
                      <a:pt x="1175" y="558"/>
                    </a:lnTo>
                    <a:lnTo>
                      <a:pt x="1252" y="515"/>
                    </a:lnTo>
                    <a:lnTo>
                      <a:pt x="1245" y="428"/>
                    </a:lnTo>
                    <a:lnTo>
                      <a:pt x="1173" y="429"/>
                    </a:lnTo>
                    <a:lnTo>
                      <a:pt x="1173" y="378"/>
                    </a:lnTo>
                    <a:lnTo>
                      <a:pt x="1080" y="344"/>
                    </a:lnTo>
                    <a:lnTo>
                      <a:pt x="1079" y="374"/>
                    </a:lnTo>
                    <a:lnTo>
                      <a:pt x="1023" y="374"/>
                    </a:lnTo>
                    <a:lnTo>
                      <a:pt x="963" y="298"/>
                    </a:lnTo>
                    <a:lnTo>
                      <a:pt x="876" y="311"/>
                    </a:lnTo>
                    <a:lnTo>
                      <a:pt x="890" y="224"/>
                    </a:lnTo>
                    <a:lnTo>
                      <a:pt x="1005" y="117"/>
                    </a:lnTo>
                    <a:lnTo>
                      <a:pt x="1080" y="11"/>
                    </a:lnTo>
                    <a:lnTo>
                      <a:pt x="955" y="80"/>
                    </a:lnTo>
                    <a:lnTo>
                      <a:pt x="955" y="16"/>
                    </a:lnTo>
                    <a:lnTo>
                      <a:pt x="878" y="30"/>
                    </a:lnTo>
                    <a:lnTo>
                      <a:pt x="772" y="35"/>
                    </a:lnTo>
                    <a:lnTo>
                      <a:pt x="713" y="0"/>
                    </a:lnTo>
                    <a:lnTo>
                      <a:pt x="671" y="12"/>
                    </a:lnTo>
                    <a:lnTo>
                      <a:pt x="617" y="6"/>
                    </a:lnTo>
                    <a:close/>
                  </a:path>
                </a:pathLst>
              </a:custGeom>
              <a:solidFill>
                <a:srgbClr val="3333CC">
                  <a:lumMod val="20000"/>
                  <a:lumOff val="80000"/>
                </a:srgbClr>
              </a:solidFill>
              <a:ln w="12700" cap="flat" cmpd="sng">
                <a:solidFill>
                  <a:srgbClr val="C0C0C0"/>
                </a:solidFill>
                <a:prstDash val="solid"/>
                <a:round/>
                <a:headEnd type="none" w="med" len="med"/>
                <a:tailEnd type="none" w="med" len="med"/>
              </a:ln>
              <a:effectLst/>
              <a:extLst/>
            </p:spPr>
            <p:txBody>
              <a:bodyPr lIns="64008" tIns="64008" rIns="45720" bIns="64008" anchor="ct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800" b="0" i="1" kern="0">
                  <a:solidFill>
                    <a:sysClr val="windowText" lastClr="000000"/>
                  </a:solidFill>
                  <a:latin typeface="+mn-lt"/>
                </a:endParaRPr>
              </a:p>
            </p:txBody>
          </p:sp>
          <p:sp>
            <p:nvSpPr>
              <p:cNvPr id="48" name="Freeform 30"/>
              <p:cNvSpPr>
                <a:spLocks/>
              </p:cNvSpPr>
              <p:nvPr/>
            </p:nvSpPr>
            <p:spPr bwMode="gray">
              <a:xfrm>
                <a:off x="3214070" y="3238827"/>
                <a:ext cx="441277" cy="529954"/>
              </a:xfrm>
              <a:custGeom>
                <a:avLst/>
                <a:gdLst>
                  <a:gd name="T0" fmla="*/ 970 w 1003"/>
                  <a:gd name="T1" fmla="*/ 707 h 1161"/>
                  <a:gd name="T2" fmla="*/ 862 w 1003"/>
                  <a:gd name="T3" fmla="*/ 731 h 1161"/>
                  <a:gd name="T4" fmla="*/ 835 w 1003"/>
                  <a:gd name="T5" fmla="*/ 627 h 1161"/>
                  <a:gd name="T6" fmla="*/ 731 w 1003"/>
                  <a:gd name="T7" fmla="*/ 501 h 1161"/>
                  <a:gd name="T8" fmla="*/ 842 w 1003"/>
                  <a:gd name="T9" fmla="*/ 418 h 1161"/>
                  <a:gd name="T10" fmla="*/ 782 w 1003"/>
                  <a:gd name="T11" fmla="*/ 314 h 1161"/>
                  <a:gd name="T12" fmla="*/ 677 w 1003"/>
                  <a:gd name="T13" fmla="*/ 371 h 1161"/>
                  <a:gd name="T14" fmla="*/ 608 w 1003"/>
                  <a:gd name="T15" fmla="*/ 298 h 1161"/>
                  <a:gd name="T16" fmla="*/ 544 w 1003"/>
                  <a:gd name="T17" fmla="*/ 175 h 1161"/>
                  <a:gd name="T18" fmla="*/ 408 w 1003"/>
                  <a:gd name="T19" fmla="*/ 126 h 1161"/>
                  <a:gd name="T20" fmla="*/ 218 w 1003"/>
                  <a:gd name="T21" fmla="*/ 0 h 1161"/>
                  <a:gd name="T22" fmla="*/ 213 w 1003"/>
                  <a:gd name="T23" fmla="*/ 90 h 1161"/>
                  <a:gd name="T24" fmla="*/ 293 w 1003"/>
                  <a:gd name="T25" fmla="*/ 176 h 1161"/>
                  <a:gd name="T26" fmla="*/ 140 w 1003"/>
                  <a:gd name="T27" fmla="*/ 143 h 1161"/>
                  <a:gd name="T28" fmla="*/ 108 w 1003"/>
                  <a:gd name="T29" fmla="*/ 239 h 1161"/>
                  <a:gd name="T30" fmla="*/ 68 w 1003"/>
                  <a:gd name="T31" fmla="*/ 383 h 1161"/>
                  <a:gd name="T32" fmla="*/ 41 w 1003"/>
                  <a:gd name="T33" fmla="*/ 434 h 1161"/>
                  <a:gd name="T34" fmla="*/ 138 w 1003"/>
                  <a:gd name="T35" fmla="*/ 537 h 1161"/>
                  <a:gd name="T36" fmla="*/ 219 w 1003"/>
                  <a:gd name="T37" fmla="*/ 548 h 1161"/>
                  <a:gd name="T38" fmla="*/ 144 w 1003"/>
                  <a:gd name="T39" fmla="*/ 722 h 1161"/>
                  <a:gd name="T40" fmla="*/ 192 w 1003"/>
                  <a:gd name="T41" fmla="*/ 822 h 1161"/>
                  <a:gd name="T42" fmla="*/ 283 w 1003"/>
                  <a:gd name="T43" fmla="*/ 848 h 1161"/>
                  <a:gd name="T44" fmla="*/ 247 w 1003"/>
                  <a:gd name="T45" fmla="*/ 953 h 1161"/>
                  <a:gd name="T46" fmla="*/ 321 w 1003"/>
                  <a:gd name="T47" fmla="*/ 1125 h 1161"/>
                  <a:gd name="T48" fmla="*/ 415 w 1003"/>
                  <a:gd name="T49" fmla="*/ 1086 h 1161"/>
                  <a:gd name="T50" fmla="*/ 480 w 1003"/>
                  <a:gd name="T51" fmla="*/ 1117 h 1161"/>
                  <a:gd name="T52" fmla="*/ 512 w 1003"/>
                  <a:gd name="T53" fmla="*/ 1147 h 1161"/>
                  <a:gd name="T54" fmla="*/ 587 w 1003"/>
                  <a:gd name="T55" fmla="*/ 1082 h 1161"/>
                  <a:gd name="T56" fmla="*/ 728 w 1003"/>
                  <a:gd name="T57" fmla="*/ 1123 h 1161"/>
                  <a:gd name="T58" fmla="*/ 811 w 1003"/>
                  <a:gd name="T59" fmla="*/ 1142 h 1161"/>
                  <a:gd name="T60" fmla="*/ 887 w 1003"/>
                  <a:gd name="T61" fmla="*/ 954 h 1161"/>
                  <a:gd name="T62" fmla="*/ 964 w 1003"/>
                  <a:gd name="T63" fmla="*/ 914 h 1161"/>
                  <a:gd name="T64" fmla="*/ 998 w 1003"/>
                  <a:gd name="T65" fmla="*/ 80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3" h="1161">
                    <a:moveTo>
                      <a:pt x="1003" y="733"/>
                    </a:moveTo>
                    <a:lnTo>
                      <a:pt x="970" y="707"/>
                    </a:lnTo>
                    <a:lnTo>
                      <a:pt x="915" y="696"/>
                    </a:lnTo>
                    <a:lnTo>
                      <a:pt x="862" y="731"/>
                    </a:lnTo>
                    <a:lnTo>
                      <a:pt x="825" y="707"/>
                    </a:lnTo>
                    <a:lnTo>
                      <a:pt x="835" y="627"/>
                    </a:lnTo>
                    <a:lnTo>
                      <a:pt x="731" y="599"/>
                    </a:lnTo>
                    <a:lnTo>
                      <a:pt x="731" y="501"/>
                    </a:lnTo>
                    <a:lnTo>
                      <a:pt x="758" y="424"/>
                    </a:lnTo>
                    <a:lnTo>
                      <a:pt x="842" y="418"/>
                    </a:lnTo>
                    <a:lnTo>
                      <a:pt x="835" y="322"/>
                    </a:lnTo>
                    <a:lnTo>
                      <a:pt x="782" y="314"/>
                    </a:lnTo>
                    <a:lnTo>
                      <a:pt x="770" y="371"/>
                    </a:lnTo>
                    <a:lnTo>
                      <a:pt x="677" y="371"/>
                    </a:lnTo>
                    <a:lnTo>
                      <a:pt x="653" y="302"/>
                    </a:lnTo>
                    <a:lnTo>
                      <a:pt x="608" y="298"/>
                    </a:lnTo>
                    <a:lnTo>
                      <a:pt x="608" y="175"/>
                    </a:lnTo>
                    <a:lnTo>
                      <a:pt x="544" y="175"/>
                    </a:lnTo>
                    <a:lnTo>
                      <a:pt x="495" y="125"/>
                    </a:lnTo>
                    <a:lnTo>
                      <a:pt x="408" y="126"/>
                    </a:lnTo>
                    <a:lnTo>
                      <a:pt x="329" y="40"/>
                    </a:lnTo>
                    <a:lnTo>
                      <a:pt x="218" y="0"/>
                    </a:lnTo>
                    <a:lnTo>
                      <a:pt x="213" y="38"/>
                    </a:lnTo>
                    <a:lnTo>
                      <a:pt x="213" y="90"/>
                    </a:lnTo>
                    <a:lnTo>
                      <a:pt x="285" y="88"/>
                    </a:lnTo>
                    <a:lnTo>
                      <a:pt x="293" y="176"/>
                    </a:lnTo>
                    <a:lnTo>
                      <a:pt x="215" y="219"/>
                    </a:lnTo>
                    <a:lnTo>
                      <a:pt x="140" y="143"/>
                    </a:lnTo>
                    <a:lnTo>
                      <a:pt x="99" y="167"/>
                    </a:lnTo>
                    <a:lnTo>
                      <a:pt x="108" y="239"/>
                    </a:lnTo>
                    <a:lnTo>
                      <a:pt x="77" y="277"/>
                    </a:lnTo>
                    <a:lnTo>
                      <a:pt x="68" y="383"/>
                    </a:lnTo>
                    <a:lnTo>
                      <a:pt x="0" y="395"/>
                    </a:lnTo>
                    <a:lnTo>
                      <a:pt x="41" y="434"/>
                    </a:lnTo>
                    <a:lnTo>
                      <a:pt x="69" y="486"/>
                    </a:lnTo>
                    <a:lnTo>
                      <a:pt x="138" y="537"/>
                    </a:lnTo>
                    <a:lnTo>
                      <a:pt x="182" y="500"/>
                    </a:lnTo>
                    <a:lnTo>
                      <a:pt x="219" y="548"/>
                    </a:lnTo>
                    <a:lnTo>
                      <a:pt x="224" y="651"/>
                    </a:lnTo>
                    <a:lnTo>
                      <a:pt x="144" y="722"/>
                    </a:lnTo>
                    <a:lnTo>
                      <a:pt x="130" y="764"/>
                    </a:lnTo>
                    <a:lnTo>
                      <a:pt x="192" y="822"/>
                    </a:lnTo>
                    <a:lnTo>
                      <a:pt x="247" y="822"/>
                    </a:lnTo>
                    <a:lnTo>
                      <a:pt x="283" y="848"/>
                    </a:lnTo>
                    <a:lnTo>
                      <a:pt x="240" y="903"/>
                    </a:lnTo>
                    <a:lnTo>
                      <a:pt x="247" y="953"/>
                    </a:lnTo>
                    <a:lnTo>
                      <a:pt x="314" y="1037"/>
                    </a:lnTo>
                    <a:lnTo>
                      <a:pt x="321" y="1125"/>
                    </a:lnTo>
                    <a:lnTo>
                      <a:pt x="371" y="1125"/>
                    </a:lnTo>
                    <a:lnTo>
                      <a:pt x="415" y="1086"/>
                    </a:lnTo>
                    <a:lnTo>
                      <a:pt x="480" y="1058"/>
                    </a:lnTo>
                    <a:lnTo>
                      <a:pt x="480" y="1117"/>
                    </a:lnTo>
                    <a:lnTo>
                      <a:pt x="462" y="1155"/>
                    </a:lnTo>
                    <a:lnTo>
                      <a:pt x="512" y="1147"/>
                    </a:lnTo>
                    <a:lnTo>
                      <a:pt x="535" y="1082"/>
                    </a:lnTo>
                    <a:lnTo>
                      <a:pt x="587" y="1082"/>
                    </a:lnTo>
                    <a:lnTo>
                      <a:pt x="629" y="1119"/>
                    </a:lnTo>
                    <a:lnTo>
                      <a:pt x="728" y="1123"/>
                    </a:lnTo>
                    <a:lnTo>
                      <a:pt x="750" y="1161"/>
                    </a:lnTo>
                    <a:lnTo>
                      <a:pt x="811" y="1142"/>
                    </a:lnTo>
                    <a:lnTo>
                      <a:pt x="893" y="1038"/>
                    </a:lnTo>
                    <a:lnTo>
                      <a:pt x="887" y="954"/>
                    </a:lnTo>
                    <a:lnTo>
                      <a:pt x="906" y="920"/>
                    </a:lnTo>
                    <a:lnTo>
                      <a:pt x="964" y="914"/>
                    </a:lnTo>
                    <a:lnTo>
                      <a:pt x="946" y="853"/>
                    </a:lnTo>
                    <a:lnTo>
                      <a:pt x="998" y="801"/>
                    </a:lnTo>
                    <a:lnTo>
                      <a:pt x="1003" y="733"/>
                    </a:lnTo>
                    <a:close/>
                  </a:path>
                </a:pathLst>
              </a:custGeom>
              <a:noFill/>
              <a:ln w="12700" cap="flat" cmpd="sng">
                <a:solidFill>
                  <a:srgbClr val="C0C0C0"/>
                </a:solidFill>
                <a:prstDash val="solid"/>
                <a:round/>
                <a:headEnd/>
                <a:tailEnd/>
              </a:ln>
              <a:effectLst/>
              <a:extLst/>
            </p:spPr>
            <p:txBody>
              <a:bodyPr lIns="64008" tIns="64008" rIns="45720" bIns="64008" anchor="ct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800" b="0" i="1" kern="0">
                  <a:solidFill>
                    <a:sysClr val="windowText" lastClr="000000"/>
                  </a:solidFill>
                  <a:latin typeface="+mn-lt"/>
                </a:endParaRPr>
              </a:p>
            </p:txBody>
          </p:sp>
          <p:sp>
            <p:nvSpPr>
              <p:cNvPr id="49" name="Freeform 31"/>
              <p:cNvSpPr>
                <a:spLocks/>
              </p:cNvSpPr>
              <p:nvPr/>
            </p:nvSpPr>
            <p:spPr bwMode="gray">
              <a:xfrm>
                <a:off x="2222854" y="3889166"/>
                <a:ext cx="552590" cy="528646"/>
              </a:xfrm>
              <a:custGeom>
                <a:avLst/>
                <a:gdLst>
                  <a:gd name="T0" fmla="*/ 243 w 1242"/>
                  <a:gd name="T1" fmla="*/ 1079 h 1155"/>
                  <a:gd name="T2" fmla="*/ 429 w 1242"/>
                  <a:gd name="T3" fmla="*/ 1062 h 1155"/>
                  <a:gd name="T4" fmla="*/ 569 w 1242"/>
                  <a:gd name="T5" fmla="*/ 994 h 1155"/>
                  <a:gd name="T6" fmla="*/ 643 w 1242"/>
                  <a:gd name="T7" fmla="*/ 951 h 1155"/>
                  <a:gd name="T8" fmla="*/ 764 w 1242"/>
                  <a:gd name="T9" fmla="*/ 865 h 1155"/>
                  <a:gd name="T10" fmla="*/ 858 w 1242"/>
                  <a:gd name="T11" fmla="*/ 915 h 1155"/>
                  <a:gd name="T12" fmla="*/ 941 w 1242"/>
                  <a:gd name="T13" fmla="*/ 950 h 1155"/>
                  <a:gd name="T14" fmla="*/ 1055 w 1242"/>
                  <a:gd name="T15" fmla="*/ 883 h 1155"/>
                  <a:gd name="T16" fmla="*/ 1143 w 1242"/>
                  <a:gd name="T17" fmla="*/ 834 h 1155"/>
                  <a:gd name="T18" fmla="*/ 1224 w 1242"/>
                  <a:gd name="T19" fmla="*/ 786 h 1155"/>
                  <a:gd name="T20" fmla="*/ 1207 w 1242"/>
                  <a:gd name="T21" fmla="*/ 651 h 1155"/>
                  <a:gd name="T22" fmla="*/ 1241 w 1242"/>
                  <a:gd name="T23" fmla="*/ 505 h 1155"/>
                  <a:gd name="T24" fmla="*/ 1107 w 1242"/>
                  <a:gd name="T25" fmla="*/ 478 h 1155"/>
                  <a:gd name="T26" fmla="*/ 1200 w 1242"/>
                  <a:gd name="T27" fmla="*/ 364 h 1155"/>
                  <a:gd name="T28" fmla="*/ 1169 w 1242"/>
                  <a:gd name="T29" fmla="*/ 283 h 1155"/>
                  <a:gd name="T30" fmla="*/ 1067 w 1242"/>
                  <a:gd name="T31" fmla="*/ 214 h 1155"/>
                  <a:gd name="T32" fmla="*/ 962 w 1242"/>
                  <a:gd name="T33" fmla="*/ 111 h 1155"/>
                  <a:gd name="T34" fmla="*/ 903 w 1242"/>
                  <a:gd name="T35" fmla="*/ 12 h 1155"/>
                  <a:gd name="T36" fmla="*/ 832 w 1242"/>
                  <a:gd name="T37" fmla="*/ 0 h 1155"/>
                  <a:gd name="T38" fmla="*/ 785 w 1242"/>
                  <a:gd name="T39" fmla="*/ 61 h 1155"/>
                  <a:gd name="T40" fmla="*/ 662 w 1242"/>
                  <a:gd name="T41" fmla="*/ 87 h 1155"/>
                  <a:gd name="T42" fmla="*/ 629 w 1242"/>
                  <a:gd name="T43" fmla="*/ 174 h 1155"/>
                  <a:gd name="T44" fmla="*/ 518 w 1242"/>
                  <a:gd name="T45" fmla="*/ 162 h 1155"/>
                  <a:gd name="T46" fmla="*/ 414 w 1242"/>
                  <a:gd name="T47" fmla="*/ 180 h 1155"/>
                  <a:gd name="T48" fmla="*/ 462 w 1242"/>
                  <a:gd name="T49" fmla="*/ 253 h 1155"/>
                  <a:gd name="T50" fmla="*/ 549 w 1242"/>
                  <a:gd name="T51" fmla="*/ 339 h 1155"/>
                  <a:gd name="T52" fmla="*/ 385 w 1242"/>
                  <a:gd name="T53" fmla="*/ 358 h 1155"/>
                  <a:gd name="T54" fmla="*/ 316 w 1242"/>
                  <a:gd name="T55" fmla="*/ 419 h 1155"/>
                  <a:gd name="T56" fmla="*/ 254 w 1242"/>
                  <a:gd name="T57" fmla="*/ 463 h 1155"/>
                  <a:gd name="T58" fmla="*/ 5 w 1242"/>
                  <a:gd name="T59" fmla="*/ 484 h 1155"/>
                  <a:gd name="T60" fmla="*/ 152 w 1242"/>
                  <a:gd name="T61" fmla="*/ 622 h 1155"/>
                  <a:gd name="T62" fmla="*/ 134 w 1242"/>
                  <a:gd name="T63" fmla="*/ 825 h 1155"/>
                  <a:gd name="T64" fmla="*/ 201 w 1242"/>
                  <a:gd name="T65" fmla="*/ 926 h 1155"/>
                  <a:gd name="T66" fmla="*/ 163 w 1242"/>
                  <a:gd name="T67" fmla="*/ 1069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2" h="1155">
                    <a:moveTo>
                      <a:pt x="181" y="1155"/>
                    </a:moveTo>
                    <a:lnTo>
                      <a:pt x="243" y="1079"/>
                    </a:lnTo>
                    <a:lnTo>
                      <a:pt x="336" y="1014"/>
                    </a:lnTo>
                    <a:lnTo>
                      <a:pt x="429" y="1062"/>
                    </a:lnTo>
                    <a:lnTo>
                      <a:pt x="526" y="1084"/>
                    </a:lnTo>
                    <a:lnTo>
                      <a:pt x="569" y="994"/>
                    </a:lnTo>
                    <a:lnTo>
                      <a:pt x="618" y="1001"/>
                    </a:lnTo>
                    <a:lnTo>
                      <a:pt x="643" y="951"/>
                    </a:lnTo>
                    <a:lnTo>
                      <a:pt x="703" y="963"/>
                    </a:lnTo>
                    <a:lnTo>
                      <a:pt x="764" y="865"/>
                    </a:lnTo>
                    <a:lnTo>
                      <a:pt x="791" y="925"/>
                    </a:lnTo>
                    <a:lnTo>
                      <a:pt x="858" y="915"/>
                    </a:lnTo>
                    <a:lnTo>
                      <a:pt x="869" y="950"/>
                    </a:lnTo>
                    <a:lnTo>
                      <a:pt x="941" y="950"/>
                    </a:lnTo>
                    <a:lnTo>
                      <a:pt x="986" y="860"/>
                    </a:lnTo>
                    <a:lnTo>
                      <a:pt x="1055" y="883"/>
                    </a:lnTo>
                    <a:lnTo>
                      <a:pt x="1085" y="829"/>
                    </a:lnTo>
                    <a:lnTo>
                      <a:pt x="1143" y="834"/>
                    </a:lnTo>
                    <a:lnTo>
                      <a:pt x="1151" y="772"/>
                    </a:lnTo>
                    <a:lnTo>
                      <a:pt x="1224" y="786"/>
                    </a:lnTo>
                    <a:lnTo>
                      <a:pt x="1242" y="720"/>
                    </a:lnTo>
                    <a:lnTo>
                      <a:pt x="1207" y="651"/>
                    </a:lnTo>
                    <a:lnTo>
                      <a:pt x="1200" y="549"/>
                    </a:lnTo>
                    <a:lnTo>
                      <a:pt x="1241" y="505"/>
                    </a:lnTo>
                    <a:lnTo>
                      <a:pt x="1235" y="466"/>
                    </a:lnTo>
                    <a:lnTo>
                      <a:pt x="1107" y="478"/>
                    </a:lnTo>
                    <a:lnTo>
                      <a:pt x="1125" y="412"/>
                    </a:lnTo>
                    <a:lnTo>
                      <a:pt x="1200" y="364"/>
                    </a:lnTo>
                    <a:lnTo>
                      <a:pt x="1200" y="304"/>
                    </a:lnTo>
                    <a:lnTo>
                      <a:pt x="1169" y="283"/>
                    </a:lnTo>
                    <a:lnTo>
                      <a:pt x="1151" y="193"/>
                    </a:lnTo>
                    <a:lnTo>
                      <a:pt x="1067" y="214"/>
                    </a:lnTo>
                    <a:lnTo>
                      <a:pt x="1026" y="118"/>
                    </a:lnTo>
                    <a:lnTo>
                      <a:pt x="962" y="111"/>
                    </a:lnTo>
                    <a:lnTo>
                      <a:pt x="956" y="15"/>
                    </a:lnTo>
                    <a:lnTo>
                      <a:pt x="903" y="12"/>
                    </a:lnTo>
                    <a:lnTo>
                      <a:pt x="869" y="43"/>
                    </a:lnTo>
                    <a:lnTo>
                      <a:pt x="832" y="0"/>
                    </a:lnTo>
                    <a:lnTo>
                      <a:pt x="782" y="0"/>
                    </a:lnTo>
                    <a:lnTo>
                      <a:pt x="785" y="61"/>
                    </a:lnTo>
                    <a:lnTo>
                      <a:pt x="752" y="87"/>
                    </a:lnTo>
                    <a:lnTo>
                      <a:pt x="662" y="87"/>
                    </a:lnTo>
                    <a:lnTo>
                      <a:pt x="654" y="156"/>
                    </a:lnTo>
                    <a:lnTo>
                      <a:pt x="629" y="174"/>
                    </a:lnTo>
                    <a:lnTo>
                      <a:pt x="578" y="147"/>
                    </a:lnTo>
                    <a:lnTo>
                      <a:pt x="518" y="162"/>
                    </a:lnTo>
                    <a:lnTo>
                      <a:pt x="482" y="129"/>
                    </a:lnTo>
                    <a:lnTo>
                      <a:pt x="414" y="180"/>
                    </a:lnTo>
                    <a:lnTo>
                      <a:pt x="417" y="229"/>
                    </a:lnTo>
                    <a:lnTo>
                      <a:pt x="462" y="253"/>
                    </a:lnTo>
                    <a:lnTo>
                      <a:pt x="519" y="264"/>
                    </a:lnTo>
                    <a:lnTo>
                      <a:pt x="549" y="339"/>
                    </a:lnTo>
                    <a:lnTo>
                      <a:pt x="453" y="373"/>
                    </a:lnTo>
                    <a:lnTo>
                      <a:pt x="385" y="358"/>
                    </a:lnTo>
                    <a:lnTo>
                      <a:pt x="341" y="367"/>
                    </a:lnTo>
                    <a:lnTo>
                      <a:pt x="316" y="419"/>
                    </a:lnTo>
                    <a:lnTo>
                      <a:pt x="273" y="427"/>
                    </a:lnTo>
                    <a:lnTo>
                      <a:pt x="254" y="463"/>
                    </a:lnTo>
                    <a:lnTo>
                      <a:pt x="93" y="444"/>
                    </a:lnTo>
                    <a:lnTo>
                      <a:pt x="5" y="484"/>
                    </a:lnTo>
                    <a:lnTo>
                      <a:pt x="0" y="640"/>
                    </a:lnTo>
                    <a:lnTo>
                      <a:pt x="152" y="622"/>
                    </a:lnTo>
                    <a:lnTo>
                      <a:pt x="189" y="676"/>
                    </a:lnTo>
                    <a:lnTo>
                      <a:pt x="134" y="825"/>
                    </a:lnTo>
                    <a:lnTo>
                      <a:pt x="137" y="915"/>
                    </a:lnTo>
                    <a:lnTo>
                      <a:pt x="201" y="926"/>
                    </a:lnTo>
                    <a:lnTo>
                      <a:pt x="212" y="1006"/>
                    </a:lnTo>
                    <a:lnTo>
                      <a:pt x="163" y="1069"/>
                    </a:lnTo>
                    <a:lnTo>
                      <a:pt x="181" y="1155"/>
                    </a:lnTo>
                    <a:close/>
                  </a:path>
                </a:pathLst>
              </a:custGeom>
              <a:solidFill>
                <a:sysClr val="window" lastClr="FFFFFF"/>
              </a:solidFill>
              <a:ln w="12700" cap="flat" cmpd="sng">
                <a:solidFill>
                  <a:srgbClr val="C0C0C0"/>
                </a:solidFill>
                <a:prstDash val="solid"/>
                <a:round/>
                <a:headEnd/>
                <a:tailEnd/>
              </a:ln>
              <a:effectLst/>
              <a:extLst/>
            </p:spPr>
            <p:txBody>
              <a:bodyPr lIns="64008" tIns="64008" rIns="45720" bIns="64008" anchor="ct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800" b="0" i="1" kern="0">
                  <a:solidFill>
                    <a:sysClr val="windowText" lastClr="000000"/>
                  </a:solidFill>
                  <a:latin typeface="+mn-lt"/>
                </a:endParaRPr>
              </a:p>
            </p:txBody>
          </p:sp>
          <p:sp>
            <p:nvSpPr>
              <p:cNvPr id="50" name="Freeform 32"/>
              <p:cNvSpPr>
                <a:spLocks/>
              </p:cNvSpPr>
              <p:nvPr/>
            </p:nvSpPr>
            <p:spPr bwMode="gray">
              <a:xfrm>
                <a:off x="2714486" y="3762238"/>
                <a:ext cx="503559" cy="592764"/>
              </a:xfrm>
              <a:custGeom>
                <a:avLst/>
                <a:gdLst>
                  <a:gd name="T0" fmla="*/ 210 w 1139"/>
                  <a:gd name="T1" fmla="*/ 1010 h 1293"/>
                  <a:gd name="T2" fmla="*/ 250 w 1139"/>
                  <a:gd name="T3" fmla="*/ 930 h 1293"/>
                  <a:gd name="T4" fmla="*/ 337 w 1139"/>
                  <a:gd name="T5" fmla="*/ 974 h 1293"/>
                  <a:gd name="T6" fmla="*/ 430 w 1139"/>
                  <a:gd name="T7" fmla="*/ 918 h 1293"/>
                  <a:gd name="T8" fmla="*/ 508 w 1139"/>
                  <a:gd name="T9" fmla="*/ 909 h 1293"/>
                  <a:gd name="T10" fmla="*/ 552 w 1139"/>
                  <a:gd name="T11" fmla="*/ 994 h 1293"/>
                  <a:gd name="T12" fmla="*/ 465 w 1139"/>
                  <a:gd name="T13" fmla="*/ 1206 h 1293"/>
                  <a:gd name="T14" fmla="*/ 570 w 1139"/>
                  <a:gd name="T15" fmla="*/ 1178 h 1293"/>
                  <a:gd name="T16" fmla="*/ 617 w 1139"/>
                  <a:gd name="T17" fmla="*/ 1293 h 1293"/>
                  <a:gd name="T18" fmla="*/ 737 w 1139"/>
                  <a:gd name="T19" fmla="*/ 1227 h 1293"/>
                  <a:gd name="T20" fmla="*/ 812 w 1139"/>
                  <a:gd name="T21" fmla="*/ 1131 h 1293"/>
                  <a:gd name="T22" fmla="*/ 921 w 1139"/>
                  <a:gd name="T23" fmla="*/ 1165 h 1293"/>
                  <a:gd name="T24" fmla="*/ 974 w 1139"/>
                  <a:gd name="T25" fmla="*/ 1049 h 1293"/>
                  <a:gd name="T26" fmla="*/ 1104 w 1139"/>
                  <a:gd name="T27" fmla="*/ 1047 h 1293"/>
                  <a:gd name="T28" fmla="*/ 1139 w 1139"/>
                  <a:gd name="T29" fmla="*/ 885 h 1293"/>
                  <a:gd name="T30" fmla="*/ 1119 w 1139"/>
                  <a:gd name="T31" fmla="*/ 786 h 1293"/>
                  <a:gd name="T32" fmla="*/ 1076 w 1139"/>
                  <a:gd name="T33" fmla="*/ 699 h 1293"/>
                  <a:gd name="T34" fmla="*/ 1049 w 1139"/>
                  <a:gd name="T35" fmla="*/ 598 h 1293"/>
                  <a:gd name="T36" fmla="*/ 1001 w 1139"/>
                  <a:gd name="T37" fmla="*/ 466 h 1293"/>
                  <a:gd name="T38" fmla="*/ 1091 w 1139"/>
                  <a:gd name="T39" fmla="*/ 390 h 1293"/>
                  <a:gd name="T40" fmla="*/ 1018 w 1139"/>
                  <a:gd name="T41" fmla="*/ 202 h 1293"/>
                  <a:gd name="T42" fmla="*/ 955 w 1139"/>
                  <a:gd name="T43" fmla="*/ 165 h 1293"/>
                  <a:gd name="T44" fmla="*/ 906 w 1139"/>
                  <a:gd name="T45" fmla="*/ 33 h 1293"/>
                  <a:gd name="T46" fmla="*/ 804 w 1139"/>
                  <a:gd name="T47" fmla="*/ 137 h 1293"/>
                  <a:gd name="T48" fmla="*/ 704 w 1139"/>
                  <a:gd name="T49" fmla="*/ 76 h 1293"/>
                  <a:gd name="T50" fmla="*/ 596 w 1139"/>
                  <a:gd name="T51" fmla="*/ 55 h 1293"/>
                  <a:gd name="T52" fmla="*/ 422 w 1139"/>
                  <a:gd name="T53" fmla="*/ 0 h 1293"/>
                  <a:gd name="T54" fmla="*/ 338 w 1139"/>
                  <a:gd name="T55" fmla="*/ 27 h 1293"/>
                  <a:gd name="T56" fmla="*/ 318 w 1139"/>
                  <a:gd name="T57" fmla="*/ 68 h 1293"/>
                  <a:gd name="T58" fmla="*/ 271 w 1139"/>
                  <a:gd name="T59" fmla="*/ 134 h 1293"/>
                  <a:gd name="T60" fmla="*/ 165 w 1139"/>
                  <a:gd name="T61" fmla="*/ 106 h 1293"/>
                  <a:gd name="T62" fmla="*/ 51 w 1139"/>
                  <a:gd name="T63" fmla="*/ 202 h 1293"/>
                  <a:gd name="T64" fmla="*/ 48 w 1139"/>
                  <a:gd name="T65" fmla="*/ 370 h 1293"/>
                  <a:gd name="T66" fmla="*/ 62 w 1139"/>
                  <a:gd name="T67" fmla="*/ 559 h 1293"/>
                  <a:gd name="T68" fmla="*/ 93 w 1139"/>
                  <a:gd name="T69" fmla="*/ 640 h 1293"/>
                  <a:gd name="T70" fmla="*/ 0 w 1139"/>
                  <a:gd name="T71" fmla="*/ 754 h 1293"/>
                  <a:gd name="T72" fmla="*/ 135 w 1139"/>
                  <a:gd name="T73" fmla="*/ 780 h 1293"/>
                  <a:gd name="T74" fmla="*/ 100 w 1139"/>
                  <a:gd name="T75" fmla="*/ 925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9" h="1293">
                    <a:moveTo>
                      <a:pt x="135" y="997"/>
                    </a:moveTo>
                    <a:lnTo>
                      <a:pt x="210" y="1010"/>
                    </a:lnTo>
                    <a:lnTo>
                      <a:pt x="210" y="949"/>
                    </a:lnTo>
                    <a:lnTo>
                      <a:pt x="250" y="930"/>
                    </a:lnTo>
                    <a:lnTo>
                      <a:pt x="283" y="982"/>
                    </a:lnTo>
                    <a:lnTo>
                      <a:pt x="337" y="974"/>
                    </a:lnTo>
                    <a:lnTo>
                      <a:pt x="367" y="913"/>
                    </a:lnTo>
                    <a:lnTo>
                      <a:pt x="430" y="918"/>
                    </a:lnTo>
                    <a:lnTo>
                      <a:pt x="467" y="884"/>
                    </a:lnTo>
                    <a:lnTo>
                      <a:pt x="508" y="909"/>
                    </a:lnTo>
                    <a:lnTo>
                      <a:pt x="514" y="982"/>
                    </a:lnTo>
                    <a:lnTo>
                      <a:pt x="552" y="994"/>
                    </a:lnTo>
                    <a:lnTo>
                      <a:pt x="551" y="1067"/>
                    </a:lnTo>
                    <a:lnTo>
                      <a:pt x="465" y="1206"/>
                    </a:lnTo>
                    <a:lnTo>
                      <a:pt x="479" y="1239"/>
                    </a:lnTo>
                    <a:lnTo>
                      <a:pt x="570" y="1178"/>
                    </a:lnTo>
                    <a:lnTo>
                      <a:pt x="584" y="1278"/>
                    </a:lnTo>
                    <a:lnTo>
                      <a:pt x="617" y="1293"/>
                    </a:lnTo>
                    <a:lnTo>
                      <a:pt x="693" y="1263"/>
                    </a:lnTo>
                    <a:lnTo>
                      <a:pt x="737" y="1227"/>
                    </a:lnTo>
                    <a:lnTo>
                      <a:pt x="753" y="1153"/>
                    </a:lnTo>
                    <a:lnTo>
                      <a:pt x="812" y="1131"/>
                    </a:lnTo>
                    <a:lnTo>
                      <a:pt x="887" y="1183"/>
                    </a:lnTo>
                    <a:lnTo>
                      <a:pt x="921" y="1165"/>
                    </a:lnTo>
                    <a:lnTo>
                      <a:pt x="918" y="1071"/>
                    </a:lnTo>
                    <a:lnTo>
                      <a:pt x="974" y="1049"/>
                    </a:lnTo>
                    <a:lnTo>
                      <a:pt x="1059" y="1078"/>
                    </a:lnTo>
                    <a:lnTo>
                      <a:pt x="1104" y="1047"/>
                    </a:lnTo>
                    <a:lnTo>
                      <a:pt x="1098" y="943"/>
                    </a:lnTo>
                    <a:lnTo>
                      <a:pt x="1139" y="885"/>
                    </a:lnTo>
                    <a:lnTo>
                      <a:pt x="1104" y="857"/>
                    </a:lnTo>
                    <a:lnTo>
                      <a:pt x="1119" y="786"/>
                    </a:lnTo>
                    <a:lnTo>
                      <a:pt x="1070" y="774"/>
                    </a:lnTo>
                    <a:lnTo>
                      <a:pt x="1076" y="699"/>
                    </a:lnTo>
                    <a:lnTo>
                      <a:pt x="1037" y="668"/>
                    </a:lnTo>
                    <a:lnTo>
                      <a:pt x="1049" y="598"/>
                    </a:lnTo>
                    <a:lnTo>
                      <a:pt x="991" y="584"/>
                    </a:lnTo>
                    <a:lnTo>
                      <a:pt x="1001" y="466"/>
                    </a:lnTo>
                    <a:lnTo>
                      <a:pt x="1071" y="436"/>
                    </a:lnTo>
                    <a:lnTo>
                      <a:pt x="1091" y="390"/>
                    </a:lnTo>
                    <a:lnTo>
                      <a:pt x="1096" y="331"/>
                    </a:lnTo>
                    <a:lnTo>
                      <a:pt x="1018" y="202"/>
                    </a:lnTo>
                    <a:lnTo>
                      <a:pt x="974" y="202"/>
                    </a:lnTo>
                    <a:lnTo>
                      <a:pt x="955" y="165"/>
                    </a:lnTo>
                    <a:lnTo>
                      <a:pt x="957" y="92"/>
                    </a:lnTo>
                    <a:lnTo>
                      <a:pt x="906" y="33"/>
                    </a:lnTo>
                    <a:lnTo>
                      <a:pt x="878" y="81"/>
                    </a:lnTo>
                    <a:lnTo>
                      <a:pt x="804" y="137"/>
                    </a:lnTo>
                    <a:lnTo>
                      <a:pt x="796" y="64"/>
                    </a:lnTo>
                    <a:lnTo>
                      <a:pt x="704" y="76"/>
                    </a:lnTo>
                    <a:lnTo>
                      <a:pt x="661" y="118"/>
                    </a:lnTo>
                    <a:lnTo>
                      <a:pt x="596" y="55"/>
                    </a:lnTo>
                    <a:lnTo>
                      <a:pt x="504" y="55"/>
                    </a:lnTo>
                    <a:lnTo>
                      <a:pt x="422" y="0"/>
                    </a:lnTo>
                    <a:lnTo>
                      <a:pt x="361" y="3"/>
                    </a:lnTo>
                    <a:lnTo>
                      <a:pt x="338" y="27"/>
                    </a:lnTo>
                    <a:lnTo>
                      <a:pt x="283" y="27"/>
                    </a:lnTo>
                    <a:lnTo>
                      <a:pt x="318" y="68"/>
                    </a:lnTo>
                    <a:lnTo>
                      <a:pt x="318" y="116"/>
                    </a:lnTo>
                    <a:lnTo>
                      <a:pt x="271" y="134"/>
                    </a:lnTo>
                    <a:lnTo>
                      <a:pt x="226" y="129"/>
                    </a:lnTo>
                    <a:lnTo>
                      <a:pt x="165" y="106"/>
                    </a:lnTo>
                    <a:lnTo>
                      <a:pt x="97" y="146"/>
                    </a:lnTo>
                    <a:lnTo>
                      <a:pt x="51" y="202"/>
                    </a:lnTo>
                    <a:lnTo>
                      <a:pt x="35" y="262"/>
                    </a:lnTo>
                    <a:lnTo>
                      <a:pt x="48" y="370"/>
                    </a:lnTo>
                    <a:lnTo>
                      <a:pt x="44" y="471"/>
                    </a:lnTo>
                    <a:lnTo>
                      <a:pt x="62" y="559"/>
                    </a:lnTo>
                    <a:lnTo>
                      <a:pt x="93" y="579"/>
                    </a:lnTo>
                    <a:lnTo>
                      <a:pt x="93" y="640"/>
                    </a:lnTo>
                    <a:lnTo>
                      <a:pt x="18" y="688"/>
                    </a:lnTo>
                    <a:lnTo>
                      <a:pt x="0" y="754"/>
                    </a:lnTo>
                    <a:lnTo>
                      <a:pt x="126" y="742"/>
                    </a:lnTo>
                    <a:lnTo>
                      <a:pt x="135" y="780"/>
                    </a:lnTo>
                    <a:lnTo>
                      <a:pt x="93" y="825"/>
                    </a:lnTo>
                    <a:lnTo>
                      <a:pt x="100" y="925"/>
                    </a:lnTo>
                    <a:lnTo>
                      <a:pt x="135" y="997"/>
                    </a:lnTo>
                    <a:close/>
                  </a:path>
                </a:pathLst>
              </a:custGeom>
              <a:noFill/>
              <a:ln w="12700" cap="flat" cmpd="sng">
                <a:solidFill>
                  <a:srgbClr val="C0C0C0"/>
                </a:solidFill>
                <a:prstDash val="solid"/>
                <a:round/>
                <a:headEnd type="none" w="med" len="med"/>
                <a:tailEnd type="none" w="med" len="med"/>
              </a:ln>
              <a:effectLst/>
              <a:extLst/>
            </p:spPr>
            <p:txBody>
              <a:bodyPr lIns="64008" tIns="64008" rIns="45720" bIns="64008" anchor="ct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800" b="0" i="1" kern="0">
                  <a:solidFill>
                    <a:sysClr val="windowText" lastClr="000000"/>
                  </a:solidFill>
                  <a:latin typeface="+mn-lt"/>
                </a:endParaRPr>
              </a:p>
            </p:txBody>
          </p:sp>
          <p:sp>
            <p:nvSpPr>
              <p:cNvPr id="51" name="Freeform 33"/>
              <p:cNvSpPr>
                <a:spLocks/>
              </p:cNvSpPr>
              <p:nvPr/>
            </p:nvSpPr>
            <p:spPr bwMode="gray">
              <a:xfrm>
                <a:off x="3155763" y="3719057"/>
                <a:ext cx="441277" cy="620243"/>
              </a:xfrm>
              <a:custGeom>
                <a:avLst/>
                <a:gdLst>
                  <a:gd name="T0" fmla="*/ 539 w 993"/>
                  <a:gd name="T1" fmla="*/ 1162 h 1351"/>
                  <a:gd name="T2" fmla="*/ 572 w 993"/>
                  <a:gd name="T3" fmla="*/ 1005 h 1351"/>
                  <a:gd name="T4" fmla="*/ 637 w 993"/>
                  <a:gd name="T5" fmla="*/ 910 h 1351"/>
                  <a:gd name="T6" fmla="*/ 668 w 993"/>
                  <a:gd name="T7" fmla="*/ 852 h 1351"/>
                  <a:gd name="T8" fmla="*/ 645 w 993"/>
                  <a:gd name="T9" fmla="*/ 735 h 1351"/>
                  <a:gd name="T10" fmla="*/ 729 w 993"/>
                  <a:gd name="T11" fmla="*/ 673 h 1351"/>
                  <a:gd name="T12" fmla="*/ 767 w 993"/>
                  <a:gd name="T13" fmla="*/ 558 h 1351"/>
                  <a:gd name="T14" fmla="*/ 853 w 993"/>
                  <a:gd name="T15" fmla="*/ 477 h 1351"/>
                  <a:gd name="T16" fmla="*/ 993 w 993"/>
                  <a:gd name="T17" fmla="*/ 351 h 1351"/>
                  <a:gd name="T18" fmla="*/ 907 w 993"/>
                  <a:gd name="T19" fmla="*/ 200 h 1351"/>
                  <a:gd name="T20" fmla="*/ 863 w 993"/>
                  <a:gd name="T21" fmla="*/ 144 h 1351"/>
                  <a:gd name="T22" fmla="*/ 862 w 993"/>
                  <a:gd name="T23" fmla="*/ 66 h 1351"/>
                  <a:gd name="T24" fmla="*/ 721 w 993"/>
                  <a:gd name="T25" fmla="*/ 24 h 1351"/>
                  <a:gd name="T26" fmla="*/ 645 w 993"/>
                  <a:gd name="T27" fmla="*/ 90 h 1351"/>
                  <a:gd name="T28" fmla="*/ 613 w 993"/>
                  <a:gd name="T29" fmla="*/ 59 h 1351"/>
                  <a:gd name="T30" fmla="*/ 552 w 993"/>
                  <a:gd name="T31" fmla="*/ 27 h 1351"/>
                  <a:gd name="T32" fmla="*/ 453 w 993"/>
                  <a:gd name="T33" fmla="*/ 67 h 1351"/>
                  <a:gd name="T34" fmla="*/ 306 w 993"/>
                  <a:gd name="T35" fmla="*/ 139 h 1351"/>
                  <a:gd name="T36" fmla="*/ 202 w 993"/>
                  <a:gd name="T37" fmla="*/ 218 h 1351"/>
                  <a:gd name="T38" fmla="*/ 80 w 993"/>
                  <a:gd name="T39" fmla="*/ 267 h 1351"/>
                  <a:gd name="T40" fmla="*/ 27 w 993"/>
                  <a:gd name="T41" fmla="*/ 291 h 1351"/>
                  <a:gd name="T42" fmla="*/ 98 w 993"/>
                  <a:gd name="T43" fmla="*/ 478 h 1351"/>
                  <a:gd name="T44" fmla="*/ 9 w 993"/>
                  <a:gd name="T45" fmla="*/ 556 h 1351"/>
                  <a:gd name="T46" fmla="*/ 57 w 993"/>
                  <a:gd name="T47" fmla="*/ 688 h 1351"/>
                  <a:gd name="T48" fmla="*/ 84 w 993"/>
                  <a:gd name="T49" fmla="*/ 790 h 1351"/>
                  <a:gd name="T50" fmla="*/ 127 w 993"/>
                  <a:gd name="T51" fmla="*/ 876 h 1351"/>
                  <a:gd name="T52" fmla="*/ 148 w 993"/>
                  <a:gd name="T53" fmla="*/ 974 h 1351"/>
                  <a:gd name="T54" fmla="*/ 112 w 993"/>
                  <a:gd name="T55" fmla="*/ 1138 h 1351"/>
                  <a:gd name="T56" fmla="*/ 257 w 993"/>
                  <a:gd name="T57" fmla="*/ 1134 h 1351"/>
                  <a:gd name="T58" fmla="*/ 202 w 993"/>
                  <a:gd name="T59" fmla="*/ 1311 h 1351"/>
                  <a:gd name="T60" fmla="*/ 307 w 993"/>
                  <a:gd name="T61" fmla="*/ 1339 h 1351"/>
                  <a:gd name="T62" fmla="*/ 473 w 993"/>
                  <a:gd name="T63" fmla="*/ 1248 h 1351"/>
                  <a:gd name="T64" fmla="*/ 564 w 993"/>
                  <a:gd name="T65" fmla="*/ 1290 h 1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351">
                    <a:moveTo>
                      <a:pt x="572" y="1211"/>
                    </a:moveTo>
                    <a:lnTo>
                      <a:pt x="539" y="1162"/>
                    </a:lnTo>
                    <a:lnTo>
                      <a:pt x="572" y="1126"/>
                    </a:lnTo>
                    <a:lnTo>
                      <a:pt x="572" y="1005"/>
                    </a:lnTo>
                    <a:lnTo>
                      <a:pt x="626" y="962"/>
                    </a:lnTo>
                    <a:lnTo>
                      <a:pt x="637" y="910"/>
                    </a:lnTo>
                    <a:lnTo>
                      <a:pt x="614" y="862"/>
                    </a:lnTo>
                    <a:lnTo>
                      <a:pt x="668" y="852"/>
                    </a:lnTo>
                    <a:lnTo>
                      <a:pt x="637" y="794"/>
                    </a:lnTo>
                    <a:lnTo>
                      <a:pt x="645" y="735"/>
                    </a:lnTo>
                    <a:lnTo>
                      <a:pt x="686" y="699"/>
                    </a:lnTo>
                    <a:lnTo>
                      <a:pt x="729" y="673"/>
                    </a:lnTo>
                    <a:lnTo>
                      <a:pt x="741" y="574"/>
                    </a:lnTo>
                    <a:lnTo>
                      <a:pt x="767" y="558"/>
                    </a:lnTo>
                    <a:lnTo>
                      <a:pt x="771" y="481"/>
                    </a:lnTo>
                    <a:lnTo>
                      <a:pt x="853" y="477"/>
                    </a:lnTo>
                    <a:lnTo>
                      <a:pt x="968" y="417"/>
                    </a:lnTo>
                    <a:lnTo>
                      <a:pt x="993" y="351"/>
                    </a:lnTo>
                    <a:lnTo>
                      <a:pt x="975" y="265"/>
                    </a:lnTo>
                    <a:lnTo>
                      <a:pt x="907" y="200"/>
                    </a:lnTo>
                    <a:lnTo>
                      <a:pt x="862" y="186"/>
                    </a:lnTo>
                    <a:lnTo>
                      <a:pt x="863" y="144"/>
                    </a:lnTo>
                    <a:lnTo>
                      <a:pt x="884" y="104"/>
                    </a:lnTo>
                    <a:lnTo>
                      <a:pt x="862" y="66"/>
                    </a:lnTo>
                    <a:lnTo>
                      <a:pt x="760" y="61"/>
                    </a:lnTo>
                    <a:lnTo>
                      <a:pt x="721" y="24"/>
                    </a:lnTo>
                    <a:lnTo>
                      <a:pt x="669" y="24"/>
                    </a:lnTo>
                    <a:lnTo>
                      <a:pt x="645" y="90"/>
                    </a:lnTo>
                    <a:lnTo>
                      <a:pt x="595" y="97"/>
                    </a:lnTo>
                    <a:lnTo>
                      <a:pt x="613" y="59"/>
                    </a:lnTo>
                    <a:lnTo>
                      <a:pt x="613" y="0"/>
                    </a:lnTo>
                    <a:lnTo>
                      <a:pt x="552" y="27"/>
                    </a:lnTo>
                    <a:lnTo>
                      <a:pt x="504" y="67"/>
                    </a:lnTo>
                    <a:lnTo>
                      <a:pt x="453" y="67"/>
                    </a:lnTo>
                    <a:lnTo>
                      <a:pt x="352" y="70"/>
                    </a:lnTo>
                    <a:lnTo>
                      <a:pt x="306" y="139"/>
                    </a:lnTo>
                    <a:lnTo>
                      <a:pt x="247" y="145"/>
                    </a:lnTo>
                    <a:lnTo>
                      <a:pt x="202" y="218"/>
                    </a:lnTo>
                    <a:lnTo>
                      <a:pt x="104" y="208"/>
                    </a:lnTo>
                    <a:lnTo>
                      <a:pt x="80" y="267"/>
                    </a:lnTo>
                    <a:lnTo>
                      <a:pt x="43" y="263"/>
                    </a:lnTo>
                    <a:lnTo>
                      <a:pt x="27" y="291"/>
                    </a:lnTo>
                    <a:lnTo>
                      <a:pt x="105" y="422"/>
                    </a:lnTo>
                    <a:lnTo>
                      <a:pt x="98" y="478"/>
                    </a:lnTo>
                    <a:lnTo>
                      <a:pt x="81" y="526"/>
                    </a:lnTo>
                    <a:lnTo>
                      <a:pt x="9" y="556"/>
                    </a:lnTo>
                    <a:lnTo>
                      <a:pt x="0" y="675"/>
                    </a:lnTo>
                    <a:lnTo>
                      <a:pt x="57" y="688"/>
                    </a:lnTo>
                    <a:lnTo>
                      <a:pt x="45" y="757"/>
                    </a:lnTo>
                    <a:lnTo>
                      <a:pt x="84" y="790"/>
                    </a:lnTo>
                    <a:lnTo>
                      <a:pt x="78" y="864"/>
                    </a:lnTo>
                    <a:lnTo>
                      <a:pt x="127" y="876"/>
                    </a:lnTo>
                    <a:lnTo>
                      <a:pt x="112" y="949"/>
                    </a:lnTo>
                    <a:lnTo>
                      <a:pt x="148" y="974"/>
                    </a:lnTo>
                    <a:lnTo>
                      <a:pt x="106" y="1032"/>
                    </a:lnTo>
                    <a:lnTo>
                      <a:pt x="112" y="1138"/>
                    </a:lnTo>
                    <a:lnTo>
                      <a:pt x="171" y="1185"/>
                    </a:lnTo>
                    <a:lnTo>
                      <a:pt x="257" y="1134"/>
                    </a:lnTo>
                    <a:lnTo>
                      <a:pt x="283" y="1188"/>
                    </a:lnTo>
                    <a:lnTo>
                      <a:pt x="202" y="1311"/>
                    </a:lnTo>
                    <a:lnTo>
                      <a:pt x="244" y="1351"/>
                    </a:lnTo>
                    <a:lnTo>
                      <a:pt x="307" y="1339"/>
                    </a:lnTo>
                    <a:lnTo>
                      <a:pt x="382" y="1287"/>
                    </a:lnTo>
                    <a:lnTo>
                      <a:pt x="473" y="1248"/>
                    </a:lnTo>
                    <a:lnTo>
                      <a:pt x="520" y="1303"/>
                    </a:lnTo>
                    <a:lnTo>
                      <a:pt x="564" y="1290"/>
                    </a:lnTo>
                    <a:lnTo>
                      <a:pt x="572" y="1211"/>
                    </a:lnTo>
                    <a:close/>
                  </a:path>
                </a:pathLst>
              </a:custGeom>
              <a:solidFill>
                <a:sysClr val="window" lastClr="FFFFFF"/>
              </a:solidFill>
              <a:ln w="12700" cap="flat" cmpd="sng">
                <a:solidFill>
                  <a:srgbClr val="C0C0C0"/>
                </a:solidFill>
                <a:prstDash val="solid"/>
                <a:round/>
                <a:headEnd/>
                <a:tailEnd/>
              </a:ln>
              <a:effectLst/>
              <a:extLst/>
            </p:spPr>
            <p:txBody>
              <a:bodyPr lIns="64008" tIns="64008" rIns="45720" bIns="64008" anchor="ct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800" b="0" i="1" kern="0">
                  <a:solidFill>
                    <a:sysClr val="windowText" lastClr="000000"/>
                  </a:solidFill>
                  <a:latin typeface="+mn-lt"/>
                </a:endParaRPr>
              </a:p>
            </p:txBody>
          </p:sp>
          <p:sp>
            <p:nvSpPr>
              <p:cNvPr id="52" name="Freeform 34"/>
              <p:cNvSpPr>
                <a:spLocks/>
              </p:cNvSpPr>
              <p:nvPr/>
            </p:nvSpPr>
            <p:spPr bwMode="gray">
              <a:xfrm>
                <a:off x="2656179" y="3441649"/>
                <a:ext cx="698357" cy="440974"/>
              </a:xfrm>
              <a:custGeom>
                <a:avLst/>
                <a:gdLst>
                  <a:gd name="T0" fmla="*/ 1163 w 1575"/>
                  <a:gd name="T1" fmla="*/ 876 h 962"/>
                  <a:gd name="T2" fmla="*/ 1104 w 1575"/>
                  <a:gd name="T3" fmla="*/ 904 h 962"/>
                  <a:gd name="T4" fmla="*/ 1086 w 1575"/>
                  <a:gd name="T5" fmla="*/ 794 h 962"/>
                  <a:gd name="T6" fmla="*/ 1007 w 1575"/>
                  <a:gd name="T7" fmla="*/ 783 h 962"/>
                  <a:gd name="T8" fmla="*/ 925 w 1575"/>
                  <a:gd name="T9" fmla="*/ 766 h 962"/>
                  <a:gd name="T10" fmla="*/ 790 w 1575"/>
                  <a:gd name="T11" fmla="*/ 821 h 962"/>
                  <a:gd name="T12" fmla="*/ 633 w 1575"/>
                  <a:gd name="T13" fmla="*/ 757 h 962"/>
                  <a:gd name="T14" fmla="*/ 490 w 1575"/>
                  <a:gd name="T15" fmla="*/ 705 h 962"/>
                  <a:gd name="T16" fmla="*/ 412 w 1575"/>
                  <a:gd name="T17" fmla="*/ 729 h 962"/>
                  <a:gd name="T18" fmla="*/ 447 w 1575"/>
                  <a:gd name="T19" fmla="*/ 818 h 962"/>
                  <a:gd name="T20" fmla="*/ 356 w 1575"/>
                  <a:gd name="T21" fmla="*/ 831 h 962"/>
                  <a:gd name="T22" fmla="*/ 226 w 1575"/>
                  <a:gd name="T23" fmla="*/ 849 h 962"/>
                  <a:gd name="T24" fmla="*/ 164 w 1575"/>
                  <a:gd name="T25" fmla="*/ 962 h 962"/>
                  <a:gd name="T26" fmla="*/ 27 w 1575"/>
                  <a:gd name="T27" fmla="*/ 828 h 962"/>
                  <a:gd name="T28" fmla="*/ 12 w 1575"/>
                  <a:gd name="T29" fmla="*/ 642 h 962"/>
                  <a:gd name="T30" fmla="*/ 92 w 1575"/>
                  <a:gd name="T31" fmla="*/ 616 h 962"/>
                  <a:gd name="T32" fmla="*/ 213 w 1575"/>
                  <a:gd name="T33" fmla="*/ 591 h 962"/>
                  <a:gd name="T34" fmla="*/ 326 w 1575"/>
                  <a:gd name="T35" fmla="*/ 543 h 962"/>
                  <a:gd name="T36" fmla="*/ 326 w 1575"/>
                  <a:gd name="T37" fmla="*/ 405 h 962"/>
                  <a:gd name="T38" fmla="*/ 272 w 1575"/>
                  <a:gd name="T39" fmla="*/ 322 h 962"/>
                  <a:gd name="T40" fmla="*/ 180 w 1575"/>
                  <a:gd name="T41" fmla="*/ 176 h 962"/>
                  <a:gd name="T42" fmla="*/ 299 w 1575"/>
                  <a:gd name="T43" fmla="*/ 128 h 962"/>
                  <a:gd name="T44" fmla="*/ 319 w 1575"/>
                  <a:gd name="T45" fmla="*/ 24 h 962"/>
                  <a:gd name="T46" fmla="*/ 600 w 1575"/>
                  <a:gd name="T47" fmla="*/ 133 h 962"/>
                  <a:gd name="T48" fmla="*/ 744 w 1575"/>
                  <a:gd name="T49" fmla="*/ 181 h 962"/>
                  <a:gd name="T50" fmla="*/ 926 w 1575"/>
                  <a:gd name="T51" fmla="*/ 135 h 962"/>
                  <a:gd name="T52" fmla="*/ 1026 w 1575"/>
                  <a:gd name="T53" fmla="*/ 126 h 962"/>
                  <a:gd name="T54" fmla="*/ 1098 w 1575"/>
                  <a:gd name="T55" fmla="*/ 267 h 962"/>
                  <a:gd name="T56" fmla="*/ 1197 w 1575"/>
                  <a:gd name="T57" fmla="*/ 275 h 962"/>
                  <a:gd name="T58" fmla="*/ 1325 w 1575"/>
                  <a:gd name="T59" fmla="*/ 324 h 962"/>
                  <a:gd name="T60" fmla="*/ 1386 w 1575"/>
                  <a:gd name="T61" fmla="*/ 319 h 962"/>
                  <a:gd name="T62" fmla="*/ 1502 w 1575"/>
                  <a:gd name="T63" fmla="*/ 376 h 962"/>
                  <a:gd name="T64" fmla="*/ 1494 w 1575"/>
                  <a:gd name="T65" fmla="*/ 456 h 962"/>
                  <a:gd name="T66" fmla="*/ 1568 w 1575"/>
                  <a:gd name="T67" fmla="*/ 591 h 962"/>
                  <a:gd name="T68" fmla="*/ 1473 w 1575"/>
                  <a:gd name="T69" fmla="*/ 682 h 962"/>
                  <a:gd name="T70" fmla="*/ 1368 w 1575"/>
                  <a:gd name="T71" fmla="*/ 757 h 962"/>
                  <a:gd name="T72" fmla="*/ 1226 w 1575"/>
                  <a:gd name="T73" fmla="*/ 820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75" h="962">
                    <a:moveTo>
                      <a:pt x="1202" y="879"/>
                    </a:moveTo>
                    <a:lnTo>
                      <a:pt x="1163" y="876"/>
                    </a:lnTo>
                    <a:lnTo>
                      <a:pt x="1149" y="904"/>
                    </a:lnTo>
                    <a:lnTo>
                      <a:pt x="1104" y="904"/>
                    </a:lnTo>
                    <a:lnTo>
                      <a:pt x="1084" y="868"/>
                    </a:lnTo>
                    <a:lnTo>
                      <a:pt x="1086" y="794"/>
                    </a:lnTo>
                    <a:lnTo>
                      <a:pt x="1035" y="735"/>
                    </a:lnTo>
                    <a:lnTo>
                      <a:pt x="1007" y="783"/>
                    </a:lnTo>
                    <a:lnTo>
                      <a:pt x="933" y="840"/>
                    </a:lnTo>
                    <a:lnTo>
                      <a:pt x="925" y="766"/>
                    </a:lnTo>
                    <a:lnTo>
                      <a:pt x="833" y="778"/>
                    </a:lnTo>
                    <a:lnTo>
                      <a:pt x="790" y="821"/>
                    </a:lnTo>
                    <a:lnTo>
                      <a:pt x="725" y="757"/>
                    </a:lnTo>
                    <a:lnTo>
                      <a:pt x="633" y="757"/>
                    </a:lnTo>
                    <a:lnTo>
                      <a:pt x="552" y="702"/>
                    </a:lnTo>
                    <a:lnTo>
                      <a:pt x="490" y="705"/>
                    </a:lnTo>
                    <a:lnTo>
                      <a:pt x="467" y="729"/>
                    </a:lnTo>
                    <a:lnTo>
                      <a:pt x="412" y="729"/>
                    </a:lnTo>
                    <a:lnTo>
                      <a:pt x="447" y="770"/>
                    </a:lnTo>
                    <a:lnTo>
                      <a:pt x="447" y="818"/>
                    </a:lnTo>
                    <a:lnTo>
                      <a:pt x="400" y="837"/>
                    </a:lnTo>
                    <a:lnTo>
                      <a:pt x="356" y="831"/>
                    </a:lnTo>
                    <a:lnTo>
                      <a:pt x="296" y="808"/>
                    </a:lnTo>
                    <a:lnTo>
                      <a:pt x="226" y="849"/>
                    </a:lnTo>
                    <a:lnTo>
                      <a:pt x="180" y="905"/>
                    </a:lnTo>
                    <a:lnTo>
                      <a:pt x="164" y="962"/>
                    </a:lnTo>
                    <a:lnTo>
                      <a:pt x="86" y="862"/>
                    </a:lnTo>
                    <a:lnTo>
                      <a:pt x="27" y="828"/>
                    </a:lnTo>
                    <a:lnTo>
                      <a:pt x="0" y="696"/>
                    </a:lnTo>
                    <a:lnTo>
                      <a:pt x="12" y="642"/>
                    </a:lnTo>
                    <a:lnTo>
                      <a:pt x="71" y="649"/>
                    </a:lnTo>
                    <a:lnTo>
                      <a:pt x="92" y="616"/>
                    </a:lnTo>
                    <a:lnTo>
                      <a:pt x="167" y="646"/>
                    </a:lnTo>
                    <a:lnTo>
                      <a:pt x="213" y="591"/>
                    </a:lnTo>
                    <a:lnTo>
                      <a:pt x="273" y="544"/>
                    </a:lnTo>
                    <a:lnTo>
                      <a:pt x="326" y="543"/>
                    </a:lnTo>
                    <a:lnTo>
                      <a:pt x="345" y="477"/>
                    </a:lnTo>
                    <a:lnTo>
                      <a:pt x="326" y="405"/>
                    </a:lnTo>
                    <a:lnTo>
                      <a:pt x="278" y="379"/>
                    </a:lnTo>
                    <a:lnTo>
                      <a:pt x="272" y="322"/>
                    </a:lnTo>
                    <a:lnTo>
                      <a:pt x="198" y="330"/>
                    </a:lnTo>
                    <a:lnTo>
                      <a:pt x="180" y="176"/>
                    </a:lnTo>
                    <a:lnTo>
                      <a:pt x="221" y="144"/>
                    </a:lnTo>
                    <a:lnTo>
                      <a:pt x="299" y="128"/>
                    </a:lnTo>
                    <a:lnTo>
                      <a:pt x="173" y="9"/>
                    </a:lnTo>
                    <a:lnTo>
                      <a:pt x="319" y="24"/>
                    </a:lnTo>
                    <a:lnTo>
                      <a:pt x="462" y="0"/>
                    </a:lnTo>
                    <a:lnTo>
                      <a:pt x="600" y="133"/>
                    </a:lnTo>
                    <a:lnTo>
                      <a:pt x="671" y="145"/>
                    </a:lnTo>
                    <a:lnTo>
                      <a:pt x="744" y="181"/>
                    </a:lnTo>
                    <a:lnTo>
                      <a:pt x="838" y="153"/>
                    </a:lnTo>
                    <a:lnTo>
                      <a:pt x="926" y="135"/>
                    </a:lnTo>
                    <a:lnTo>
                      <a:pt x="975" y="159"/>
                    </a:lnTo>
                    <a:lnTo>
                      <a:pt x="1026" y="126"/>
                    </a:lnTo>
                    <a:lnTo>
                      <a:pt x="1042" y="205"/>
                    </a:lnTo>
                    <a:lnTo>
                      <a:pt x="1098" y="267"/>
                    </a:lnTo>
                    <a:lnTo>
                      <a:pt x="1146" y="255"/>
                    </a:lnTo>
                    <a:lnTo>
                      <a:pt x="1197" y="275"/>
                    </a:lnTo>
                    <a:lnTo>
                      <a:pt x="1259" y="328"/>
                    </a:lnTo>
                    <a:lnTo>
                      <a:pt x="1325" y="324"/>
                    </a:lnTo>
                    <a:lnTo>
                      <a:pt x="1325" y="289"/>
                    </a:lnTo>
                    <a:lnTo>
                      <a:pt x="1386" y="319"/>
                    </a:lnTo>
                    <a:lnTo>
                      <a:pt x="1446" y="376"/>
                    </a:lnTo>
                    <a:lnTo>
                      <a:pt x="1502" y="376"/>
                    </a:lnTo>
                    <a:lnTo>
                      <a:pt x="1538" y="401"/>
                    </a:lnTo>
                    <a:lnTo>
                      <a:pt x="1494" y="456"/>
                    </a:lnTo>
                    <a:lnTo>
                      <a:pt x="1501" y="508"/>
                    </a:lnTo>
                    <a:lnTo>
                      <a:pt x="1568" y="591"/>
                    </a:lnTo>
                    <a:lnTo>
                      <a:pt x="1575" y="679"/>
                    </a:lnTo>
                    <a:lnTo>
                      <a:pt x="1473" y="682"/>
                    </a:lnTo>
                    <a:lnTo>
                      <a:pt x="1427" y="751"/>
                    </a:lnTo>
                    <a:lnTo>
                      <a:pt x="1368" y="757"/>
                    </a:lnTo>
                    <a:lnTo>
                      <a:pt x="1323" y="831"/>
                    </a:lnTo>
                    <a:lnTo>
                      <a:pt x="1226" y="820"/>
                    </a:lnTo>
                    <a:lnTo>
                      <a:pt x="1202" y="879"/>
                    </a:lnTo>
                    <a:close/>
                  </a:path>
                </a:pathLst>
              </a:custGeom>
              <a:solidFill>
                <a:srgbClr val="3333CC">
                  <a:lumMod val="20000"/>
                  <a:lumOff val="80000"/>
                </a:srgbClr>
              </a:solidFill>
              <a:ln w="12700" cap="flat" cmpd="sng">
                <a:solidFill>
                  <a:srgbClr val="C0C0C0"/>
                </a:solidFill>
                <a:prstDash val="solid"/>
                <a:round/>
                <a:headEnd type="none" w="med" len="med"/>
                <a:tailEnd type="none" w="med" len="med"/>
              </a:ln>
              <a:effectLst/>
              <a:extLst/>
            </p:spPr>
            <p:txBody>
              <a:bodyPr lIns="64008" tIns="64008" rIns="45720" bIns="64008" anchor="ctr"/>
              <a:lstStyle>
                <a:defPPr>
                  <a:defRPr lang="zh-TW"/>
                </a:defPPr>
                <a:lvl1pPr algn="l" rtl="0" fontAlgn="base">
                  <a:spcBef>
                    <a:spcPct val="0"/>
                  </a:spcBef>
                  <a:spcAft>
                    <a:spcPct val="0"/>
                  </a:spcAft>
                  <a:defRPr sz="16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sz="1600" b="1" kern="1200">
                    <a:solidFill>
                      <a:schemeClr val="bg1"/>
                    </a:solidFill>
                    <a:latin typeface="標楷體" pitchFamily="65" charset="-120"/>
                    <a:ea typeface="標楷體" pitchFamily="65" charset="-120"/>
                    <a:cs typeface="+mn-cs"/>
                  </a:defRPr>
                </a:lvl2pPr>
                <a:lvl3pPr marL="914400" algn="l" rtl="0" fontAlgn="base">
                  <a:spcBef>
                    <a:spcPct val="0"/>
                  </a:spcBef>
                  <a:spcAft>
                    <a:spcPct val="0"/>
                  </a:spcAft>
                  <a:defRPr sz="1600" b="1" kern="1200">
                    <a:solidFill>
                      <a:schemeClr val="bg1"/>
                    </a:solidFill>
                    <a:latin typeface="標楷體" pitchFamily="65" charset="-120"/>
                    <a:ea typeface="標楷體" pitchFamily="65" charset="-120"/>
                    <a:cs typeface="+mn-cs"/>
                  </a:defRPr>
                </a:lvl3pPr>
                <a:lvl4pPr marL="1371600" algn="l" rtl="0" fontAlgn="base">
                  <a:spcBef>
                    <a:spcPct val="0"/>
                  </a:spcBef>
                  <a:spcAft>
                    <a:spcPct val="0"/>
                  </a:spcAft>
                  <a:defRPr sz="1600" b="1" kern="1200">
                    <a:solidFill>
                      <a:schemeClr val="bg1"/>
                    </a:solidFill>
                    <a:latin typeface="標楷體" pitchFamily="65" charset="-120"/>
                    <a:ea typeface="標楷體" pitchFamily="65" charset="-120"/>
                    <a:cs typeface="+mn-cs"/>
                  </a:defRPr>
                </a:lvl4pPr>
                <a:lvl5pPr marL="1828800" algn="l" rtl="0" fontAlgn="base">
                  <a:spcBef>
                    <a:spcPct val="0"/>
                  </a:spcBef>
                  <a:spcAft>
                    <a:spcPct val="0"/>
                  </a:spcAft>
                  <a:defRPr sz="1600" b="1" kern="1200">
                    <a:solidFill>
                      <a:schemeClr val="bg1"/>
                    </a:solidFill>
                    <a:latin typeface="標楷體" pitchFamily="65" charset="-120"/>
                    <a:ea typeface="標楷體" pitchFamily="65" charset="-120"/>
                    <a:cs typeface="+mn-cs"/>
                  </a:defRPr>
                </a:lvl5pPr>
                <a:lvl6pPr marL="2286000" algn="l" defTabSz="914400" rtl="0" eaLnBrk="1" latinLnBrk="0" hangingPunct="1">
                  <a:defRPr sz="1600" b="1" kern="1200">
                    <a:solidFill>
                      <a:schemeClr val="bg1"/>
                    </a:solidFill>
                    <a:latin typeface="標楷體" pitchFamily="65" charset="-120"/>
                    <a:ea typeface="標楷體" pitchFamily="65" charset="-120"/>
                    <a:cs typeface="+mn-cs"/>
                  </a:defRPr>
                </a:lvl6pPr>
                <a:lvl7pPr marL="2743200" algn="l" defTabSz="914400" rtl="0" eaLnBrk="1" latinLnBrk="0" hangingPunct="1">
                  <a:defRPr sz="1600" b="1" kern="1200">
                    <a:solidFill>
                      <a:schemeClr val="bg1"/>
                    </a:solidFill>
                    <a:latin typeface="標楷體" pitchFamily="65" charset="-120"/>
                    <a:ea typeface="標楷體" pitchFamily="65" charset="-120"/>
                    <a:cs typeface="+mn-cs"/>
                  </a:defRPr>
                </a:lvl7pPr>
                <a:lvl8pPr marL="3200400" algn="l" defTabSz="914400" rtl="0" eaLnBrk="1" latinLnBrk="0" hangingPunct="1">
                  <a:defRPr sz="1600" b="1" kern="1200">
                    <a:solidFill>
                      <a:schemeClr val="bg1"/>
                    </a:solidFill>
                    <a:latin typeface="標楷體" pitchFamily="65" charset="-120"/>
                    <a:ea typeface="標楷體" pitchFamily="65" charset="-120"/>
                    <a:cs typeface="+mn-cs"/>
                  </a:defRPr>
                </a:lvl8pPr>
                <a:lvl9pPr marL="3657600" algn="l" defTabSz="914400" rtl="0" eaLnBrk="1" latinLnBrk="0" hangingPunct="1">
                  <a:defRPr sz="1600" b="1" kern="1200">
                    <a:solidFill>
                      <a:schemeClr val="bg1"/>
                    </a:solidFill>
                    <a:latin typeface="標楷體" pitchFamily="65" charset="-120"/>
                    <a:ea typeface="標楷體" pitchFamily="65" charset="-120"/>
                    <a:cs typeface="+mn-cs"/>
                  </a:defRPr>
                </a:lvl9pPr>
              </a:lstStyle>
              <a:p>
                <a:pPr fontAlgn="auto">
                  <a:spcBef>
                    <a:spcPts val="0"/>
                  </a:spcBef>
                  <a:spcAft>
                    <a:spcPts val="0"/>
                  </a:spcAft>
                  <a:defRPr/>
                </a:pPr>
                <a:endParaRPr kumimoji="0" lang="zh-TW" altLang="en-US" sz="1800" b="0" i="1" kern="0">
                  <a:solidFill>
                    <a:sysClr val="windowText" lastClr="000000"/>
                  </a:solidFill>
                  <a:latin typeface="+mn-lt"/>
                </a:endParaRPr>
              </a:p>
            </p:txBody>
          </p:sp>
          <p:sp>
            <p:nvSpPr>
              <p:cNvPr id="56" name="AutoShape 36"/>
              <p:cNvSpPr>
                <a:spLocks noChangeArrowheads="1"/>
              </p:cNvSpPr>
              <p:nvPr/>
            </p:nvSpPr>
            <p:spPr bwMode="gray">
              <a:xfrm>
                <a:off x="3600517" y="3506709"/>
                <a:ext cx="144000" cy="144000"/>
              </a:xfrm>
              <a:prstGeom prst="triangle">
                <a:avLst>
                  <a:gd name="adj" fmla="val 50000"/>
                </a:avLst>
              </a:prstGeom>
              <a:solidFill>
                <a:schemeClr val="bg2"/>
              </a:solidFill>
              <a:ln w="12700" algn="ctr">
                <a:solidFill>
                  <a:schemeClr val="bg1"/>
                </a:solidFill>
                <a:miter lim="800000"/>
                <a:headEnd/>
                <a:tailEnd/>
              </a:ln>
            </p:spPr>
            <p:txBody>
              <a:bodyPr wrap="none" anchor="ctr"/>
              <a:lstStyle>
                <a:lvl1pPr eaLnBrk="0" hangingPunct="0">
                  <a:defRPr sz="1600" b="1">
                    <a:solidFill>
                      <a:schemeClr val="bg1"/>
                    </a:solidFill>
                    <a:latin typeface="標楷體" pitchFamily="65" charset="-120"/>
                    <a:ea typeface="標楷體" pitchFamily="65" charset="-120"/>
                  </a:defRPr>
                </a:lvl1pPr>
                <a:lvl2pPr marL="742950" indent="-285750" eaLnBrk="0" hangingPunct="0">
                  <a:defRPr sz="1600" b="1">
                    <a:solidFill>
                      <a:schemeClr val="bg1"/>
                    </a:solidFill>
                    <a:latin typeface="標楷體" pitchFamily="65" charset="-120"/>
                    <a:ea typeface="標楷體" pitchFamily="65" charset="-120"/>
                  </a:defRPr>
                </a:lvl2pPr>
                <a:lvl3pPr marL="1143000" indent="-228600" eaLnBrk="0" hangingPunct="0">
                  <a:defRPr sz="1600" b="1">
                    <a:solidFill>
                      <a:schemeClr val="bg1"/>
                    </a:solidFill>
                    <a:latin typeface="標楷體" pitchFamily="65" charset="-120"/>
                    <a:ea typeface="標楷體" pitchFamily="65" charset="-120"/>
                  </a:defRPr>
                </a:lvl3pPr>
                <a:lvl4pPr marL="1600200" indent="-228600" eaLnBrk="0" hangingPunct="0">
                  <a:defRPr sz="1600" b="1">
                    <a:solidFill>
                      <a:schemeClr val="bg1"/>
                    </a:solidFill>
                    <a:latin typeface="標楷體" pitchFamily="65" charset="-120"/>
                    <a:ea typeface="標楷體" pitchFamily="65" charset="-120"/>
                  </a:defRPr>
                </a:lvl4pPr>
                <a:lvl5pPr marL="2057400" indent="-228600" eaLnBrk="0" hangingPunct="0">
                  <a:defRPr sz="1600" b="1">
                    <a:solidFill>
                      <a:schemeClr val="bg1"/>
                    </a:solidFill>
                    <a:latin typeface="標楷體" pitchFamily="65" charset="-120"/>
                    <a:ea typeface="標楷體" pitchFamily="65" charset="-120"/>
                  </a:defRPr>
                </a:lvl5pPr>
                <a:lvl6pPr marL="2514600" indent="-228600" eaLnBrk="0" fontAlgn="base" hangingPunct="0">
                  <a:spcBef>
                    <a:spcPct val="0"/>
                  </a:spcBef>
                  <a:spcAft>
                    <a:spcPct val="0"/>
                  </a:spcAft>
                  <a:defRPr sz="1600" b="1">
                    <a:solidFill>
                      <a:schemeClr val="bg1"/>
                    </a:solidFill>
                    <a:latin typeface="標楷體" pitchFamily="65" charset="-120"/>
                    <a:ea typeface="標楷體" pitchFamily="65" charset="-120"/>
                  </a:defRPr>
                </a:lvl6pPr>
                <a:lvl7pPr marL="2971800" indent="-228600" eaLnBrk="0" fontAlgn="base" hangingPunct="0">
                  <a:spcBef>
                    <a:spcPct val="0"/>
                  </a:spcBef>
                  <a:spcAft>
                    <a:spcPct val="0"/>
                  </a:spcAft>
                  <a:defRPr sz="1600" b="1">
                    <a:solidFill>
                      <a:schemeClr val="bg1"/>
                    </a:solidFill>
                    <a:latin typeface="標楷體" pitchFamily="65" charset="-120"/>
                    <a:ea typeface="標楷體" pitchFamily="65" charset="-120"/>
                  </a:defRPr>
                </a:lvl7pPr>
                <a:lvl8pPr marL="3429000" indent="-228600" eaLnBrk="0" fontAlgn="base" hangingPunct="0">
                  <a:spcBef>
                    <a:spcPct val="0"/>
                  </a:spcBef>
                  <a:spcAft>
                    <a:spcPct val="0"/>
                  </a:spcAft>
                  <a:defRPr sz="1600" b="1">
                    <a:solidFill>
                      <a:schemeClr val="bg1"/>
                    </a:solidFill>
                    <a:latin typeface="標楷體" pitchFamily="65" charset="-120"/>
                    <a:ea typeface="標楷體" pitchFamily="65" charset="-120"/>
                  </a:defRPr>
                </a:lvl8pPr>
                <a:lvl9pPr marL="3886200" indent="-228600" eaLnBrk="0" fontAlgn="base" hangingPunct="0">
                  <a:spcBef>
                    <a:spcPct val="0"/>
                  </a:spcBef>
                  <a:spcAft>
                    <a:spcPct val="0"/>
                  </a:spcAft>
                  <a:defRPr sz="1600" b="1">
                    <a:solidFill>
                      <a:schemeClr val="bg1"/>
                    </a:solidFill>
                    <a:latin typeface="標楷體" pitchFamily="65" charset="-120"/>
                    <a:ea typeface="標楷體" pitchFamily="65" charset="-120"/>
                  </a:defRPr>
                </a:lvl9pPr>
              </a:lstStyle>
              <a:p>
                <a:pPr algn="ctr"/>
                <a:endParaRPr lang="zh-TW" altLang="en-US">
                  <a:solidFill>
                    <a:prstClr val="white"/>
                  </a:solidFill>
                  <a:latin typeface="+mn-lt"/>
                  <a:ea typeface="微軟正黑體" panose="020B0604030504040204" pitchFamily="34" charset="-120"/>
                </a:endParaRPr>
              </a:p>
            </p:txBody>
          </p:sp>
          <p:sp>
            <p:nvSpPr>
              <p:cNvPr id="58" name="Oval 38"/>
              <p:cNvSpPr>
                <a:spLocks noChangeArrowheads="1"/>
              </p:cNvSpPr>
              <p:nvPr/>
            </p:nvSpPr>
            <p:spPr bwMode="gray">
              <a:xfrm>
                <a:off x="3502941" y="3541086"/>
                <a:ext cx="108001" cy="108000"/>
              </a:xfrm>
              <a:prstGeom prst="ellipse">
                <a:avLst/>
              </a:prstGeom>
              <a:solidFill>
                <a:schemeClr val="accent1">
                  <a:lumMod val="60000"/>
                  <a:lumOff val="40000"/>
                </a:schemeClr>
              </a:solidFill>
              <a:ln w="12700" algn="ctr">
                <a:noFill/>
                <a:round/>
                <a:headEnd/>
                <a:tailEnd/>
              </a:ln>
            </p:spPr>
            <p:txBody>
              <a:bodyPr wrap="none" anchor="ctr"/>
              <a:lstStyle>
                <a:lvl1pPr eaLnBrk="0" hangingPunct="0">
                  <a:defRPr sz="1600" b="1">
                    <a:solidFill>
                      <a:schemeClr val="bg1"/>
                    </a:solidFill>
                    <a:latin typeface="標楷體" pitchFamily="65" charset="-120"/>
                    <a:ea typeface="標楷體" pitchFamily="65" charset="-120"/>
                  </a:defRPr>
                </a:lvl1pPr>
                <a:lvl2pPr marL="742950" indent="-285750" eaLnBrk="0" hangingPunct="0">
                  <a:defRPr sz="1600" b="1">
                    <a:solidFill>
                      <a:schemeClr val="bg1"/>
                    </a:solidFill>
                    <a:latin typeface="標楷體" pitchFamily="65" charset="-120"/>
                    <a:ea typeface="標楷體" pitchFamily="65" charset="-120"/>
                  </a:defRPr>
                </a:lvl2pPr>
                <a:lvl3pPr marL="1143000" indent="-228600" eaLnBrk="0" hangingPunct="0">
                  <a:defRPr sz="1600" b="1">
                    <a:solidFill>
                      <a:schemeClr val="bg1"/>
                    </a:solidFill>
                    <a:latin typeface="標楷體" pitchFamily="65" charset="-120"/>
                    <a:ea typeface="標楷體" pitchFamily="65" charset="-120"/>
                  </a:defRPr>
                </a:lvl3pPr>
                <a:lvl4pPr marL="1600200" indent="-228600" eaLnBrk="0" hangingPunct="0">
                  <a:defRPr sz="1600" b="1">
                    <a:solidFill>
                      <a:schemeClr val="bg1"/>
                    </a:solidFill>
                    <a:latin typeface="標楷體" pitchFamily="65" charset="-120"/>
                    <a:ea typeface="標楷體" pitchFamily="65" charset="-120"/>
                  </a:defRPr>
                </a:lvl4pPr>
                <a:lvl5pPr marL="2057400" indent="-228600" eaLnBrk="0" hangingPunct="0">
                  <a:defRPr sz="1600" b="1">
                    <a:solidFill>
                      <a:schemeClr val="bg1"/>
                    </a:solidFill>
                    <a:latin typeface="標楷體" pitchFamily="65" charset="-120"/>
                    <a:ea typeface="標楷體" pitchFamily="65" charset="-120"/>
                  </a:defRPr>
                </a:lvl5pPr>
                <a:lvl6pPr marL="2514600" indent="-228600" eaLnBrk="0" fontAlgn="base" hangingPunct="0">
                  <a:spcBef>
                    <a:spcPct val="0"/>
                  </a:spcBef>
                  <a:spcAft>
                    <a:spcPct val="0"/>
                  </a:spcAft>
                  <a:defRPr sz="1600" b="1">
                    <a:solidFill>
                      <a:schemeClr val="bg1"/>
                    </a:solidFill>
                    <a:latin typeface="標楷體" pitchFamily="65" charset="-120"/>
                    <a:ea typeface="標楷體" pitchFamily="65" charset="-120"/>
                  </a:defRPr>
                </a:lvl6pPr>
                <a:lvl7pPr marL="2971800" indent="-228600" eaLnBrk="0" fontAlgn="base" hangingPunct="0">
                  <a:spcBef>
                    <a:spcPct val="0"/>
                  </a:spcBef>
                  <a:spcAft>
                    <a:spcPct val="0"/>
                  </a:spcAft>
                  <a:defRPr sz="1600" b="1">
                    <a:solidFill>
                      <a:schemeClr val="bg1"/>
                    </a:solidFill>
                    <a:latin typeface="標楷體" pitchFamily="65" charset="-120"/>
                    <a:ea typeface="標楷體" pitchFamily="65" charset="-120"/>
                  </a:defRPr>
                </a:lvl7pPr>
                <a:lvl8pPr marL="3429000" indent="-228600" eaLnBrk="0" fontAlgn="base" hangingPunct="0">
                  <a:spcBef>
                    <a:spcPct val="0"/>
                  </a:spcBef>
                  <a:spcAft>
                    <a:spcPct val="0"/>
                  </a:spcAft>
                  <a:defRPr sz="1600" b="1">
                    <a:solidFill>
                      <a:schemeClr val="bg1"/>
                    </a:solidFill>
                    <a:latin typeface="標楷體" pitchFamily="65" charset="-120"/>
                    <a:ea typeface="標楷體" pitchFamily="65" charset="-120"/>
                  </a:defRPr>
                </a:lvl8pPr>
                <a:lvl9pPr marL="3886200" indent="-228600" eaLnBrk="0" fontAlgn="base" hangingPunct="0">
                  <a:spcBef>
                    <a:spcPct val="0"/>
                  </a:spcBef>
                  <a:spcAft>
                    <a:spcPct val="0"/>
                  </a:spcAft>
                  <a:defRPr sz="1600" b="1">
                    <a:solidFill>
                      <a:schemeClr val="bg1"/>
                    </a:solidFill>
                    <a:latin typeface="標楷體" pitchFamily="65" charset="-120"/>
                    <a:ea typeface="標楷體" pitchFamily="65" charset="-120"/>
                  </a:defRPr>
                </a:lvl9pPr>
              </a:lstStyle>
              <a:p>
                <a:pPr algn="ctr"/>
                <a:endParaRPr lang="zh-TW" altLang="en-US">
                  <a:solidFill>
                    <a:prstClr val="white"/>
                  </a:solidFill>
                  <a:latin typeface="+mn-lt"/>
                  <a:ea typeface="微軟正黑體" panose="020B0604030504040204" pitchFamily="34" charset="-120"/>
                </a:endParaRPr>
              </a:p>
            </p:txBody>
          </p:sp>
          <p:sp>
            <p:nvSpPr>
              <p:cNvPr id="59" name="Oval 39"/>
              <p:cNvSpPr>
                <a:spLocks noChangeArrowheads="1"/>
              </p:cNvSpPr>
              <p:nvPr/>
            </p:nvSpPr>
            <p:spPr bwMode="gray">
              <a:xfrm>
                <a:off x="3088825" y="2597187"/>
                <a:ext cx="108001" cy="108000"/>
              </a:xfrm>
              <a:prstGeom prst="ellipse">
                <a:avLst/>
              </a:prstGeom>
              <a:solidFill>
                <a:schemeClr val="accent1">
                  <a:lumMod val="60000"/>
                  <a:lumOff val="4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0" hangingPunct="0"/>
                <a:endParaRPr lang="zh-TW" altLang="en-US" sz="1000" b="1">
                  <a:solidFill>
                    <a:prstClr val="white"/>
                  </a:solidFill>
                  <a:ea typeface="微軟正黑體" panose="020B0604030504040204" pitchFamily="34" charset="-120"/>
                </a:endParaRPr>
              </a:p>
            </p:txBody>
          </p:sp>
          <p:sp>
            <p:nvSpPr>
              <p:cNvPr id="60" name="Oval 40"/>
              <p:cNvSpPr>
                <a:spLocks noChangeArrowheads="1"/>
              </p:cNvSpPr>
              <p:nvPr/>
            </p:nvSpPr>
            <p:spPr bwMode="gray">
              <a:xfrm>
                <a:off x="3362111" y="3042521"/>
                <a:ext cx="108001" cy="108000"/>
              </a:xfrm>
              <a:prstGeom prst="ellipse">
                <a:avLst/>
              </a:prstGeom>
              <a:solidFill>
                <a:schemeClr val="accent1">
                  <a:lumMod val="60000"/>
                  <a:lumOff val="4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1600" b="1">
                    <a:solidFill>
                      <a:schemeClr val="bg1"/>
                    </a:solidFill>
                    <a:latin typeface="標楷體" pitchFamily="65" charset="-120"/>
                    <a:ea typeface="標楷體" pitchFamily="65" charset="-120"/>
                  </a:defRPr>
                </a:lvl1pPr>
                <a:lvl2pPr marL="742950" indent="-285750" eaLnBrk="0" hangingPunct="0">
                  <a:defRPr sz="1600" b="1">
                    <a:solidFill>
                      <a:schemeClr val="bg1"/>
                    </a:solidFill>
                    <a:latin typeface="標楷體" pitchFamily="65" charset="-120"/>
                    <a:ea typeface="標楷體" pitchFamily="65" charset="-120"/>
                  </a:defRPr>
                </a:lvl2pPr>
                <a:lvl3pPr marL="1143000" indent="-228600" eaLnBrk="0" hangingPunct="0">
                  <a:defRPr sz="1600" b="1">
                    <a:solidFill>
                      <a:schemeClr val="bg1"/>
                    </a:solidFill>
                    <a:latin typeface="標楷體" pitchFamily="65" charset="-120"/>
                    <a:ea typeface="標楷體" pitchFamily="65" charset="-120"/>
                  </a:defRPr>
                </a:lvl3pPr>
                <a:lvl4pPr marL="1600200" indent="-228600" eaLnBrk="0" hangingPunct="0">
                  <a:defRPr sz="1600" b="1">
                    <a:solidFill>
                      <a:schemeClr val="bg1"/>
                    </a:solidFill>
                    <a:latin typeface="標楷體" pitchFamily="65" charset="-120"/>
                    <a:ea typeface="標楷體" pitchFamily="65" charset="-120"/>
                  </a:defRPr>
                </a:lvl4pPr>
                <a:lvl5pPr marL="2057400" indent="-228600" eaLnBrk="0" hangingPunct="0">
                  <a:defRPr sz="1600" b="1">
                    <a:solidFill>
                      <a:schemeClr val="bg1"/>
                    </a:solidFill>
                    <a:latin typeface="標楷體" pitchFamily="65" charset="-120"/>
                    <a:ea typeface="標楷體" pitchFamily="65" charset="-120"/>
                  </a:defRPr>
                </a:lvl5pPr>
                <a:lvl6pPr marL="2514600" indent="-228600" eaLnBrk="0" fontAlgn="base" hangingPunct="0">
                  <a:spcBef>
                    <a:spcPct val="0"/>
                  </a:spcBef>
                  <a:spcAft>
                    <a:spcPct val="0"/>
                  </a:spcAft>
                  <a:defRPr sz="1600" b="1">
                    <a:solidFill>
                      <a:schemeClr val="bg1"/>
                    </a:solidFill>
                    <a:latin typeface="標楷體" pitchFamily="65" charset="-120"/>
                    <a:ea typeface="標楷體" pitchFamily="65" charset="-120"/>
                  </a:defRPr>
                </a:lvl6pPr>
                <a:lvl7pPr marL="2971800" indent="-228600" eaLnBrk="0" fontAlgn="base" hangingPunct="0">
                  <a:spcBef>
                    <a:spcPct val="0"/>
                  </a:spcBef>
                  <a:spcAft>
                    <a:spcPct val="0"/>
                  </a:spcAft>
                  <a:defRPr sz="1600" b="1">
                    <a:solidFill>
                      <a:schemeClr val="bg1"/>
                    </a:solidFill>
                    <a:latin typeface="標楷體" pitchFamily="65" charset="-120"/>
                    <a:ea typeface="標楷體" pitchFamily="65" charset="-120"/>
                  </a:defRPr>
                </a:lvl7pPr>
                <a:lvl8pPr marL="3429000" indent="-228600" eaLnBrk="0" fontAlgn="base" hangingPunct="0">
                  <a:spcBef>
                    <a:spcPct val="0"/>
                  </a:spcBef>
                  <a:spcAft>
                    <a:spcPct val="0"/>
                  </a:spcAft>
                  <a:defRPr sz="1600" b="1">
                    <a:solidFill>
                      <a:schemeClr val="bg1"/>
                    </a:solidFill>
                    <a:latin typeface="標楷體" pitchFamily="65" charset="-120"/>
                    <a:ea typeface="標楷體" pitchFamily="65" charset="-120"/>
                  </a:defRPr>
                </a:lvl8pPr>
                <a:lvl9pPr marL="3886200" indent="-228600" eaLnBrk="0" fontAlgn="base" hangingPunct="0">
                  <a:spcBef>
                    <a:spcPct val="0"/>
                  </a:spcBef>
                  <a:spcAft>
                    <a:spcPct val="0"/>
                  </a:spcAft>
                  <a:defRPr sz="1600" b="1">
                    <a:solidFill>
                      <a:schemeClr val="bg1"/>
                    </a:solidFill>
                    <a:latin typeface="標楷體" pitchFamily="65" charset="-120"/>
                    <a:ea typeface="標楷體" pitchFamily="65" charset="-120"/>
                  </a:defRPr>
                </a:lvl9pPr>
              </a:lstStyle>
              <a:p>
                <a:pPr algn="ctr"/>
                <a:endParaRPr lang="zh-TW" altLang="en-US" sz="1000">
                  <a:solidFill>
                    <a:prstClr val="white"/>
                  </a:solidFill>
                  <a:latin typeface="+mn-lt"/>
                  <a:ea typeface="微軟正黑體" panose="020B0604030504040204" pitchFamily="34" charset="-120"/>
                </a:endParaRPr>
              </a:p>
            </p:txBody>
          </p:sp>
          <p:sp>
            <p:nvSpPr>
              <p:cNvPr id="61" name="Oval 41"/>
              <p:cNvSpPr>
                <a:spLocks noChangeArrowheads="1"/>
              </p:cNvSpPr>
              <p:nvPr/>
            </p:nvSpPr>
            <p:spPr bwMode="gray">
              <a:xfrm>
                <a:off x="3471478" y="3309778"/>
                <a:ext cx="108001" cy="108000"/>
              </a:xfrm>
              <a:prstGeom prst="ellipse">
                <a:avLst/>
              </a:prstGeom>
              <a:solidFill>
                <a:schemeClr val="accent1">
                  <a:lumMod val="60000"/>
                  <a:lumOff val="4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1600" b="1">
                    <a:solidFill>
                      <a:schemeClr val="bg1"/>
                    </a:solidFill>
                    <a:latin typeface="標楷體" pitchFamily="65" charset="-120"/>
                    <a:ea typeface="標楷體" pitchFamily="65" charset="-120"/>
                  </a:defRPr>
                </a:lvl1pPr>
                <a:lvl2pPr marL="742950" indent="-285750" eaLnBrk="0" hangingPunct="0">
                  <a:defRPr sz="1600" b="1">
                    <a:solidFill>
                      <a:schemeClr val="bg1"/>
                    </a:solidFill>
                    <a:latin typeface="標楷體" pitchFamily="65" charset="-120"/>
                    <a:ea typeface="標楷體" pitchFamily="65" charset="-120"/>
                  </a:defRPr>
                </a:lvl2pPr>
                <a:lvl3pPr marL="1143000" indent="-228600" eaLnBrk="0" hangingPunct="0">
                  <a:defRPr sz="1600" b="1">
                    <a:solidFill>
                      <a:schemeClr val="bg1"/>
                    </a:solidFill>
                    <a:latin typeface="標楷體" pitchFamily="65" charset="-120"/>
                    <a:ea typeface="標楷體" pitchFamily="65" charset="-120"/>
                  </a:defRPr>
                </a:lvl3pPr>
                <a:lvl4pPr marL="1600200" indent="-228600" eaLnBrk="0" hangingPunct="0">
                  <a:defRPr sz="1600" b="1">
                    <a:solidFill>
                      <a:schemeClr val="bg1"/>
                    </a:solidFill>
                    <a:latin typeface="標楷體" pitchFamily="65" charset="-120"/>
                    <a:ea typeface="標楷體" pitchFamily="65" charset="-120"/>
                  </a:defRPr>
                </a:lvl4pPr>
                <a:lvl5pPr marL="2057400" indent="-228600" eaLnBrk="0" hangingPunct="0">
                  <a:defRPr sz="1600" b="1">
                    <a:solidFill>
                      <a:schemeClr val="bg1"/>
                    </a:solidFill>
                    <a:latin typeface="標楷體" pitchFamily="65" charset="-120"/>
                    <a:ea typeface="標楷體" pitchFamily="65" charset="-120"/>
                  </a:defRPr>
                </a:lvl5pPr>
                <a:lvl6pPr marL="2514600" indent="-228600" eaLnBrk="0" fontAlgn="base" hangingPunct="0">
                  <a:spcBef>
                    <a:spcPct val="0"/>
                  </a:spcBef>
                  <a:spcAft>
                    <a:spcPct val="0"/>
                  </a:spcAft>
                  <a:defRPr sz="1600" b="1">
                    <a:solidFill>
                      <a:schemeClr val="bg1"/>
                    </a:solidFill>
                    <a:latin typeface="標楷體" pitchFamily="65" charset="-120"/>
                    <a:ea typeface="標楷體" pitchFamily="65" charset="-120"/>
                  </a:defRPr>
                </a:lvl6pPr>
                <a:lvl7pPr marL="2971800" indent="-228600" eaLnBrk="0" fontAlgn="base" hangingPunct="0">
                  <a:spcBef>
                    <a:spcPct val="0"/>
                  </a:spcBef>
                  <a:spcAft>
                    <a:spcPct val="0"/>
                  </a:spcAft>
                  <a:defRPr sz="1600" b="1">
                    <a:solidFill>
                      <a:schemeClr val="bg1"/>
                    </a:solidFill>
                    <a:latin typeface="標楷體" pitchFamily="65" charset="-120"/>
                    <a:ea typeface="標楷體" pitchFamily="65" charset="-120"/>
                  </a:defRPr>
                </a:lvl7pPr>
                <a:lvl8pPr marL="3429000" indent="-228600" eaLnBrk="0" fontAlgn="base" hangingPunct="0">
                  <a:spcBef>
                    <a:spcPct val="0"/>
                  </a:spcBef>
                  <a:spcAft>
                    <a:spcPct val="0"/>
                  </a:spcAft>
                  <a:defRPr sz="1600" b="1">
                    <a:solidFill>
                      <a:schemeClr val="bg1"/>
                    </a:solidFill>
                    <a:latin typeface="標楷體" pitchFamily="65" charset="-120"/>
                    <a:ea typeface="標楷體" pitchFamily="65" charset="-120"/>
                  </a:defRPr>
                </a:lvl8pPr>
                <a:lvl9pPr marL="3886200" indent="-228600" eaLnBrk="0" fontAlgn="base" hangingPunct="0">
                  <a:spcBef>
                    <a:spcPct val="0"/>
                  </a:spcBef>
                  <a:spcAft>
                    <a:spcPct val="0"/>
                  </a:spcAft>
                  <a:defRPr sz="1600" b="1">
                    <a:solidFill>
                      <a:schemeClr val="bg1"/>
                    </a:solidFill>
                    <a:latin typeface="標楷體" pitchFamily="65" charset="-120"/>
                    <a:ea typeface="標楷體" pitchFamily="65" charset="-120"/>
                  </a:defRPr>
                </a:lvl9pPr>
              </a:lstStyle>
              <a:p>
                <a:pPr algn="ctr"/>
                <a:endParaRPr lang="zh-TW" altLang="en-US">
                  <a:solidFill>
                    <a:prstClr val="white"/>
                  </a:solidFill>
                  <a:latin typeface="+mn-lt"/>
                  <a:ea typeface="微軟正黑體" panose="020B0604030504040204" pitchFamily="34" charset="-120"/>
                </a:endParaRPr>
              </a:p>
            </p:txBody>
          </p:sp>
          <p:sp>
            <p:nvSpPr>
              <p:cNvPr id="62" name="Oval 42"/>
              <p:cNvSpPr>
                <a:spLocks noChangeArrowheads="1"/>
              </p:cNvSpPr>
              <p:nvPr/>
            </p:nvSpPr>
            <p:spPr bwMode="gray">
              <a:xfrm>
                <a:off x="3538880" y="3763925"/>
                <a:ext cx="108001" cy="108000"/>
              </a:xfrm>
              <a:prstGeom prst="ellipse">
                <a:avLst/>
              </a:prstGeom>
              <a:solidFill>
                <a:schemeClr val="accent1">
                  <a:lumMod val="60000"/>
                  <a:lumOff val="4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1600" b="1">
                    <a:solidFill>
                      <a:schemeClr val="bg1"/>
                    </a:solidFill>
                    <a:latin typeface="標楷體" pitchFamily="65" charset="-120"/>
                    <a:ea typeface="標楷體" pitchFamily="65" charset="-120"/>
                  </a:defRPr>
                </a:lvl1pPr>
                <a:lvl2pPr marL="742950" indent="-285750" eaLnBrk="0" hangingPunct="0">
                  <a:defRPr sz="1600" b="1">
                    <a:solidFill>
                      <a:schemeClr val="bg1"/>
                    </a:solidFill>
                    <a:latin typeface="標楷體" pitchFamily="65" charset="-120"/>
                    <a:ea typeface="標楷體" pitchFamily="65" charset="-120"/>
                  </a:defRPr>
                </a:lvl2pPr>
                <a:lvl3pPr marL="1143000" indent="-228600" eaLnBrk="0" hangingPunct="0">
                  <a:defRPr sz="1600" b="1">
                    <a:solidFill>
                      <a:schemeClr val="bg1"/>
                    </a:solidFill>
                    <a:latin typeface="標楷體" pitchFamily="65" charset="-120"/>
                    <a:ea typeface="標楷體" pitchFamily="65" charset="-120"/>
                  </a:defRPr>
                </a:lvl3pPr>
                <a:lvl4pPr marL="1600200" indent="-228600" eaLnBrk="0" hangingPunct="0">
                  <a:defRPr sz="1600" b="1">
                    <a:solidFill>
                      <a:schemeClr val="bg1"/>
                    </a:solidFill>
                    <a:latin typeface="標楷體" pitchFamily="65" charset="-120"/>
                    <a:ea typeface="標楷體" pitchFamily="65" charset="-120"/>
                  </a:defRPr>
                </a:lvl4pPr>
                <a:lvl5pPr marL="2057400" indent="-228600" eaLnBrk="0" hangingPunct="0">
                  <a:defRPr sz="1600" b="1">
                    <a:solidFill>
                      <a:schemeClr val="bg1"/>
                    </a:solidFill>
                    <a:latin typeface="標楷體" pitchFamily="65" charset="-120"/>
                    <a:ea typeface="標楷體" pitchFamily="65" charset="-120"/>
                  </a:defRPr>
                </a:lvl5pPr>
                <a:lvl6pPr marL="2514600" indent="-228600" eaLnBrk="0" fontAlgn="base" hangingPunct="0">
                  <a:spcBef>
                    <a:spcPct val="0"/>
                  </a:spcBef>
                  <a:spcAft>
                    <a:spcPct val="0"/>
                  </a:spcAft>
                  <a:defRPr sz="1600" b="1">
                    <a:solidFill>
                      <a:schemeClr val="bg1"/>
                    </a:solidFill>
                    <a:latin typeface="標楷體" pitchFamily="65" charset="-120"/>
                    <a:ea typeface="標楷體" pitchFamily="65" charset="-120"/>
                  </a:defRPr>
                </a:lvl6pPr>
                <a:lvl7pPr marL="2971800" indent="-228600" eaLnBrk="0" fontAlgn="base" hangingPunct="0">
                  <a:spcBef>
                    <a:spcPct val="0"/>
                  </a:spcBef>
                  <a:spcAft>
                    <a:spcPct val="0"/>
                  </a:spcAft>
                  <a:defRPr sz="1600" b="1">
                    <a:solidFill>
                      <a:schemeClr val="bg1"/>
                    </a:solidFill>
                    <a:latin typeface="標楷體" pitchFamily="65" charset="-120"/>
                    <a:ea typeface="標楷體" pitchFamily="65" charset="-120"/>
                  </a:defRPr>
                </a:lvl7pPr>
                <a:lvl8pPr marL="3429000" indent="-228600" eaLnBrk="0" fontAlgn="base" hangingPunct="0">
                  <a:spcBef>
                    <a:spcPct val="0"/>
                  </a:spcBef>
                  <a:spcAft>
                    <a:spcPct val="0"/>
                  </a:spcAft>
                  <a:defRPr sz="1600" b="1">
                    <a:solidFill>
                      <a:schemeClr val="bg1"/>
                    </a:solidFill>
                    <a:latin typeface="標楷體" pitchFamily="65" charset="-120"/>
                    <a:ea typeface="標楷體" pitchFamily="65" charset="-120"/>
                  </a:defRPr>
                </a:lvl8pPr>
                <a:lvl9pPr marL="3886200" indent="-228600" eaLnBrk="0" fontAlgn="base" hangingPunct="0">
                  <a:spcBef>
                    <a:spcPct val="0"/>
                  </a:spcBef>
                  <a:spcAft>
                    <a:spcPct val="0"/>
                  </a:spcAft>
                  <a:defRPr sz="1600" b="1">
                    <a:solidFill>
                      <a:schemeClr val="bg1"/>
                    </a:solidFill>
                    <a:latin typeface="標楷體" pitchFamily="65" charset="-120"/>
                    <a:ea typeface="標楷體" pitchFamily="65" charset="-120"/>
                  </a:defRPr>
                </a:lvl9pPr>
              </a:lstStyle>
              <a:p>
                <a:pPr algn="ctr" eaLnBrk="1" hangingPunct="1"/>
                <a:endParaRPr lang="zh-TW" altLang="zh-TW" sz="1000" b="0" i="1">
                  <a:solidFill>
                    <a:prstClr val="white"/>
                  </a:solidFill>
                  <a:latin typeface="+mn-lt"/>
                  <a:ea typeface="微軟正黑體" panose="020B0604030504040204" pitchFamily="34" charset="-120"/>
                </a:endParaRPr>
              </a:p>
            </p:txBody>
          </p:sp>
          <p:sp>
            <p:nvSpPr>
              <p:cNvPr id="63" name="Oval 43"/>
              <p:cNvSpPr>
                <a:spLocks noChangeArrowheads="1"/>
              </p:cNvSpPr>
              <p:nvPr/>
            </p:nvSpPr>
            <p:spPr bwMode="gray">
              <a:xfrm>
                <a:off x="3447386" y="4054213"/>
                <a:ext cx="108001" cy="108000"/>
              </a:xfrm>
              <a:prstGeom prst="ellipse">
                <a:avLst/>
              </a:prstGeom>
              <a:solidFill>
                <a:schemeClr val="accent1">
                  <a:lumMod val="60000"/>
                  <a:lumOff val="4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1600" b="1">
                    <a:solidFill>
                      <a:schemeClr val="bg1"/>
                    </a:solidFill>
                    <a:latin typeface="標楷體" pitchFamily="65" charset="-120"/>
                    <a:ea typeface="標楷體" pitchFamily="65" charset="-120"/>
                  </a:defRPr>
                </a:lvl1pPr>
                <a:lvl2pPr marL="742950" indent="-285750" eaLnBrk="0" hangingPunct="0">
                  <a:defRPr sz="1600" b="1">
                    <a:solidFill>
                      <a:schemeClr val="bg1"/>
                    </a:solidFill>
                    <a:latin typeface="標楷體" pitchFamily="65" charset="-120"/>
                    <a:ea typeface="標楷體" pitchFamily="65" charset="-120"/>
                  </a:defRPr>
                </a:lvl2pPr>
                <a:lvl3pPr marL="1143000" indent="-228600" eaLnBrk="0" hangingPunct="0">
                  <a:defRPr sz="1600" b="1">
                    <a:solidFill>
                      <a:schemeClr val="bg1"/>
                    </a:solidFill>
                    <a:latin typeface="標楷體" pitchFamily="65" charset="-120"/>
                    <a:ea typeface="標楷體" pitchFamily="65" charset="-120"/>
                  </a:defRPr>
                </a:lvl3pPr>
                <a:lvl4pPr marL="1600200" indent="-228600" eaLnBrk="0" hangingPunct="0">
                  <a:defRPr sz="1600" b="1">
                    <a:solidFill>
                      <a:schemeClr val="bg1"/>
                    </a:solidFill>
                    <a:latin typeface="標楷體" pitchFamily="65" charset="-120"/>
                    <a:ea typeface="標楷體" pitchFamily="65" charset="-120"/>
                  </a:defRPr>
                </a:lvl4pPr>
                <a:lvl5pPr marL="2057400" indent="-228600" eaLnBrk="0" hangingPunct="0">
                  <a:defRPr sz="1600" b="1">
                    <a:solidFill>
                      <a:schemeClr val="bg1"/>
                    </a:solidFill>
                    <a:latin typeface="標楷體" pitchFamily="65" charset="-120"/>
                    <a:ea typeface="標楷體" pitchFamily="65" charset="-120"/>
                  </a:defRPr>
                </a:lvl5pPr>
                <a:lvl6pPr marL="2514600" indent="-228600" eaLnBrk="0" fontAlgn="base" hangingPunct="0">
                  <a:spcBef>
                    <a:spcPct val="0"/>
                  </a:spcBef>
                  <a:spcAft>
                    <a:spcPct val="0"/>
                  </a:spcAft>
                  <a:defRPr sz="1600" b="1">
                    <a:solidFill>
                      <a:schemeClr val="bg1"/>
                    </a:solidFill>
                    <a:latin typeface="標楷體" pitchFamily="65" charset="-120"/>
                    <a:ea typeface="標楷體" pitchFamily="65" charset="-120"/>
                  </a:defRPr>
                </a:lvl6pPr>
                <a:lvl7pPr marL="2971800" indent="-228600" eaLnBrk="0" fontAlgn="base" hangingPunct="0">
                  <a:spcBef>
                    <a:spcPct val="0"/>
                  </a:spcBef>
                  <a:spcAft>
                    <a:spcPct val="0"/>
                  </a:spcAft>
                  <a:defRPr sz="1600" b="1">
                    <a:solidFill>
                      <a:schemeClr val="bg1"/>
                    </a:solidFill>
                    <a:latin typeface="標楷體" pitchFamily="65" charset="-120"/>
                    <a:ea typeface="標楷體" pitchFamily="65" charset="-120"/>
                  </a:defRPr>
                </a:lvl7pPr>
                <a:lvl8pPr marL="3429000" indent="-228600" eaLnBrk="0" fontAlgn="base" hangingPunct="0">
                  <a:spcBef>
                    <a:spcPct val="0"/>
                  </a:spcBef>
                  <a:spcAft>
                    <a:spcPct val="0"/>
                  </a:spcAft>
                  <a:defRPr sz="1600" b="1">
                    <a:solidFill>
                      <a:schemeClr val="bg1"/>
                    </a:solidFill>
                    <a:latin typeface="標楷體" pitchFamily="65" charset="-120"/>
                    <a:ea typeface="標楷體" pitchFamily="65" charset="-120"/>
                  </a:defRPr>
                </a:lvl8pPr>
                <a:lvl9pPr marL="3886200" indent="-228600" eaLnBrk="0" fontAlgn="base" hangingPunct="0">
                  <a:spcBef>
                    <a:spcPct val="0"/>
                  </a:spcBef>
                  <a:spcAft>
                    <a:spcPct val="0"/>
                  </a:spcAft>
                  <a:defRPr sz="1600" b="1">
                    <a:solidFill>
                      <a:schemeClr val="bg1"/>
                    </a:solidFill>
                    <a:latin typeface="標楷體" pitchFamily="65" charset="-120"/>
                    <a:ea typeface="標楷體" pitchFamily="65" charset="-120"/>
                  </a:defRPr>
                </a:lvl9pPr>
              </a:lstStyle>
              <a:p>
                <a:pPr algn="ctr" eaLnBrk="1" hangingPunct="1"/>
                <a:endParaRPr lang="zh-TW" altLang="zh-TW" sz="1800" b="0" i="1">
                  <a:solidFill>
                    <a:prstClr val="white"/>
                  </a:solidFill>
                  <a:latin typeface="+mn-lt"/>
                  <a:ea typeface="微軟正黑體" panose="020B0604030504040204" pitchFamily="34" charset="-120"/>
                </a:endParaRPr>
              </a:p>
            </p:txBody>
          </p:sp>
          <p:sp>
            <p:nvSpPr>
              <p:cNvPr id="64" name="Oval 44"/>
              <p:cNvSpPr>
                <a:spLocks noChangeArrowheads="1"/>
              </p:cNvSpPr>
              <p:nvPr/>
            </p:nvSpPr>
            <p:spPr bwMode="gray">
              <a:xfrm>
                <a:off x="3000760" y="4401166"/>
                <a:ext cx="108001" cy="108000"/>
              </a:xfrm>
              <a:prstGeom prst="ellipse">
                <a:avLst/>
              </a:prstGeom>
              <a:solidFill>
                <a:schemeClr val="accent1">
                  <a:lumMod val="60000"/>
                  <a:lumOff val="4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1600" b="1">
                    <a:solidFill>
                      <a:schemeClr val="bg1"/>
                    </a:solidFill>
                    <a:latin typeface="標楷體" pitchFamily="65" charset="-120"/>
                    <a:ea typeface="標楷體" pitchFamily="65" charset="-120"/>
                  </a:defRPr>
                </a:lvl1pPr>
                <a:lvl2pPr marL="742950" indent="-285750" eaLnBrk="0" hangingPunct="0">
                  <a:defRPr sz="1600" b="1">
                    <a:solidFill>
                      <a:schemeClr val="bg1"/>
                    </a:solidFill>
                    <a:latin typeface="標楷體" pitchFamily="65" charset="-120"/>
                    <a:ea typeface="標楷體" pitchFamily="65" charset="-120"/>
                  </a:defRPr>
                </a:lvl2pPr>
                <a:lvl3pPr marL="1143000" indent="-228600" eaLnBrk="0" hangingPunct="0">
                  <a:defRPr sz="1600" b="1">
                    <a:solidFill>
                      <a:schemeClr val="bg1"/>
                    </a:solidFill>
                    <a:latin typeface="標楷體" pitchFamily="65" charset="-120"/>
                    <a:ea typeface="標楷體" pitchFamily="65" charset="-120"/>
                  </a:defRPr>
                </a:lvl3pPr>
                <a:lvl4pPr marL="1600200" indent="-228600" eaLnBrk="0" hangingPunct="0">
                  <a:defRPr sz="1600" b="1">
                    <a:solidFill>
                      <a:schemeClr val="bg1"/>
                    </a:solidFill>
                    <a:latin typeface="標楷體" pitchFamily="65" charset="-120"/>
                    <a:ea typeface="標楷體" pitchFamily="65" charset="-120"/>
                  </a:defRPr>
                </a:lvl4pPr>
                <a:lvl5pPr marL="2057400" indent="-228600" eaLnBrk="0" hangingPunct="0">
                  <a:defRPr sz="1600" b="1">
                    <a:solidFill>
                      <a:schemeClr val="bg1"/>
                    </a:solidFill>
                    <a:latin typeface="標楷體" pitchFamily="65" charset="-120"/>
                    <a:ea typeface="標楷體" pitchFamily="65" charset="-120"/>
                  </a:defRPr>
                </a:lvl5pPr>
                <a:lvl6pPr marL="2514600" indent="-228600" eaLnBrk="0" fontAlgn="base" hangingPunct="0">
                  <a:spcBef>
                    <a:spcPct val="0"/>
                  </a:spcBef>
                  <a:spcAft>
                    <a:spcPct val="0"/>
                  </a:spcAft>
                  <a:defRPr sz="1600" b="1">
                    <a:solidFill>
                      <a:schemeClr val="bg1"/>
                    </a:solidFill>
                    <a:latin typeface="標楷體" pitchFamily="65" charset="-120"/>
                    <a:ea typeface="標楷體" pitchFamily="65" charset="-120"/>
                  </a:defRPr>
                </a:lvl6pPr>
                <a:lvl7pPr marL="2971800" indent="-228600" eaLnBrk="0" fontAlgn="base" hangingPunct="0">
                  <a:spcBef>
                    <a:spcPct val="0"/>
                  </a:spcBef>
                  <a:spcAft>
                    <a:spcPct val="0"/>
                  </a:spcAft>
                  <a:defRPr sz="1600" b="1">
                    <a:solidFill>
                      <a:schemeClr val="bg1"/>
                    </a:solidFill>
                    <a:latin typeface="標楷體" pitchFamily="65" charset="-120"/>
                    <a:ea typeface="標楷體" pitchFamily="65" charset="-120"/>
                  </a:defRPr>
                </a:lvl7pPr>
                <a:lvl8pPr marL="3429000" indent="-228600" eaLnBrk="0" fontAlgn="base" hangingPunct="0">
                  <a:spcBef>
                    <a:spcPct val="0"/>
                  </a:spcBef>
                  <a:spcAft>
                    <a:spcPct val="0"/>
                  </a:spcAft>
                  <a:defRPr sz="1600" b="1">
                    <a:solidFill>
                      <a:schemeClr val="bg1"/>
                    </a:solidFill>
                    <a:latin typeface="標楷體" pitchFamily="65" charset="-120"/>
                    <a:ea typeface="標楷體" pitchFamily="65" charset="-120"/>
                  </a:defRPr>
                </a:lvl8pPr>
                <a:lvl9pPr marL="3886200" indent="-228600" eaLnBrk="0" fontAlgn="base" hangingPunct="0">
                  <a:spcBef>
                    <a:spcPct val="0"/>
                  </a:spcBef>
                  <a:spcAft>
                    <a:spcPct val="0"/>
                  </a:spcAft>
                  <a:defRPr sz="1600" b="1">
                    <a:solidFill>
                      <a:schemeClr val="bg1"/>
                    </a:solidFill>
                    <a:latin typeface="標楷體" pitchFamily="65" charset="-120"/>
                    <a:ea typeface="標楷體" pitchFamily="65" charset="-120"/>
                  </a:defRPr>
                </a:lvl9pPr>
              </a:lstStyle>
              <a:p>
                <a:pPr algn="ctr" eaLnBrk="1" hangingPunct="1"/>
                <a:endParaRPr lang="zh-TW" altLang="zh-TW" sz="1000" b="0" i="1">
                  <a:solidFill>
                    <a:prstClr val="white"/>
                  </a:solidFill>
                  <a:latin typeface="+mn-lt"/>
                  <a:ea typeface="微軟正黑體" panose="020B0604030504040204" pitchFamily="34" charset="-120"/>
                </a:endParaRPr>
              </a:p>
            </p:txBody>
          </p:sp>
          <p:sp>
            <p:nvSpPr>
              <p:cNvPr id="65" name="AutoShape 45"/>
              <p:cNvSpPr>
                <a:spLocks noChangeArrowheads="1"/>
              </p:cNvSpPr>
              <p:nvPr/>
            </p:nvSpPr>
            <p:spPr bwMode="gray">
              <a:xfrm>
                <a:off x="3582297" y="3276999"/>
                <a:ext cx="144000" cy="144000"/>
              </a:xfrm>
              <a:prstGeom prst="triangle">
                <a:avLst>
                  <a:gd name="adj" fmla="val 50000"/>
                </a:avLst>
              </a:prstGeom>
              <a:solidFill>
                <a:schemeClr val="bg2"/>
              </a:solidFill>
              <a:ln w="12700" algn="ctr">
                <a:solidFill>
                  <a:schemeClr val="bg1"/>
                </a:solidFill>
                <a:miter lim="800000"/>
                <a:headEnd/>
                <a:tailEnd/>
              </a:ln>
            </p:spPr>
            <p:txBody>
              <a:bodyPr wrap="none" anchor="ctr"/>
              <a:lstStyle>
                <a:lvl1pPr eaLnBrk="0" hangingPunct="0">
                  <a:defRPr sz="1600" b="1">
                    <a:solidFill>
                      <a:schemeClr val="bg1"/>
                    </a:solidFill>
                    <a:latin typeface="標楷體" pitchFamily="65" charset="-120"/>
                    <a:ea typeface="標楷體" pitchFamily="65" charset="-120"/>
                  </a:defRPr>
                </a:lvl1pPr>
                <a:lvl2pPr marL="742950" indent="-285750" eaLnBrk="0" hangingPunct="0">
                  <a:defRPr sz="1600" b="1">
                    <a:solidFill>
                      <a:schemeClr val="bg1"/>
                    </a:solidFill>
                    <a:latin typeface="標楷體" pitchFamily="65" charset="-120"/>
                    <a:ea typeface="標楷體" pitchFamily="65" charset="-120"/>
                  </a:defRPr>
                </a:lvl2pPr>
                <a:lvl3pPr marL="1143000" indent="-228600" eaLnBrk="0" hangingPunct="0">
                  <a:defRPr sz="1600" b="1">
                    <a:solidFill>
                      <a:schemeClr val="bg1"/>
                    </a:solidFill>
                    <a:latin typeface="標楷體" pitchFamily="65" charset="-120"/>
                    <a:ea typeface="標楷體" pitchFamily="65" charset="-120"/>
                  </a:defRPr>
                </a:lvl3pPr>
                <a:lvl4pPr marL="1600200" indent="-228600" eaLnBrk="0" hangingPunct="0">
                  <a:defRPr sz="1600" b="1">
                    <a:solidFill>
                      <a:schemeClr val="bg1"/>
                    </a:solidFill>
                    <a:latin typeface="標楷體" pitchFamily="65" charset="-120"/>
                    <a:ea typeface="標楷體" pitchFamily="65" charset="-120"/>
                  </a:defRPr>
                </a:lvl4pPr>
                <a:lvl5pPr marL="2057400" indent="-228600" eaLnBrk="0" hangingPunct="0">
                  <a:defRPr sz="1600" b="1">
                    <a:solidFill>
                      <a:schemeClr val="bg1"/>
                    </a:solidFill>
                    <a:latin typeface="標楷體" pitchFamily="65" charset="-120"/>
                    <a:ea typeface="標楷體" pitchFamily="65" charset="-120"/>
                  </a:defRPr>
                </a:lvl5pPr>
                <a:lvl6pPr marL="2514600" indent="-228600" eaLnBrk="0" fontAlgn="base" hangingPunct="0">
                  <a:spcBef>
                    <a:spcPct val="0"/>
                  </a:spcBef>
                  <a:spcAft>
                    <a:spcPct val="0"/>
                  </a:spcAft>
                  <a:defRPr sz="1600" b="1">
                    <a:solidFill>
                      <a:schemeClr val="bg1"/>
                    </a:solidFill>
                    <a:latin typeface="標楷體" pitchFamily="65" charset="-120"/>
                    <a:ea typeface="標楷體" pitchFamily="65" charset="-120"/>
                  </a:defRPr>
                </a:lvl6pPr>
                <a:lvl7pPr marL="2971800" indent="-228600" eaLnBrk="0" fontAlgn="base" hangingPunct="0">
                  <a:spcBef>
                    <a:spcPct val="0"/>
                  </a:spcBef>
                  <a:spcAft>
                    <a:spcPct val="0"/>
                  </a:spcAft>
                  <a:defRPr sz="1600" b="1">
                    <a:solidFill>
                      <a:schemeClr val="bg1"/>
                    </a:solidFill>
                    <a:latin typeface="標楷體" pitchFamily="65" charset="-120"/>
                    <a:ea typeface="標楷體" pitchFamily="65" charset="-120"/>
                  </a:defRPr>
                </a:lvl7pPr>
                <a:lvl8pPr marL="3429000" indent="-228600" eaLnBrk="0" fontAlgn="base" hangingPunct="0">
                  <a:spcBef>
                    <a:spcPct val="0"/>
                  </a:spcBef>
                  <a:spcAft>
                    <a:spcPct val="0"/>
                  </a:spcAft>
                  <a:defRPr sz="1600" b="1">
                    <a:solidFill>
                      <a:schemeClr val="bg1"/>
                    </a:solidFill>
                    <a:latin typeface="標楷體" pitchFamily="65" charset="-120"/>
                    <a:ea typeface="標楷體" pitchFamily="65" charset="-120"/>
                  </a:defRPr>
                </a:lvl8pPr>
                <a:lvl9pPr marL="3886200" indent="-228600" eaLnBrk="0" fontAlgn="base" hangingPunct="0">
                  <a:spcBef>
                    <a:spcPct val="0"/>
                  </a:spcBef>
                  <a:spcAft>
                    <a:spcPct val="0"/>
                  </a:spcAft>
                  <a:defRPr sz="1600" b="1">
                    <a:solidFill>
                      <a:schemeClr val="bg1"/>
                    </a:solidFill>
                    <a:latin typeface="標楷體" pitchFamily="65" charset="-120"/>
                    <a:ea typeface="標楷體" pitchFamily="65" charset="-120"/>
                  </a:defRPr>
                </a:lvl9pPr>
              </a:lstStyle>
              <a:p>
                <a:pPr algn="ctr"/>
                <a:endParaRPr lang="zh-TW" altLang="en-US">
                  <a:solidFill>
                    <a:prstClr val="white"/>
                  </a:solidFill>
                  <a:latin typeface="+mn-lt"/>
                  <a:ea typeface="微軟正黑體" panose="020B0604030504040204" pitchFamily="34" charset="-120"/>
                </a:endParaRPr>
              </a:p>
            </p:txBody>
          </p:sp>
          <p:sp>
            <p:nvSpPr>
              <p:cNvPr id="66" name="AutoShape 46"/>
              <p:cNvSpPr>
                <a:spLocks noChangeArrowheads="1"/>
              </p:cNvSpPr>
              <p:nvPr/>
            </p:nvSpPr>
            <p:spPr bwMode="gray">
              <a:xfrm>
                <a:off x="3552110" y="4009411"/>
                <a:ext cx="144000" cy="144000"/>
              </a:xfrm>
              <a:prstGeom prst="triangle">
                <a:avLst>
                  <a:gd name="adj" fmla="val 50000"/>
                </a:avLst>
              </a:prstGeom>
              <a:solidFill>
                <a:schemeClr val="bg2"/>
              </a:solidFill>
              <a:ln w="12700" algn="ctr">
                <a:solidFill>
                  <a:schemeClr val="bg1"/>
                </a:solidFill>
                <a:miter lim="800000"/>
                <a:headEnd/>
                <a:tailEnd/>
              </a:ln>
            </p:spPr>
            <p:txBody>
              <a:bodyPr wrap="none" anchor="ctr"/>
              <a:lstStyle>
                <a:lvl1pPr eaLnBrk="0" hangingPunct="0">
                  <a:defRPr sz="1600" b="1">
                    <a:solidFill>
                      <a:schemeClr val="bg1"/>
                    </a:solidFill>
                    <a:latin typeface="標楷體" pitchFamily="65" charset="-120"/>
                    <a:ea typeface="標楷體" pitchFamily="65" charset="-120"/>
                  </a:defRPr>
                </a:lvl1pPr>
                <a:lvl2pPr marL="742950" indent="-285750" eaLnBrk="0" hangingPunct="0">
                  <a:defRPr sz="1600" b="1">
                    <a:solidFill>
                      <a:schemeClr val="bg1"/>
                    </a:solidFill>
                    <a:latin typeface="標楷體" pitchFamily="65" charset="-120"/>
                    <a:ea typeface="標楷體" pitchFamily="65" charset="-120"/>
                  </a:defRPr>
                </a:lvl2pPr>
                <a:lvl3pPr marL="1143000" indent="-228600" eaLnBrk="0" hangingPunct="0">
                  <a:defRPr sz="1600" b="1">
                    <a:solidFill>
                      <a:schemeClr val="bg1"/>
                    </a:solidFill>
                    <a:latin typeface="標楷體" pitchFamily="65" charset="-120"/>
                    <a:ea typeface="標楷體" pitchFamily="65" charset="-120"/>
                  </a:defRPr>
                </a:lvl3pPr>
                <a:lvl4pPr marL="1600200" indent="-228600" eaLnBrk="0" hangingPunct="0">
                  <a:defRPr sz="1600" b="1">
                    <a:solidFill>
                      <a:schemeClr val="bg1"/>
                    </a:solidFill>
                    <a:latin typeface="標楷體" pitchFamily="65" charset="-120"/>
                    <a:ea typeface="標楷體" pitchFamily="65" charset="-120"/>
                  </a:defRPr>
                </a:lvl4pPr>
                <a:lvl5pPr marL="2057400" indent="-228600" eaLnBrk="0" hangingPunct="0">
                  <a:defRPr sz="1600" b="1">
                    <a:solidFill>
                      <a:schemeClr val="bg1"/>
                    </a:solidFill>
                    <a:latin typeface="標楷體" pitchFamily="65" charset="-120"/>
                    <a:ea typeface="標楷體" pitchFamily="65" charset="-120"/>
                  </a:defRPr>
                </a:lvl5pPr>
                <a:lvl6pPr marL="2514600" indent="-228600" eaLnBrk="0" fontAlgn="base" hangingPunct="0">
                  <a:spcBef>
                    <a:spcPct val="0"/>
                  </a:spcBef>
                  <a:spcAft>
                    <a:spcPct val="0"/>
                  </a:spcAft>
                  <a:defRPr sz="1600" b="1">
                    <a:solidFill>
                      <a:schemeClr val="bg1"/>
                    </a:solidFill>
                    <a:latin typeface="標楷體" pitchFamily="65" charset="-120"/>
                    <a:ea typeface="標楷體" pitchFamily="65" charset="-120"/>
                  </a:defRPr>
                </a:lvl6pPr>
                <a:lvl7pPr marL="2971800" indent="-228600" eaLnBrk="0" fontAlgn="base" hangingPunct="0">
                  <a:spcBef>
                    <a:spcPct val="0"/>
                  </a:spcBef>
                  <a:spcAft>
                    <a:spcPct val="0"/>
                  </a:spcAft>
                  <a:defRPr sz="1600" b="1">
                    <a:solidFill>
                      <a:schemeClr val="bg1"/>
                    </a:solidFill>
                    <a:latin typeface="標楷體" pitchFamily="65" charset="-120"/>
                    <a:ea typeface="標楷體" pitchFamily="65" charset="-120"/>
                  </a:defRPr>
                </a:lvl7pPr>
                <a:lvl8pPr marL="3429000" indent="-228600" eaLnBrk="0" fontAlgn="base" hangingPunct="0">
                  <a:spcBef>
                    <a:spcPct val="0"/>
                  </a:spcBef>
                  <a:spcAft>
                    <a:spcPct val="0"/>
                  </a:spcAft>
                  <a:defRPr sz="1600" b="1">
                    <a:solidFill>
                      <a:schemeClr val="bg1"/>
                    </a:solidFill>
                    <a:latin typeface="標楷體" pitchFamily="65" charset="-120"/>
                    <a:ea typeface="標楷體" pitchFamily="65" charset="-120"/>
                  </a:defRPr>
                </a:lvl8pPr>
                <a:lvl9pPr marL="3886200" indent="-228600" eaLnBrk="0" fontAlgn="base" hangingPunct="0">
                  <a:spcBef>
                    <a:spcPct val="0"/>
                  </a:spcBef>
                  <a:spcAft>
                    <a:spcPct val="0"/>
                  </a:spcAft>
                  <a:defRPr sz="1600" b="1">
                    <a:solidFill>
                      <a:schemeClr val="bg1"/>
                    </a:solidFill>
                    <a:latin typeface="標楷體" pitchFamily="65" charset="-120"/>
                    <a:ea typeface="標楷體" pitchFamily="65" charset="-120"/>
                  </a:defRPr>
                </a:lvl9pPr>
              </a:lstStyle>
              <a:p>
                <a:pPr algn="ctr"/>
                <a:endParaRPr lang="zh-TW" altLang="en-US" sz="1000">
                  <a:solidFill>
                    <a:prstClr val="white"/>
                  </a:solidFill>
                  <a:latin typeface="+mn-lt"/>
                  <a:ea typeface="微軟正黑體" panose="020B0604030504040204" pitchFamily="34" charset="-120"/>
                </a:endParaRPr>
              </a:p>
            </p:txBody>
          </p:sp>
          <p:sp>
            <p:nvSpPr>
              <p:cNvPr id="67" name="Oval 47"/>
              <p:cNvSpPr>
                <a:spLocks noChangeArrowheads="1"/>
              </p:cNvSpPr>
              <p:nvPr/>
            </p:nvSpPr>
            <p:spPr bwMode="gray">
              <a:xfrm>
                <a:off x="3305094" y="2744900"/>
                <a:ext cx="108001" cy="108000"/>
              </a:xfrm>
              <a:prstGeom prst="ellipse">
                <a:avLst/>
              </a:prstGeom>
              <a:solidFill>
                <a:schemeClr val="accent1">
                  <a:lumMod val="60000"/>
                  <a:lumOff val="4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1600" b="1">
                    <a:solidFill>
                      <a:schemeClr val="bg1"/>
                    </a:solidFill>
                    <a:latin typeface="標楷體" pitchFamily="65" charset="-120"/>
                    <a:ea typeface="標楷體" pitchFamily="65" charset="-120"/>
                  </a:defRPr>
                </a:lvl1pPr>
                <a:lvl2pPr marL="742950" indent="-285750" eaLnBrk="0" hangingPunct="0">
                  <a:defRPr sz="1600" b="1">
                    <a:solidFill>
                      <a:schemeClr val="bg1"/>
                    </a:solidFill>
                    <a:latin typeface="標楷體" pitchFamily="65" charset="-120"/>
                    <a:ea typeface="標楷體" pitchFamily="65" charset="-120"/>
                  </a:defRPr>
                </a:lvl2pPr>
                <a:lvl3pPr marL="1143000" indent="-228600" eaLnBrk="0" hangingPunct="0">
                  <a:defRPr sz="1600" b="1">
                    <a:solidFill>
                      <a:schemeClr val="bg1"/>
                    </a:solidFill>
                    <a:latin typeface="標楷體" pitchFamily="65" charset="-120"/>
                    <a:ea typeface="標楷體" pitchFamily="65" charset="-120"/>
                  </a:defRPr>
                </a:lvl3pPr>
                <a:lvl4pPr marL="1600200" indent="-228600" eaLnBrk="0" hangingPunct="0">
                  <a:defRPr sz="1600" b="1">
                    <a:solidFill>
                      <a:schemeClr val="bg1"/>
                    </a:solidFill>
                    <a:latin typeface="標楷體" pitchFamily="65" charset="-120"/>
                    <a:ea typeface="標楷體" pitchFamily="65" charset="-120"/>
                  </a:defRPr>
                </a:lvl4pPr>
                <a:lvl5pPr marL="2057400" indent="-228600" eaLnBrk="0" hangingPunct="0">
                  <a:defRPr sz="1600" b="1">
                    <a:solidFill>
                      <a:schemeClr val="bg1"/>
                    </a:solidFill>
                    <a:latin typeface="標楷體" pitchFamily="65" charset="-120"/>
                    <a:ea typeface="標楷體" pitchFamily="65" charset="-120"/>
                  </a:defRPr>
                </a:lvl5pPr>
                <a:lvl6pPr marL="2514600" indent="-228600" eaLnBrk="0" fontAlgn="base" hangingPunct="0">
                  <a:spcBef>
                    <a:spcPct val="0"/>
                  </a:spcBef>
                  <a:spcAft>
                    <a:spcPct val="0"/>
                  </a:spcAft>
                  <a:defRPr sz="1600" b="1">
                    <a:solidFill>
                      <a:schemeClr val="bg1"/>
                    </a:solidFill>
                    <a:latin typeface="標楷體" pitchFamily="65" charset="-120"/>
                    <a:ea typeface="標楷體" pitchFamily="65" charset="-120"/>
                  </a:defRPr>
                </a:lvl6pPr>
                <a:lvl7pPr marL="2971800" indent="-228600" eaLnBrk="0" fontAlgn="base" hangingPunct="0">
                  <a:spcBef>
                    <a:spcPct val="0"/>
                  </a:spcBef>
                  <a:spcAft>
                    <a:spcPct val="0"/>
                  </a:spcAft>
                  <a:defRPr sz="1600" b="1">
                    <a:solidFill>
                      <a:schemeClr val="bg1"/>
                    </a:solidFill>
                    <a:latin typeface="標楷體" pitchFamily="65" charset="-120"/>
                    <a:ea typeface="標楷體" pitchFamily="65" charset="-120"/>
                  </a:defRPr>
                </a:lvl7pPr>
                <a:lvl8pPr marL="3429000" indent="-228600" eaLnBrk="0" fontAlgn="base" hangingPunct="0">
                  <a:spcBef>
                    <a:spcPct val="0"/>
                  </a:spcBef>
                  <a:spcAft>
                    <a:spcPct val="0"/>
                  </a:spcAft>
                  <a:defRPr sz="1600" b="1">
                    <a:solidFill>
                      <a:schemeClr val="bg1"/>
                    </a:solidFill>
                    <a:latin typeface="標楷體" pitchFamily="65" charset="-120"/>
                    <a:ea typeface="標楷體" pitchFamily="65" charset="-120"/>
                  </a:defRPr>
                </a:lvl8pPr>
                <a:lvl9pPr marL="3886200" indent="-228600" eaLnBrk="0" fontAlgn="base" hangingPunct="0">
                  <a:spcBef>
                    <a:spcPct val="0"/>
                  </a:spcBef>
                  <a:spcAft>
                    <a:spcPct val="0"/>
                  </a:spcAft>
                  <a:defRPr sz="1600" b="1">
                    <a:solidFill>
                      <a:schemeClr val="bg1"/>
                    </a:solidFill>
                    <a:latin typeface="標楷體" pitchFamily="65" charset="-120"/>
                    <a:ea typeface="標楷體" pitchFamily="65" charset="-120"/>
                  </a:defRPr>
                </a:lvl9pPr>
              </a:lstStyle>
              <a:p>
                <a:pPr algn="ctr"/>
                <a:endParaRPr lang="zh-TW" altLang="en-US">
                  <a:solidFill>
                    <a:prstClr val="white"/>
                  </a:solidFill>
                  <a:latin typeface="+mn-lt"/>
                  <a:ea typeface="微軟正黑體" panose="020B0604030504040204" pitchFamily="34" charset="-120"/>
                </a:endParaRPr>
              </a:p>
            </p:txBody>
          </p:sp>
          <p:sp>
            <p:nvSpPr>
              <p:cNvPr id="68" name="AutoShape 49"/>
              <p:cNvSpPr>
                <a:spLocks noChangeArrowheads="1"/>
              </p:cNvSpPr>
              <p:nvPr/>
            </p:nvSpPr>
            <p:spPr bwMode="gray">
              <a:xfrm>
                <a:off x="3109516" y="4365859"/>
                <a:ext cx="144000" cy="144000"/>
              </a:xfrm>
              <a:prstGeom prst="triangle">
                <a:avLst>
                  <a:gd name="adj" fmla="val 50000"/>
                </a:avLst>
              </a:prstGeom>
              <a:solidFill>
                <a:schemeClr val="bg2"/>
              </a:solidFill>
              <a:ln w="12700" algn="ctr">
                <a:solidFill>
                  <a:schemeClr val="bg1"/>
                </a:solidFill>
                <a:miter lim="800000"/>
                <a:headEnd/>
                <a:tailEnd/>
              </a:ln>
            </p:spPr>
            <p:txBody>
              <a:bodyPr wrap="none" anchor="ctr"/>
              <a:lstStyle>
                <a:lvl1pPr eaLnBrk="0" hangingPunct="0">
                  <a:defRPr sz="1600" b="1">
                    <a:solidFill>
                      <a:schemeClr val="bg1"/>
                    </a:solidFill>
                    <a:latin typeface="標楷體" pitchFamily="65" charset="-120"/>
                    <a:ea typeface="標楷體" pitchFamily="65" charset="-120"/>
                  </a:defRPr>
                </a:lvl1pPr>
                <a:lvl2pPr marL="742950" indent="-285750" eaLnBrk="0" hangingPunct="0">
                  <a:defRPr sz="1600" b="1">
                    <a:solidFill>
                      <a:schemeClr val="bg1"/>
                    </a:solidFill>
                    <a:latin typeface="標楷體" pitchFamily="65" charset="-120"/>
                    <a:ea typeface="標楷體" pitchFamily="65" charset="-120"/>
                  </a:defRPr>
                </a:lvl2pPr>
                <a:lvl3pPr marL="1143000" indent="-228600" eaLnBrk="0" hangingPunct="0">
                  <a:defRPr sz="1600" b="1">
                    <a:solidFill>
                      <a:schemeClr val="bg1"/>
                    </a:solidFill>
                    <a:latin typeface="標楷體" pitchFamily="65" charset="-120"/>
                    <a:ea typeface="標楷體" pitchFamily="65" charset="-120"/>
                  </a:defRPr>
                </a:lvl3pPr>
                <a:lvl4pPr marL="1600200" indent="-228600" eaLnBrk="0" hangingPunct="0">
                  <a:defRPr sz="1600" b="1">
                    <a:solidFill>
                      <a:schemeClr val="bg1"/>
                    </a:solidFill>
                    <a:latin typeface="標楷體" pitchFamily="65" charset="-120"/>
                    <a:ea typeface="標楷體" pitchFamily="65" charset="-120"/>
                  </a:defRPr>
                </a:lvl4pPr>
                <a:lvl5pPr marL="2057400" indent="-228600" eaLnBrk="0" hangingPunct="0">
                  <a:defRPr sz="1600" b="1">
                    <a:solidFill>
                      <a:schemeClr val="bg1"/>
                    </a:solidFill>
                    <a:latin typeface="標楷體" pitchFamily="65" charset="-120"/>
                    <a:ea typeface="標楷體" pitchFamily="65" charset="-120"/>
                  </a:defRPr>
                </a:lvl5pPr>
                <a:lvl6pPr marL="2514600" indent="-228600" eaLnBrk="0" fontAlgn="base" hangingPunct="0">
                  <a:spcBef>
                    <a:spcPct val="0"/>
                  </a:spcBef>
                  <a:spcAft>
                    <a:spcPct val="0"/>
                  </a:spcAft>
                  <a:defRPr sz="1600" b="1">
                    <a:solidFill>
                      <a:schemeClr val="bg1"/>
                    </a:solidFill>
                    <a:latin typeface="標楷體" pitchFamily="65" charset="-120"/>
                    <a:ea typeface="標楷體" pitchFamily="65" charset="-120"/>
                  </a:defRPr>
                </a:lvl6pPr>
                <a:lvl7pPr marL="2971800" indent="-228600" eaLnBrk="0" fontAlgn="base" hangingPunct="0">
                  <a:spcBef>
                    <a:spcPct val="0"/>
                  </a:spcBef>
                  <a:spcAft>
                    <a:spcPct val="0"/>
                  </a:spcAft>
                  <a:defRPr sz="1600" b="1">
                    <a:solidFill>
                      <a:schemeClr val="bg1"/>
                    </a:solidFill>
                    <a:latin typeface="標楷體" pitchFamily="65" charset="-120"/>
                    <a:ea typeface="標楷體" pitchFamily="65" charset="-120"/>
                  </a:defRPr>
                </a:lvl7pPr>
                <a:lvl8pPr marL="3429000" indent="-228600" eaLnBrk="0" fontAlgn="base" hangingPunct="0">
                  <a:spcBef>
                    <a:spcPct val="0"/>
                  </a:spcBef>
                  <a:spcAft>
                    <a:spcPct val="0"/>
                  </a:spcAft>
                  <a:defRPr sz="1600" b="1">
                    <a:solidFill>
                      <a:schemeClr val="bg1"/>
                    </a:solidFill>
                    <a:latin typeface="標楷體" pitchFamily="65" charset="-120"/>
                    <a:ea typeface="標楷體" pitchFamily="65" charset="-120"/>
                  </a:defRPr>
                </a:lvl8pPr>
                <a:lvl9pPr marL="3886200" indent="-228600" eaLnBrk="0" fontAlgn="base" hangingPunct="0">
                  <a:spcBef>
                    <a:spcPct val="0"/>
                  </a:spcBef>
                  <a:spcAft>
                    <a:spcPct val="0"/>
                  </a:spcAft>
                  <a:defRPr sz="1600" b="1">
                    <a:solidFill>
                      <a:schemeClr val="bg1"/>
                    </a:solidFill>
                    <a:latin typeface="標楷體" pitchFamily="65" charset="-120"/>
                    <a:ea typeface="標楷體" pitchFamily="65" charset="-120"/>
                  </a:defRPr>
                </a:lvl9pPr>
              </a:lstStyle>
              <a:p>
                <a:pPr algn="ctr"/>
                <a:endParaRPr lang="zh-TW" altLang="en-US" sz="1000">
                  <a:solidFill>
                    <a:prstClr val="white"/>
                  </a:solidFill>
                  <a:latin typeface="+mn-lt"/>
                  <a:ea typeface="微軟正黑體" panose="020B0604030504040204" pitchFamily="34" charset="-120"/>
                </a:endParaRPr>
              </a:p>
            </p:txBody>
          </p:sp>
          <p:sp>
            <p:nvSpPr>
              <p:cNvPr id="69" name="AutoShape 50"/>
              <p:cNvSpPr>
                <a:spLocks noChangeArrowheads="1"/>
              </p:cNvSpPr>
              <p:nvPr/>
            </p:nvSpPr>
            <p:spPr bwMode="gray">
              <a:xfrm>
                <a:off x="3698936" y="3731343"/>
                <a:ext cx="144000" cy="144000"/>
              </a:xfrm>
              <a:prstGeom prst="triangle">
                <a:avLst>
                  <a:gd name="adj" fmla="val 50000"/>
                </a:avLst>
              </a:prstGeom>
              <a:solidFill>
                <a:schemeClr val="bg2"/>
              </a:solidFill>
              <a:ln w="12700" algn="ctr">
                <a:solidFill>
                  <a:schemeClr val="bg1"/>
                </a:solidFill>
                <a:miter lim="800000"/>
                <a:headEnd/>
                <a:tailEnd/>
              </a:ln>
            </p:spPr>
            <p:txBody>
              <a:bodyPr wrap="none" anchor="ctr"/>
              <a:lstStyle>
                <a:lvl1pPr eaLnBrk="0" hangingPunct="0">
                  <a:defRPr sz="1600" b="1">
                    <a:solidFill>
                      <a:schemeClr val="bg1"/>
                    </a:solidFill>
                    <a:latin typeface="標楷體" pitchFamily="65" charset="-120"/>
                    <a:ea typeface="標楷體" pitchFamily="65" charset="-120"/>
                  </a:defRPr>
                </a:lvl1pPr>
                <a:lvl2pPr marL="742950" indent="-285750" eaLnBrk="0" hangingPunct="0">
                  <a:defRPr sz="1600" b="1">
                    <a:solidFill>
                      <a:schemeClr val="bg1"/>
                    </a:solidFill>
                    <a:latin typeface="標楷體" pitchFamily="65" charset="-120"/>
                    <a:ea typeface="標楷體" pitchFamily="65" charset="-120"/>
                  </a:defRPr>
                </a:lvl2pPr>
                <a:lvl3pPr marL="1143000" indent="-228600" eaLnBrk="0" hangingPunct="0">
                  <a:defRPr sz="1600" b="1">
                    <a:solidFill>
                      <a:schemeClr val="bg1"/>
                    </a:solidFill>
                    <a:latin typeface="標楷體" pitchFamily="65" charset="-120"/>
                    <a:ea typeface="標楷體" pitchFamily="65" charset="-120"/>
                  </a:defRPr>
                </a:lvl3pPr>
                <a:lvl4pPr marL="1600200" indent="-228600" eaLnBrk="0" hangingPunct="0">
                  <a:defRPr sz="1600" b="1">
                    <a:solidFill>
                      <a:schemeClr val="bg1"/>
                    </a:solidFill>
                    <a:latin typeface="標楷體" pitchFamily="65" charset="-120"/>
                    <a:ea typeface="標楷體" pitchFamily="65" charset="-120"/>
                  </a:defRPr>
                </a:lvl4pPr>
                <a:lvl5pPr marL="2057400" indent="-228600" eaLnBrk="0" hangingPunct="0">
                  <a:defRPr sz="1600" b="1">
                    <a:solidFill>
                      <a:schemeClr val="bg1"/>
                    </a:solidFill>
                    <a:latin typeface="標楷體" pitchFamily="65" charset="-120"/>
                    <a:ea typeface="標楷體" pitchFamily="65" charset="-120"/>
                  </a:defRPr>
                </a:lvl5pPr>
                <a:lvl6pPr marL="2514600" indent="-228600" eaLnBrk="0" fontAlgn="base" hangingPunct="0">
                  <a:spcBef>
                    <a:spcPct val="0"/>
                  </a:spcBef>
                  <a:spcAft>
                    <a:spcPct val="0"/>
                  </a:spcAft>
                  <a:defRPr sz="1600" b="1">
                    <a:solidFill>
                      <a:schemeClr val="bg1"/>
                    </a:solidFill>
                    <a:latin typeface="標楷體" pitchFamily="65" charset="-120"/>
                    <a:ea typeface="標楷體" pitchFamily="65" charset="-120"/>
                  </a:defRPr>
                </a:lvl6pPr>
                <a:lvl7pPr marL="2971800" indent="-228600" eaLnBrk="0" fontAlgn="base" hangingPunct="0">
                  <a:spcBef>
                    <a:spcPct val="0"/>
                  </a:spcBef>
                  <a:spcAft>
                    <a:spcPct val="0"/>
                  </a:spcAft>
                  <a:defRPr sz="1600" b="1">
                    <a:solidFill>
                      <a:schemeClr val="bg1"/>
                    </a:solidFill>
                    <a:latin typeface="標楷體" pitchFamily="65" charset="-120"/>
                    <a:ea typeface="標楷體" pitchFamily="65" charset="-120"/>
                  </a:defRPr>
                </a:lvl7pPr>
                <a:lvl8pPr marL="3429000" indent="-228600" eaLnBrk="0" fontAlgn="base" hangingPunct="0">
                  <a:spcBef>
                    <a:spcPct val="0"/>
                  </a:spcBef>
                  <a:spcAft>
                    <a:spcPct val="0"/>
                  </a:spcAft>
                  <a:defRPr sz="1600" b="1">
                    <a:solidFill>
                      <a:schemeClr val="bg1"/>
                    </a:solidFill>
                    <a:latin typeface="標楷體" pitchFamily="65" charset="-120"/>
                    <a:ea typeface="標楷體" pitchFamily="65" charset="-120"/>
                  </a:defRPr>
                </a:lvl8pPr>
                <a:lvl9pPr marL="3886200" indent="-228600" eaLnBrk="0" fontAlgn="base" hangingPunct="0">
                  <a:spcBef>
                    <a:spcPct val="0"/>
                  </a:spcBef>
                  <a:spcAft>
                    <a:spcPct val="0"/>
                  </a:spcAft>
                  <a:defRPr sz="1600" b="1">
                    <a:solidFill>
                      <a:schemeClr val="bg1"/>
                    </a:solidFill>
                    <a:latin typeface="標楷體" pitchFamily="65" charset="-120"/>
                    <a:ea typeface="標楷體" pitchFamily="65" charset="-120"/>
                  </a:defRPr>
                </a:lvl9pPr>
              </a:lstStyle>
              <a:p>
                <a:pPr algn="ctr"/>
                <a:endParaRPr lang="zh-TW" altLang="en-US" sz="1000">
                  <a:solidFill>
                    <a:prstClr val="white"/>
                  </a:solidFill>
                  <a:latin typeface="+mn-lt"/>
                  <a:ea typeface="微軟正黑體" panose="020B0604030504040204" pitchFamily="34" charset="-120"/>
                </a:endParaRPr>
              </a:p>
            </p:txBody>
          </p:sp>
          <p:sp>
            <p:nvSpPr>
              <p:cNvPr id="70" name="AutoShape 51"/>
              <p:cNvSpPr>
                <a:spLocks noChangeArrowheads="1"/>
              </p:cNvSpPr>
              <p:nvPr/>
            </p:nvSpPr>
            <p:spPr bwMode="gray">
              <a:xfrm>
                <a:off x="3653242" y="2833443"/>
                <a:ext cx="144000" cy="144000"/>
              </a:xfrm>
              <a:prstGeom prst="triangle">
                <a:avLst>
                  <a:gd name="adj" fmla="val 50000"/>
                </a:avLst>
              </a:prstGeom>
              <a:solidFill>
                <a:schemeClr val="bg2"/>
              </a:solidFill>
              <a:ln w="12700" algn="ctr">
                <a:solidFill>
                  <a:schemeClr val="bg1"/>
                </a:solidFill>
                <a:miter lim="800000"/>
                <a:headEnd/>
                <a:tailEnd/>
              </a:ln>
            </p:spPr>
            <p:txBody>
              <a:bodyPr wrap="none" anchor="ctr"/>
              <a:lstStyle>
                <a:lvl1pPr eaLnBrk="0" hangingPunct="0">
                  <a:defRPr sz="1600" b="1">
                    <a:solidFill>
                      <a:schemeClr val="bg1"/>
                    </a:solidFill>
                    <a:latin typeface="標楷體" pitchFamily="65" charset="-120"/>
                    <a:ea typeface="標楷體" pitchFamily="65" charset="-120"/>
                  </a:defRPr>
                </a:lvl1pPr>
                <a:lvl2pPr marL="742950" indent="-285750" eaLnBrk="0" hangingPunct="0">
                  <a:defRPr sz="1600" b="1">
                    <a:solidFill>
                      <a:schemeClr val="bg1"/>
                    </a:solidFill>
                    <a:latin typeface="標楷體" pitchFamily="65" charset="-120"/>
                    <a:ea typeface="標楷體" pitchFamily="65" charset="-120"/>
                  </a:defRPr>
                </a:lvl2pPr>
                <a:lvl3pPr marL="1143000" indent="-228600" eaLnBrk="0" hangingPunct="0">
                  <a:defRPr sz="1600" b="1">
                    <a:solidFill>
                      <a:schemeClr val="bg1"/>
                    </a:solidFill>
                    <a:latin typeface="標楷體" pitchFamily="65" charset="-120"/>
                    <a:ea typeface="標楷體" pitchFamily="65" charset="-120"/>
                  </a:defRPr>
                </a:lvl3pPr>
                <a:lvl4pPr marL="1600200" indent="-228600" eaLnBrk="0" hangingPunct="0">
                  <a:defRPr sz="1600" b="1">
                    <a:solidFill>
                      <a:schemeClr val="bg1"/>
                    </a:solidFill>
                    <a:latin typeface="標楷體" pitchFamily="65" charset="-120"/>
                    <a:ea typeface="標楷體" pitchFamily="65" charset="-120"/>
                  </a:defRPr>
                </a:lvl4pPr>
                <a:lvl5pPr marL="2057400" indent="-228600" eaLnBrk="0" hangingPunct="0">
                  <a:defRPr sz="1600" b="1">
                    <a:solidFill>
                      <a:schemeClr val="bg1"/>
                    </a:solidFill>
                    <a:latin typeface="標楷體" pitchFamily="65" charset="-120"/>
                    <a:ea typeface="標楷體" pitchFamily="65" charset="-120"/>
                  </a:defRPr>
                </a:lvl5pPr>
                <a:lvl6pPr marL="2514600" indent="-228600" eaLnBrk="0" fontAlgn="base" hangingPunct="0">
                  <a:spcBef>
                    <a:spcPct val="0"/>
                  </a:spcBef>
                  <a:spcAft>
                    <a:spcPct val="0"/>
                  </a:spcAft>
                  <a:defRPr sz="1600" b="1">
                    <a:solidFill>
                      <a:schemeClr val="bg1"/>
                    </a:solidFill>
                    <a:latin typeface="標楷體" pitchFamily="65" charset="-120"/>
                    <a:ea typeface="標楷體" pitchFamily="65" charset="-120"/>
                  </a:defRPr>
                </a:lvl6pPr>
                <a:lvl7pPr marL="2971800" indent="-228600" eaLnBrk="0" fontAlgn="base" hangingPunct="0">
                  <a:spcBef>
                    <a:spcPct val="0"/>
                  </a:spcBef>
                  <a:spcAft>
                    <a:spcPct val="0"/>
                  </a:spcAft>
                  <a:defRPr sz="1600" b="1">
                    <a:solidFill>
                      <a:schemeClr val="bg1"/>
                    </a:solidFill>
                    <a:latin typeface="標楷體" pitchFamily="65" charset="-120"/>
                    <a:ea typeface="標楷體" pitchFamily="65" charset="-120"/>
                  </a:defRPr>
                </a:lvl7pPr>
                <a:lvl8pPr marL="3429000" indent="-228600" eaLnBrk="0" fontAlgn="base" hangingPunct="0">
                  <a:spcBef>
                    <a:spcPct val="0"/>
                  </a:spcBef>
                  <a:spcAft>
                    <a:spcPct val="0"/>
                  </a:spcAft>
                  <a:defRPr sz="1600" b="1">
                    <a:solidFill>
                      <a:schemeClr val="bg1"/>
                    </a:solidFill>
                    <a:latin typeface="標楷體" pitchFamily="65" charset="-120"/>
                    <a:ea typeface="標楷體" pitchFamily="65" charset="-120"/>
                  </a:defRPr>
                </a:lvl8pPr>
                <a:lvl9pPr marL="3886200" indent="-228600" eaLnBrk="0" fontAlgn="base" hangingPunct="0">
                  <a:spcBef>
                    <a:spcPct val="0"/>
                  </a:spcBef>
                  <a:spcAft>
                    <a:spcPct val="0"/>
                  </a:spcAft>
                  <a:defRPr sz="1600" b="1">
                    <a:solidFill>
                      <a:schemeClr val="bg1"/>
                    </a:solidFill>
                    <a:latin typeface="標楷體" pitchFamily="65" charset="-120"/>
                    <a:ea typeface="標楷體" pitchFamily="65" charset="-120"/>
                  </a:defRPr>
                </a:lvl9pPr>
              </a:lstStyle>
              <a:p>
                <a:pPr algn="ctr"/>
                <a:endParaRPr lang="zh-TW" altLang="en-US" sz="1000">
                  <a:solidFill>
                    <a:prstClr val="white"/>
                  </a:solidFill>
                  <a:latin typeface="+mn-lt"/>
                  <a:ea typeface="微軟正黑體" panose="020B0604030504040204" pitchFamily="34" charset="-120"/>
                </a:endParaRPr>
              </a:p>
            </p:txBody>
          </p:sp>
          <p:sp>
            <p:nvSpPr>
              <p:cNvPr id="71" name="菱形 82"/>
              <p:cNvSpPr>
                <a:spLocks noChangeAspect="1"/>
              </p:cNvSpPr>
              <p:nvPr/>
            </p:nvSpPr>
            <p:spPr bwMode="auto">
              <a:xfrm>
                <a:off x="3122307" y="4529595"/>
                <a:ext cx="116627" cy="167536"/>
              </a:xfrm>
              <a:prstGeom prst="diamond">
                <a:avLst/>
              </a:prstGeom>
              <a:solidFill>
                <a:srgbClr val="0000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eaLnBrk="0" hangingPunct="0">
                  <a:defRPr sz="1600" b="1">
                    <a:solidFill>
                      <a:schemeClr val="bg1"/>
                    </a:solidFill>
                    <a:latin typeface="標楷體" pitchFamily="65" charset="-120"/>
                    <a:ea typeface="標楷體" pitchFamily="65" charset="-120"/>
                  </a:defRPr>
                </a:lvl1pPr>
                <a:lvl2pPr marL="742950" indent="-285750" eaLnBrk="0" hangingPunct="0">
                  <a:defRPr sz="1600" b="1">
                    <a:solidFill>
                      <a:schemeClr val="bg1"/>
                    </a:solidFill>
                    <a:latin typeface="標楷體" pitchFamily="65" charset="-120"/>
                    <a:ea typeface="標楷體" pitchFamily="65" charset="-120"/>
                  </a:defRPr>
                </a:lvl2pPr>
                <a:lvl3pPr marL="1143000" indent="-228600" eaLnBrk="0" hangingPunct="0">
                  <a:defRPr sz="1600" b="1">
                    <a:solidFill>
                      <a:schemeClr val="bg1"/>
                    </a:solidFill>
                    <a:latin typeface="標楷體" pitchFamily="65" charset="-120"/>
                    <a:ea typeface="標楷體" pitchFamily="65" charset="-120"/>
                  </a:defRPr>
                </a:lvl3pPr>
                <a:lvl4pPr marL="1600200" indent="-228600" eaLnBrk="0" hangingPunct="0">
                  <a:defRPr sz="1600" b="1">
                    <a:solidFill>
                      <a:schemeClr val="bg1"/>
                    </a:solidFill>
                    <a:latin typeface="標楷體" pitchFamily="65" charset="-120"/>
                    <a:ea typeface="標楷體" pitchFamily="65" charset="-120"/>
                  </a:defRPr>
                </a:lvl4pPr>
                <a:lvl5pPr marL="2057400" indent="-228600" eaLnBrk="0" hangingPunct="0">
                  <a:defRPr sz="1600" b="1">
                    <a:solidFill>
                      <a:schemeClr val="bg1"/>
                    </a:solidFill>
                    <a:latin typeface="標楷體" pitchFamily="65" charset="-120"/>
                    <a:ea typeface="標楷體" pitchFamily="65" charset="-120"/>
                  </a:defRPr>
                </a:lvl5pPr>
                <a:lvl6pPr marL="2514600" indent="-228600" eaLnBrk="0" fontAlgn="base" hangingPunct="0">
                  <a:spcBef>
                    <a:spcPct val="0"/>
                  </a:spcBef>
                  <a:spcAft>
                    <a:spcPct val="0"/>
                  </a:spcAft>
                  <a:defRPr sz="1600" b="1">
                    <a:solidFill>
                      <a:schemeClr val="bg1"/>
                    </a:solidFill>
                    <a:latin typeface="標楷體" pitchFamily="65" charset="-120"/>
                    <a:ea typeface="標楷體" pitchFamily="65" charset="-120"/>
                  </a:defRPr>
                </a:lvl6pPr>
                <a:lvl7pPr marL="2971800" indent="-228600" eaLnBrk="0" fontAlgn="base" hangingPunct="0">
                  <a:spcBef>
                    <a:spcPct val="0"/>
                  </a:spcBef>
                  <a:spcAft>
                    <a:spcPct val="0"/>
                  </a:spcAft>
                  <a:defRPr sz="1600" b="1">
                    <a:solidFill>
                      <a:schemeClr val="bg1"/>
                    </a:solidFill>
                    <a:latin typeface="標楷體" pitchFamily="65" charset="-120"/>
                    <a:ea typeface="標楷體" pitchFamily="65" charset="-120"/>
                  </a:defRPr>
                </a:lvl7pPr>
                <a:lvl8pPr marL="3429000" indent="-228600" eaLnBrk="0" fontAlgn="base" hangingPunct="0">
                  <a:spcBef>
                    <a:spcPct val="0"/>
                  </a:spcBef>
                  <a:spcAft>
                    <a:spcPct val="0"/>
                  </a:spcAft>
                  <a:defRPr sz="1600" b="1">
                    <a:solidFill>
                      <a:schemeClr val="bg1"/>
                    </a:solidFill>
                    <a:latin typeface="標楷體" pitchFamily="65" charset="-120"/>
                    <a:ea typeface="標楷體" pitchFamily="65" charset="-120"/>
                  </a:defRPr>
                </a:lvl8pPr>
                <a:lvl9pPr marL="3886200" indent="-228600" eaLnBrk="0" fontAlgn="base" hangingPunct="0">
                  <a:spcBef>
                    <a:spcPct val="0"/>
                  </a:spcBef>
                  <a:spcAft>
                    <a:spcPct val="0"/>
                  </a:spcAft>
                  <a:defRPr sz="1600" b="1">
                    <a:solidFill>
                      <a:schemeClr val="bg1"/>
                    </a:solidFill>
                    <a:latin typeface="標楷體" pitchFamily="65" charset="-120"/>
                    <a:ea typeface="標楷體" pitchFamily="65" charset="-120"/>
                  </a:defRPr>
                </a:lvl9pPr>
              </a:lstStyle>
              <a:p>
                <a:pPr eaLnBrk="1" hangingPunct="1"/>
                <a:endParaRPr lang="zh-TW" altLang="en-US" sz="1200">
                  <a:solidFill>
                    <a:prstClr val="white"/>
                  </a:solidFill>
                  <a:latin typeface="+mn-lt"/>
                  <a:ea typeface="微軟正黑體" panose="020B0604030504040204" pitchFamily="34" charset="-120"/>
                </a:endParaRPr>
              </a:p>
            </p:txBody>
          </p:sp>
          <p:sp>
            <p:nvSpPr>
              <p:cNvPr id="72" name="AutoShape 46"/>
              <p:cNvSpPr>
                <a:spLocks noChangeArrowheads="1"/>
              </p:cNvSpPr>
              <p:nvPr/>
            </p:nvSpPr>
            <p:spPr bwMode="gray">
              <a:xfrm>
                <a:off x="2219392" y="3724748"/>
                <a:ext cx="144000" cy="144000"/>
              </a:xfrm>
              <a:prstGeom prst="triangle">
                <a:avLst>
                  <a:gd name="adj" fmla="val 50000"/>
                </a:avLst>
              </a:prstGeom>
              <a:solidFill>
                <a:schemeClr val="bg2"/>
              </a:solidFill>
              <a:ln w="12700" algn="ctr">
                <a:solidFill>
                  <a:schemeClr val="bg1"/>
                </a:solidFill>
                <a:miter lim="800000"/>
                <a:headEnd/>
                <a:tailEnd/>
              </a:ln>
            </p:spPr>
            <p:txBody>
              <a:bodyPr wrap="none" anchor="ctr"/>
              <a:lstStyle>
                <a:lvl1pPr eaLnBrk="0" hangingPunct="0">
                  <a:defRPr sz="1600" b="1">
                    <a:solidFill>
                      <a:schemeClr val="bg1"/>
                    </a:solidFill>
                    <a:latin typeface="標楷體" pitchFamily="65" charset="-120"/>
                    <a:ea typeface="標楷體" pitchFamily="65" charset="-120"/>
                  </a:defRPr>
                </a:lvl1pPr>
                <a:lvl2pPr marL="742950" indent="-285750" eaLnBrk="0" hangingPunct="0">
                  <a:defRPr sz="1600" b="1">
                    <a:solidFill>
                      <a:schemeClr val="bg1"/>
                    </a:solidFill>
                    <a:latin typeface="標楷體" pitchFamily="65" charset="-120"/>
                    <a:ea typeface="標楷體" pitchFamily="65" charset="-120"/>
                  </a:defRPr>
                </a:lvl2pPr>
                <a:lvl3pPr marL="1143000" indent="-228600" eaLnBrk="0" hangingPunct="0">
                  <a:defRPr sz="1600" b="1">
                    <a:solidFill>
                      <a:schemeClr val="bg1"/>
                    </a:solidFill>
                    <a:latin typeface="標楷體" pitchFamily="65" charset="-120"/>
                    <a:ea typeface="標楷體" pitchFamily="65" charset="-120"/>
                  </a:defRPr>
                </a:lvl3pPr>
                <a:lvl4pPr marL="1600200" indent="-228600" eaLnBrk="0" hangingPunct="0">
                  <a:defRPr sz="1600" b="1">
                    <a:solidFill>
                      <a:schemeClr val="bg1"/>
                    </a:solidFill>
                    <a:latin typeface="標楷體" pitchFamily="65" charset="-120"/>
                    <a:ea typeface="標楷體" pitchFamily="65" charset="-120"/>
                  </a:defRPr>
                </a:lvl4pPr>
                <a:lvl5pPr marL="2057400" indent="-228600" eaLnBrk="0" hangingPunct="0">
                  <a:defRPr sz="1600" b="1">
                    <a:solidFill>
                      <a:schemeClr val="bg1"/>
                    </a:solidFill>
                    <a:latin typeface="標楷體" pitchFamily="65" charset="-120"/>
                    <a:ea typeface="標楷體" pitchFamily="65" charset="-120"/>
                  </a:defRPr>
                </a:lvl5pPr>
                <a:lvl6pPr marL="2514600" indent="-228600" eaLnBrk="0" fontAlgn="base" hangingPunct="0">
                  <a:spcBef>
                    <a:spcPct val="0"/>
                  </a:spcBef>
                  <a:spcAft>
                    <a:spcPct val="0"/>
                  </a:spcAft>
                  <a:defRPr sz="1600" b="1">
                    <a:solidFill>
                      <a:schemeClr val="bg1"/>
                    </a:solidFill>
                    <a:latin typeface="標楷體" pitchFamily="65" charset="-120"/>
                    <a:ea typeface="標楷體" pitchFamily="65" charset="-120"/>
                  </a:defRPr>
                </a:lvl6pPr>
                <a:lvl7pPr marL="2971800" indent="-228600" eaLnBrk="0" fontAlgn="base" hangingPunct="0">
                  <a:spcBef>
                    <a:spcPct val="0"/>
                  </a:spcBef>
                  <a:spcAft>
                    <a:spcPct val="0"/>
                  </a:spcAft>
                  <a:defRPr sz="1600" b="1">
                    <a:solidFill>
                      <a:schemeClr val="bg1"/>
                    </a:solidFill>
                    <a:latin typeface="標楷體" pitchFamily="65" charset="-120"/>
                    <a:ea typeface="標楷體" pitchFamily="65" charset="-120"/>
                  </a:defRPr>
                </a:lvl7pPr>
                <a:lvl8pPr marL="3429000" indent="-228600" eaLnBrk="0" fontAlgn="base" hangingPunct="0">
                  <a:spcBef>
                    <a:spcPct val="0"/>
                  </a:spcBef>
                  <a:spcAft>
                    <a:spcPct val="0"/>
                  </a:spcAft>
                  <a:defRPr sz="1600" b="1">
                    <a:solidFill>
                      <a:schemeClr val="bg1"/>
                    </a:solidFill>
                    <a:latin typeface="標楷體" pitchFamily="65" charset="-120"/>
                    <a:ea typeface="標楷體" pitchFamily="65" charset="-120"/>
                  </a:defRPr>
                </a:lvl8pPr>
                <a:lvl9pPr marL="3886200" indent="-228600" eaLnBrk="0" fontAlgn="base" hangingPunct="0">
                  <a:spcBef>
                    <a:spcPct val="0"/>
                  </a:spcBef>
                  <a:spcAft>
                    <a:spcPct val="0"/>
                  </a:spcAft>
                  <a:defRPr sz="1600" b="1">
                    <a:solidFill>
                      <a:schemeClr val="bg1"/>
                    </a:solidFill>
                    <a:latin typeface="標楷體" pitchFamily="65" charset="-120"/>
                    <a:ea typeface="標楷體" pitchFamily="65" charset="-120"/>
                  </a:defRPr>
                </a:lvl9pPr>
              </a:lstStyle>
              <a:p>
                <a:pPr algn="ctr"/>
                <a:endParaRPr lang="zh-TW" altLang="en-US" sz="1000">
                  <a:solidFill>
                    <a:prstClr val="white"/>
                  </a:solidFill>
                  <a:latin typeface="+mn-lt"/>
                  <a:ea typeface="微軟正黑體" panose="020B0604030504040204" pitchFamily="34" charset="-120"/>
                </a:endParaRPr>
              </a:p>
            </p:txBody>
          </p:sp>
          <p:sp>
            <p:nvSpPr>
              <p:cNvPr id="73" name="AutoShape 46"/>
              <p:cNvSpPr>
                <a:spLocks noChangeArrowheads="1"/>
              </p:cNvSpPr>
              <p:nvPr/>
            </p:nvSpPr>
            <p:spPr bwMode="gray">
              <a:xfrm>
                <a:off x="3211226" y="2557156"/>
                <a:ext cx="144000" cy="144000"/>
              </a:xfrm>
              <a:prstGeom prst="triangle">
                <a:avLst>
                  <a:gd name="adj" fmla="val 50000"/>
                </a:avLst>
              </a:prstGeom>
              <a:solidFill>
                <a:schemeClr val="bg2"/>
              </a:solidFill>
              <a:ln w="12700" algn="ctr">
                <a:solidFill>
                  <a:schemeClr val="bg1"/>
                </a:solidFill>
                <a:miter lim="800000"/>
                <a:headEnd/>
                <a:tailEnd/>
              </a:ln>
            </p:spPr>
            <p:txBody>
              <a:bodyPr wrap="none" anchor="ctr"/>
              <a:lstStyle>
                <a:lvl1pPr eaLnBrk="0" hangingPunct="0">
                  <a:defRPr sz="1600" b="1">
                    <a:solidFill>
                      <a:schemeClr val="bg1"/>
                    </a:solidFill>
                    <a:latin typeface="標楷體" pitchFamily="65" charset="-120"/>
                    <a:ea typeface="標楷體" pitchFamily="65" charset="-120"/>
                  </a:defRPr>
                </a:lvl1pPr>
                <a:lvl2pPr marL="742950" indent="-285750" eaLnBrk="0" hangingPunct="0">
                  <a:defRPr sz="1600" b="1">
                    <a:solidFill>
                      <a:schemeClr val="bg1"/>
                    </a:solidFill>
                    <a:latin typeface="標楷體" pitchFamily="65" charset="-120"/>
                    <a:ea typeface="標楷體" pitchFamily="65" charset="-120"/>
                  </a:defRPr>
                </a:lvl2pPr>
                <a:lvl3pPr marL="1143000" indent="-228600" eaLnBrk="0" hangingPunct="0">
                  <a:defRPr sz="1600" b="1">
                    <a:solidFill>
                      <a:schemeClr val="bg1"/>
                    </a:solidFill>
                    <a:latin typeface="標楷體" pitchFamily="65" charset="-120"/>
                    <a:ea typeface="標楷體" pitchFamily="65" charset="-120"/>
                  </a:defRPr>
                </a:lvl3pPr>
                <a:lvl4pPr marL="1600200" indent="-228600" eaLnBrk="0" hangingPunct="0">
                  <a:defRPr sz="1600" b="1">
                    <a:solidFill>
                      <a:schemeClr val="bg1"/>
                    </a:solidFill>
                    <a:latin typeface="標楷體" pitchFamily="65" charset="-120"/>
                    <a:ea typeface="標楷體" pitchFamily="65" charset="-120"/>
                  </a:defRPr>
                </a:lvl4pPr>
                <a:lvl5pPr marL="2057400" indent="-228600" eaLnBrk="0" hangingPunct="0">
                  <a:defRPr sz="1600" b="1">
                    <a:solidFill>
                      <a:schemeClr val="bg1"/>
                    </a:solidFill>
                    <a:latin typeface="標楷體" pitchFamily="65" charset="-120"/>
                    <a:ea typeface="標楷體" pitchFamily="65" charset="-120"/>
                  </a:defRPr>
                </a:lvl5pPr>
                <a:lvl6pPr marL="2514600" indent="-228600" eaLnBrk="0" fontAlgn="base" hangingPunct="0">
                  <a:spcBef>
                    <a:spcPct val="0"/>
                  </a:spcBef>
                  <a:spcAft>
                    <a:spcPct val="0"/>
                  </a:spcAft>
                  <a:defRPr sz="1600" b="1">
                    <a:solidFill>
                      <a:schemeClr val="bg1"/>
                    </a:solidFill>
                    <a:latin typeface="標楷體" pitchFamily="65" charset="-120"/>
                    <a:ea typeface="標楷體" pitchFamily="65" charset="-120"/>
                  </a:defRPr>
                </a:lvl6pPr>
                <a:lvl7pPr marL="2971800" indent="-228600" eaLnBrk="0" fontAlgn="base" hangingPunct="0">
                  <a:spcBef>
                    <a:spcPct val="0"/>
                  </a:spcBef>
                  <a:spcAft>
                    <a:spcPct val="0"/>
                  </a:spcAft>
                  <a:defRPr sz="1600" b="1">
                    <a:solidFill>
                      <a:schemeClr val="bg1"/>
                    </a:solidFill>
                    <a:latin typeface="標楷體" pitchFamily="65" charset="-120"/>
                    <a:ea typeface="標楷體" pitchFamily="65" charset="-120"/>
                  </a:defRPr>
                </a:lvl7pPr>
                <a:lvl8pPr marL="3429000" indent="-228600" eaLnBrk="0" fontAlgn="base" hangingPunct="0">
                  <a:spcBef>
                    <a:spcPct val="0"/>
                  </a:spcBef>
                  <a:spcAft>
                    <a:spcPct val="0"/>
                  </a:spcAft>
                  <a:defRPr sz="1600" b="1">
                    <a:solidFill>
                      <a:schemeClr val="bg1"/>
                    </a:solidFill>
                    <a:latin typeface="標楷體" pitchFamily="65" charset="-120"/>
                    <a:ea typeface="標楷體" pitchFamily="65" charset="-120"/>
                  </a:defRPr>
                </a:lvl8pPr>
                <a:lvl9pPr marL="3886200" indent="-228600" eaLnBrk="0" fontAlgn="base" hangingPunct="0">
                  <a:spcBef>
                    <a:spcPct val="0"/>
                  </a:spcBef>
                  <a:spcAft>
                    <a:spcPct val="0"/>
                  </a:spcAft>
                  <a:defRPr sz="1600" b="1">
                    <a:solidFill>
                      <a:schemeClr val="bg1"/>
                    </a:solidFill>
                    <a:latin typeface="標楷體" pitchFamily="65" charset="-120"/>
                    <a:ea typeface="標楷體" pitchFamily="65" charset="-120"/>
                  </a:defRPr>
                </a:lvl9pPr>
              </a:lstStyle>
              <a:p>
                <a:pPr algn="ctr"/>
                <a:endParaRPr lang="zh-TW" altLang="en-US" sz="1000">
                  <a:solidFill>
                    <a:prstClr val="white"/>
                  </a:solidFill>
                  <a:latin typeface="+mn-lt"/>
                  <a:ea typeface="微軟正黑體" panose="020B0604030504040204" pitchFamily="34" charset="-120"/>
                </a:endParaRPr>
              </a:p>
            </p:txBody>
          </p:sp>
          <p:sp>
            <p:nvSpPr>
              <p:cNvPr id="74" name="AutoShape 46"/>
              <p:cNvSpPr>
                <a:spLocks noChangeArrowheads="1"/>
              </p:cNvSpPr>
              <p:nvPr/>
            </p:nvSpPr>
            <p:spPr bwMode="gray">
              <a:xfrm>
                <a:off x="3064870" y="3586474"/>
                <a:ext cx="144000" cy="144000"/>
              </a:xfrm>
              <a:prstGeom prst="triangle">
                <a:avLst>
                  <a:gd name="adj" fmla="val 50000"/>
                </a:avLst>
              </a:prstGeom>
              <a:solidFill>
                <a:schemeClr val="bg2"/>
              </a:solidFill>
              <a:ln w="12700" algn="ctr">
                <a:solidFill>
                  <a:schemeClr val="bg1"/>
                </a:solidFill>
                <a:miter lim="800000"/>
                <a:headEnd/>
                <a:tailEnd/>
              </a:ln>
            </p:spPr>
            <p:txBody>
              <a:bodyPr wrap="none" anchor="ctr"/>
              <a:lstStyle>
                <a:lvl1pPr eaLnBrk="0" hangingPunct="0">
                  <a:defRPr sz="1600" b="1">
                    <a:solidFill>
                      <a:schemeClr val="bg1"/>
                    </a:solidFill>
                    <a:latin typeface="標楷體" pitchFamily="65" charset="-120"/>
                    <a:ea typeface="標楷體" pitchFamily="65" charset="-120"/>
                  </a:defRPr>
                </a:lvl1pPr>
                <a:lvl2pPr marL="742950" indent="-285750" eaLnBrk="0" hangingPunct="0">
                  <a:defRPr sz="1600" b="1">
                    <a:solidFill>
                      <a:schemeClr val="bg1"/>
                    </a:solidFill>
                    <a:latin typeface="標楷體" pitchFamily="65" charset="-120"/>
                    <a:ea typeface="標楷體" pitchFamily="65" charset="-120"/>
                  </a:defRPr>
                </a:lvl2pPr>
                <a:lvl3pPr marL="1143000" indent="-228600" eaLnBrk="0" hangingPunct="0">
                  <a:defRPr sz="1600" b="1">
                    <a:solidFill>
                      <a:schemeClr val="bg1"/>
                    </a:solidFill>
                    <a:latin typeface="標楷體" pitchFamily="65" charset="-120"/>
                    <a:ea typeface="標楷體" pitchFamily="65" charset="-120"/>
                  </a:defRPr>
                </a:lvl3pPr>
                <a:lvl4pPr marL="1600200" indent="-228600" eaLnBrk="0" hangingPunct="0">
                  <a:defRPr sz="1600" b="1">
                    <a:solidFill>
                      <a:schemeClr val="bg1"/>
                    </a:solidFill>
                    <a:latin typeface="標楷體" pitchFamily="65" charset="-120"/>
                    <a:ea typeface="標楷體" pitchFamily="65" charset="-120"/>
                  </a:defRPr>
                </a:lvl4pPr>
                <a:lvl5pPr marL="2057400" indent="-228600" eaLnBrk="0" hangingPunct="0">
                  <a:defRPr sz="1600" b="1">
                    <a:solidFill>
                      <a:schemeClr val="bg1"/>
                    </a:solidFill>
                    <a:latin typeface="標楷體" pitchFamily="65" charset="-120"/>
                    <a:ea typeface="標楷體" pitchFamily="65" charset="-120"/>
                  </a:defRPr>
                </a:lvl5pPr>
                <a:lvl6pPr marL="2514600" indent="-228600" eaLnBrk="0" fontAlgn="base" hangingPunct="0">
                  <a:spcBef>
                    <a:spcPct val="0"/>
                  </a:spcBef>
                  <a:spcAft>
                    <a:spcPct val="0"/>
                  </a:spcAft>
                  <a:defRPr sz="1600" b="1">
                    <a:solidFill>
                      <a:schemeClr val="bg1"/>
                    </a:solidFill>
                    <a:latin typeface="標楷體" pitchFamily="65" charset="-120"/>
                    <a:ea typeface="標楷體" pitchFamily="65" charset="-120"/>
                  </a:defRPr>
                </a:lvl6pPr>
                <a:lvl7pPr marL="2971800" indent="-228600" eaLnBrk="0" fontAlgn="base" hangingPunct="0">
                  <a:spcBef>
                    <a:spcPct val="0"/>
                  </a:spcBef>
                  <a:spcAft>
                    <a:spcPct val="0"/>
                  </a:spcAft>
                  <a:defRPr sz="1600" b="1">
                    <a:solidFill>
                      <a:schemeClr val="bg1"/>
                    </a:solidFill>
                    <a:latin typeface="標楷體" pitchFamily="65" charset="-120"/>
                    <a:ea typeface="標楷體" pitchFamily="65" charset="-120"/>
                  </a:defRPr>
                </a:lvl7pPr>
                <a:lvl8pPr marL="3429000" indent="-228600" eaLnBrk="0" fontAlgn="base" hangingPunct="0">
                  <a:spcBef>
                    <a:spcPct val="0"/>
                  </a:spcBef>
                  <a:spcAft>
                    <a:spcPct val="0"/>
                  </a:spcAft>
                  <a:defRPr sz="1600" b="1">
                    <a:solidFill>
                      <a:schemeClr val="bg1"/>
                    </a:solidFill>
                    <a:latin typeface="標楷體" pitchFamily="65" charset="-120"/>
                    <a:ea typeface="標楷體" pitchFamily="65" charset="-120"/>
                  </a:defRPr>
                </a:lvl8pPr>
                <a:lvl9pPr marL="3886200" indent="-228600" eaLnBrk="0" fontAlgn="base" hangingPunct="0">
                  <a:spcBef>
                    <a:spcPct val="0"/>
                  </a:spcBef>
                  <a:spcAft>
                    <a:spcPct val="0"/>
                  </a:spcAft>
                  <a:defRPr sz="1600" b="1">
                    <a:solidFill>
                      <a:schemeClr val="bg1"/>
                    </a:solidFill>
                    <a:latin typeface="標楷體" pitchFamily="65" charset="-120"/>
                    <a:ea typeface="標楷體" pitchFamily="65" charset="-120"/>
                  </a:defRPr>
                </a:lvl9pPr>
              </a:lstStyle>
              <a:p>
                <a:pPr algn="ctr"/>
                <a:endParaRPr lang="zh-TW" altLang="en-US" sz="1000">
                  <a:solidFill>
                    <a:prstClr val="white"/>
                  </a:solidFill>
                  <a:latin typeface="+mn-lt"/>
                  <a:ea typeface="微軟正黑體" panose="020B0604030504040204" pitchFamily="34" charset="-120"/>
                </a:endParaRPr>
              </a:p>
            </p:txBody>
          </p:sp>
          <p:sp>
            <p:nvSpPr>
              <p:cNvPr id="75" name="Oval 39"/>
              <p:cNvSpPr>
                <a:spLocks noChangeArrowheads="1"/>
              </p:cNvSpPr>
              <p:nvPr/>
            </p:nvSpPr>
            <p:spPr bwMode="gray">
              <a:xfrm>
                <a:off x="3620155" y="2428653"/>
                <a:ext cx="108000" cy="108000"/>
              </a:xfrm>
              <a:prstGeom prst="ellipse">
                <a:avLst/>
              </a:prstGeom>
              <a:solidFill>
                <a:schemeClr val="accent1">
                  <a:lumMod val="60000"/>
                  <a:lumOff val="4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1600" b="1">
                    <a:solidFill>
                      <a:schemeClr val="bg1"/>
                    </a:solidFill>
                    <a:latin typeface="標楷體" pitchFamily="65" charset="-120"/>
                    <a:ea typeface="標楷體" pitchFamily="65" charset="-120"/>
                  </a:defRPr>
                </a:lvl1pPr>
                <a:lvl2pPr marL="742950" indent="-285750" eaLnBrk="0" hangingPunct="0">
                  <a:defRPr sz="1600" b="1">
                    <a:solidFill>
                      <a:schemeClr val="bg1"/>
                    </a:solidFill>
                    <a:latin typeface="標楷體" pitchFamily="65" charset="-120"/>
                    <a:ea typeface="標楷體" pitchFamily="65" charset="-120"/>
                  </a:defRPr>
                </a:lvl2pPr>
                <a:lvl3pPr marL="1143000" indent="-228600" eaLnBrk="0" hangingPunct="0">
                  <a:defRPr sz="1600" b="1">
                    <a:solidFill>
                      <a:schemeClr val="bg1"/>
                    </a:solidFill>
                    <a:latin typeface="標楷體" pitchFamily="65" charset="-120"/>
                    <a:ea typeface="標楷體" pitchFamily="65" charset="-120"/>
                  </a:defRPr>
                </a:lvl3pPr>
                <a:lvl4pPr marL="1600200" indent="-228600" eaLnBrk="0" hangingPunct="0">
                  <a:defRPr sz="1600" b="1">
                    <a:solidFill>
                      <a:schemeClr val="bg1"/>
                    </a:solidFill>
                    <a:latin typeface="標楷體" pitchFamily="65" charset="-120"/>
                    <a:ea typeface="標楷體" pitchFamily="65" charset="-120"/>
                  </a:defRPr>
                </a:lvl4pPr>
                <a:lvl5pPr marL="2057400" indent="-228600" eaLnBrk="0" hangingPunct="0">
                  <a:defRPr sz="1600" b="1">
                    <a:solidFill>
                      <a:schemeClr val="bg1"/>
                    </a:solidFill>
                    <a:latin typeface="標楷體" pitchFamily="65" charset="-120"/>
                    <a:ea typeface="標楷體" pitchFamily="65" charset="-120"/>
                  </a:defRPr>
                </a:lvl5pPr>
                <a:lvl6pPr marL="2514600" indent="-228600" eaLnBrk="0" fontAlgn="base" hangingPunct="0">
                  <a:spcBef>
                    <a:spcPct val="0"/>
                  </a:spcBef>
                  <a:spcAft>
                    <a:spcPct val="0"/>
                  </a:spcAft>
                  <a:defRPr sz="1600" b="1">
                    <a:solidFill>
                      <a:schemeClr val="bg1"/>
                    </a:solidFill>
                    <a:latin typeface="標楷體" pitchFamily="65" charset="-120"/>
                    <a:ea typeface="標楷體" pitchFamily="65" charset="-120"/>
                  </a:defRPr>
                </a:lvl6pPr>
                <a:lvl7pPr marL="2971800" indent="-228600" eaLnBrk="0" fontAlgn="base" hangingPunct="0">
                  <a:spcBef>
                    <a:spcPct val="0"/>
                  </a:spcBef>
                  <a:spcAft>
                    <a:spcPct val="0"/>
                  </a:spcAft>
                  <a:defRPr sz="1600" b="1">
                    <a:solidFill>
                      <a:schemeClr val="bg1"/>
                    </a:solidFill>
                    <a:latin typeface="標楷體" pitchFamily="65" charset="-120"/>
                    <a:ea typeface="標楷體" pitchFamily="65" charset="-120"/>
                  </a:defRPr>
                </a:lvl7pPr>
                <a:lvl8pPr marL="3429000" indent="-228600" eaLnBrk="0" fontAlgn="base" hangingPunct="0">
                  <a:spcBef>
                    <a:spcPct val="0"/>
                  </a:spcBef>
                  <a:spcAft>
                    <a:spcPct val="0"/>
                  </a:spcAft>
                  <a:defRPr sz="1600" b="1">
                    <a:solidFill>
                      <a:schemeClr val="bg1"/>
                    </a:solidFill>
                    <a:latin typeface="標楷體" pitchFamily="65" charset="-120"/>
                    <a:ea typeface="標楷體" pitchFamily="65" charset="-120"/>
                  </a:defRPr>
                </a:lvl8pPr>
                <a:lvl9pPr marL="3886200" indent="-228600" eaLnBrk="0" fontAlgn="base" hangingPunct="0">
                  <a:spcBef>
                    <a:spcPct val="0"/>
                  </a:spcBef>
                  <a:spcAft>
                    <a:spcPct val="0"/>
                  </a:spcAft>
                  <a:defRPr sz="1600" b="1">
                    <a:solidFill>
                      <a:schemeClr val="bg1"/>
                    </a:solidFill>
                    <a:latin typeface="標楷體" pitchFamily="65" charset="-120"/>
                    <a:ea typeface="標楷體" pitchFamily="65" charset="-120"/>
                  </a:defRPr>
                </a:lvl9pPr>
              </a:lstStyle>
              <a:p>
                <a:pPr algn="ctr"/>
                <a:endParaRPr lang="zh-TW" altLang="en-US" sz="1000">
                  <a:solidFill>
                    <a:prstClr val="white"/>
                  </a:solidFill>
                  <a:latin typeface="+mn-lt"/>
                  <a:ea typeface="微軟正黑體" panose="020B0604030504040204" pitchFamily="34" charset="-120"/>
                </a:endParaRPr>
              </a:p>
            </p:txBody>
          </p:sp>
          <p:sp>
            <p:nvSpPr>
              <p:cNvPr id="78" name="Text Box 63"/>
              <p:cNvSpPr txBox="1">
                <a:spLocks noChangeArrowheads="1"/>
              </p:cNvSpPr>
              <p:nvPr/>
            </p:nvSpPr>
            <p:spPr bwMode="gray">
              <a:xfrm>
                <a:off x="2774309" y="2300208"/>
                <a:ext cx="546715" cy="306692"/>
              </a:xfrm>
              <a:prstGeom prst="rect">
                <a:avLst/>
              </a:prstGeom>
              <a:noFill/>
              <a:ln w="9525" algn="ctr">
                <a:noFill/>
                <a:miter lim="800000"/>
                <a:headEnd/>
                <a:tailEnd/>
              </a:ln>
              <a:effectLst/>
            </p:spPr>
            <p:txBody>
              <a:bodyPr wrap="none">
                <a:spAutoFit/>
              </a:bodyPr>
              <a:lstStyle/>
              <a:p>
                <a:pPr>
                  <a:defRPr/>
                </a:pPr>
                <a:r>
                  <a:rPr lang="zh-TW" altLang="en-US" sz="1300" b="1" dirty="0">
                    <a:effectLst>
                      <a:outerShdw blurRad="38100" dist="38100" dir="2700000" algn="tl">
                        <a:srgbClr val="C0C0C0"/>
                      </a:outerShdw>
                    </a:effectLst>
                    <a:ea typeface="微軟正黑體" panose="020B0604030504040204" pitchFamily="34" charset="-120"/>
                    <a:cs typeface="Arial" panose="020B0604020202020204" pitchFamily="34" charset="0"/>
                  </a:rPr>
                  <a:t>北京</a:t>
                </a:r>
              </a:p>
            </p:txBody>
          </p:sp>
          <p:sp>
            <p:nvSpPr>
              <p:cNvPr id="79" name="Text Box 64"/>
              <p:cNvSpPr txBox="1">
                <a:spLocks noChangeArrowheads="1"/>
              </p:cNvSpPr>
              <p:nvPr/>
            </p:nvSpPr>
            <p:spPr bwMode="gray">
              <a:xfrm>
                <a:off x="3654677" y="2371074"/>
                <a:ext cx="546715" cy="306692"/>
              </a:xfrm>
              <a:prstGeom prst="rect">
                <a:avLst/>
              </a:prstGeom>
              <a:noFill/>
              <a:ln w="9525" algn="ctr">
                <a:noFill/>
                <a:miter lim="800000"/>
                <a:headEnd/>
                <a:tailEnd/>
              </a:ln>
            </p:spPr>
            <p:txBody>
              <a:bodyPr wrap="none">
                <a:spAutoFit/>
              </a:bodyPr>
              <a:lstStyle/>
              <a:p>
                <a:pPr>
                  <a:spcBef>
                    <a:spcPct val="0"/>
                  </a:spcBef>
                </a:pPr>
                <a:r>
                  <a:rPr lang="zh-TW" altLang="en-US" sz="1300" b="1" dirty="0">
                    <a:latin typeface="Arial" panose="020B0604020202020204" pitchFamily="34" charset="0"/>
                    <a:ea typeface="微軟正黑體" panose="020B0604030504040204" pitchFamily="34" charset="-120"/>
                    <a:cs typeface="Arial" panose="020B0604020202020204" pitchFamily="34" charset="0"/>
                  </a:rPr>
                  <a:t>遼寧</a:t>
                </a:r>
              </a:p>
            </p:txBody>
          </p:sp>
          <p:sp>
            <p:nvSpPr>
              <p:cNvPr id="80" name="Text Box 65"/>
              <p:cNvSpPr txBox="1">
                <a:spLocks noChangeArrowheads="1"/>
              </p:cNvSpPr>
              <p:nvPr/>
            </p:nvSpPr>
            <p:spPr bwMode="gray">
              <a:xfrm>
                <a:off x="3308481" y="2622719"/>
                <a:ext cx="546715" cy="306692"/>
              </a:xfrm>
              <a:prstGeom prst="rect">
                <a:avLst/>
              </a:prstGeom>
              <a:noFill/>
              <a:ln w="9525" algn="ctr">
                <a:noFill/>
                <a:miter lim="800000"/>
                <a:headEnd/>
                <a:tailEnd/>
              </a:ln>
              <a:effectLst/>
            </p:spPr>
            <p:txBody>
              <a:bodyPr wrap="none">
                <a:spAutoFit/>
              </a:bodyPr>
              <a:lstStyle/>
              <a:p>
                <a:pPr>
                  <a:defRPr/>
                </a:pPr>
                <a:r>
                  <a:rPr lang="zh-TW" altLang="en-US" sz="1300" b="1" dirty="0">
                    <a:effectLst>
                      <a:outerShdw blurRad="38100" dist="38100" dir="2700000" algn="tl">
                        <a:srgbClr val="C0C0C0"/>
                      </a:outerShdw>
                    </a:effectLst>
                    <a:ea typeface="微軟正黑體" panose="020B0604030504040204" pitchFamily="34" charset="-120"/>
                    <a:cs typeface="Arial" panose="020B0604020202020204" pitchFamily="34" charset="0"/>
                  </a:rPr>
                  <a:t>天津</a:t>
                </a:r>
              </a:p>
            </p:txBody>
          </p:sp>
          <p:sp>
            <p:nvSpPr>
              <p:cNvPr id="81" name="Text Box 66"/>
              <p:cNvSpPr txBox="1">
                <a:spLocks noChangeArrowheads="1"/>
              </p:cNvSpPr>
              <p:nvPr/>
            </p:nvSpPr>
            <p:spPr bwMode="gray">
              <a:xfrm>
                <a:off x="3553000" y="2940888"/>
                <a:ext cx="546715" cy="306692"/>
              </a:xfrm>
              <a:prstGeom prst="rect">
                <a:avLst/>
              </a:prstGeom>
              <a:noFill/>
              <a:ln w="9525" algn="ctr">
                <a:noFill/>
                <a:miter lim="800000"/>
                <a:headEnd/>
                <a:tailEnd/>
              </a:ln>
            </p:spPr>
            <p:txBody>
              <a:bodyPr wrap="none">
                <a:spAutoFit/>
              </a:bodyPr>
              <a:lstStyle/>
              <a:p>
                <a:pPr>
                  <a:spcBef>
                    <a:spcPct val="0"/>
                  </a:spcBef>
                </a:pPr>
                <a:r>
                  <a:rPr lang="zh-TW" altLang="en-US" sz="1300" b="1" dirty="0">
                    <a:latin typeface="Arial" panose="020B0604020202020204" pitchFamily="34" charset="0"/>
                    <a:ea typeface="微軟正黑體" panose="020B0604030504040204" pitchFamily="34" charset="-120"/>
                    <a:cs typeface="Arial" panose="020B0604020202020204" pitchFamily="34" charset="0"/>
                  </a:rPr>
                  <a:t>山東</a:t>
                </a:r>
              </a:p>
            </p:txBody>
          </p:sp>
          <p:sp>
            <p:nvSpPr>
              <p:cNvPr id="82" name="Text Box 67"/>
              <p:cNvSpPr txBox="1">
                <a:spLocks noChangeArrowheads="1"/>
              </p:cNvSpPr>
              <p:nvPr/>
            </p:nvSpPr>
            <p:spPr bwMode="gray">
              <a:xfrm>
                <a:off x="3652455" y="3205906"/>
                <a:ext cx="546715" cy="306692"/>
              </a:xfrm>
              <a:prstGeom prst="rect">
                <a:avLst/>
              </a:prstGeom>
              <a:noFill/>
              <a:ln w="9525" algn="ctr">
                <a:noFill/>
                <a:miter lim="800000"/>
                <a:headEnd/>
                <a:tailEnd/>
              </a:ln>
            </p:spPr>
            <p:txBody>
              <a:bodyPr wrap="none">
                <a:spAutoFit/>
              </a:bodyPr>
              <a:lstStyle/>
              <a:p>
                <a:pPr>
                  <a:spcBef>
                    <a:spcPct val="0"/>
                  </a:spcBef>
                </a:pPr>
                <a:r>
                  <a:rPr lang="zh-TW" altLang="en-US" sz="1300" b="1" dirty="0">
                    <a:latin typeface="Arial" panose="020B0604020202020204" pitchFamily="34" charset="0"/>
                    <a:ea typeface="微軟正黑體" panose="020B0604030504040204" pitchFamily="34" charset="-120"/>
                    <a:cs typeface="Arial" panose="020B0604020202020204" pitchFamily="34" charset="0"/>
                  </a:rPr>
                  <a:t>江蘇</a:t>
                </a:r>
              </a:p>
            </p:txBody>
          </p:sp>
          <p:sp>
            <p:nvSpPr>
              <p:cNvPr id="83" name="Text Box 69"/>
              <p:cNvSpPr txBox="1">
                <a:spLocks noChangeArrowheads="1"/>
              </p:cNvSpPr>
              <p:nvPr/>
            </p:nvSpPr>
            <p:spPr bwMode="gray">
              <a:xfrm>
                <a:off x="3807287" y="3444641"/>
                <a:ext cx="546715" cy="306692"/>
              </a:xfrm>
              <a:prstGeom prst="rect">
                <a:avLst/>
              </a:prstGeom>
              <a:noFill/>
              <a:ln w="9525" algn="ctr">
                <a:noFill/>
                <a:miter lim="800000"/>
                <a:headEnd/>
                <a:tailEnd/>
              </a:ln>
            </p:spPr>
            <p:txBody>
              <a:bodyPr wrap="none">
                <a:spAutoFit/>
              </a:bodyPr>
              <a:lstStyle/>
              <a:p>
                <a:pPr>
                  <a:spcBef>
                    <a:spcPct val="0"/>
                  </a:spcBef>
                </a:pPr>
                <a:r>
                  <a:rPr lang="zh-TW" altLang="en-US" sz="1300" b="1" dirty="0">
                    <a:latin typeface="Arial" panose="020B0604020202020204" pitchFamily="34" charset="0"/>
                    <a:ea typeface="微軟正黑體" panose="020B0604030504040204" pitchFamily="34" charset="-120"/>
                    <a:cs typeface="Arial" panose="020B0604020202020204" pitchFamily="34" charset="0"/>
                  </a:rPr>
                  <a:t>上海</a:t>
                </a:r>
              </a:p>
            </p:txBody>
          </p:sp>
          <p:sp>
            <p:nvSpPr>
              <p:cNvPr id="84" name="Text Box 69"/>
              <p:cNvSpPr txBox="1">
                <a:spLocks noChangeArrowheads="1"/>
              </p:cNvSpPr>
              <p:nvPr/>
            </p:nvSpPr>
            <p:spPr bwMode="gray">
              <a:xfrm>
                <a:off x="3787770" y="3711989"/>
                <a:ext cx="546715" cy="306692"/>
              </a:xfrm>
              <a:prstGeom prst="rect">
                <a:avLst/>
              </a:prstGeom>
              <a:noFill/>
              <a:ln w="9525" algn="ctr">
                <a:noFill/>
                <a:miter lim="800000"/>
                <a:headEnd/>
                <a:tailEnd/>
              </a:ln>
            </p:spPr>
            <p:txBody>
              <a:bodyPr wrap="none">
                <a:spAutoFit/>
              </a:bodyPr>
              <a:lstStyle/>
              <a:p>
                <a:pPr>
                  <a:spcBef>
                    <a:spcPct val="0"/>
                  </a:spcBef>
                </a:pPr>
                <a:r>
                  <a:rPr lang="zh-TW" altLang="en-US" sz="1300" b="1" dirty="0">
                    <a:latin typeface="Arial" panose="020B0604020202020204" pitchFamily="34" charset="0"/>
                    <a:ea typeface="微軟正黑體" panose="020B0604030504040204" pitchFamily="34" charset="-120"/>
                    <a:cs typeface="Arial" panose="020B0604020202020204" pitchFamily="34" charset="0"/>
                  </a:rPr>
                  <a:t>浙江</a:t>
                </a:r>
              </a:p>
            </p:txBody>
          </p:sp>
          <p:sp>
            <p:nvSpPr>
              <p:cNvPr id="85" name="Text Box 70"/>
              <p:cNvSpPr txBox="1">
                <a:spLocks noChangeArrowheads="1"/>
              </p:cNvSpPr>
              <p:nvPr/>
            </p:nvSpPr>
            <p:spPr bwMode="gray">
              <a:xfrm>
                <a:off x="3645138" y="3957497"/>
                <a:ext cx="546715" cy="306692"/>
              </a:xfrm>
              <a:prstGeom prst="rect">
                <a:avLst/>
              </a:prstGeom>
              <a:noFill/>
              <a:ln w="9525" algn="ctr">
                <a:noFill/>
                <a:miter lim="800000"/>
                <a:headEnd/>
                <a:tailEnd/>
              </a:ln>
            </p:spPr>
            <p:txBody>
              <a:bodyPr wrap="none">
                <a:spAutoFit/>
              </a:bodyPr>
              <a:lstStyle/>
              <a:p>
                <a:pPr>
                  <a:spcBef>
                    <a:spcPct val="0"/>
                  </a:spcBef>
                </a:pPr>
                <a:r>
                  <a:rPr lang="zh-TW" altLang="en-US" sz="1300" b="1" dirty="0">
                    <a:latin typeface="Arial" panose="020B0604020202020204" pitchFamily="34" charset="0"/>
                    <a:ea typeface="微軟正黑體" panose="020B0604030504040204" pitchFamily="34" charset="-120"/>
                    <a:cs typeface="Arial" panose="020B0604020202020204" pitchFamily="34" charset="0"/>
                  </a:rPr>
                  <a:t>福建</a:t>
                </a:r>
              </a:p>
            </p:txBody>
          </p:sp>
          <p:sp>
            <p:nvSpPr>
              <p:cNvPr id="86" name="Text Box 71"/>
              <p:cNvSpPr txBox="1">
                <a:spLocks noChangeArrowheads="1"/>
              </p:cNvSpPr>
              <p:nvPr/>
            </p:nvSpPr>
            <p:spPr bwMode="gray">
              <a:xfrm>
                <a:off x="3330468" y="4289175"/>
                <a:ext cx="546715" cy="306692"/>
              </a:xfrm>
              <a:prstGeom prst="rect">
                <a:avLst/>
              </a:prstGeom>
              <a:noFill/>
              <a:ln w="9525" algn="ctr">
                <a:noFill/>
                <a:miter lim="800000"/>
                <a:headEnd/>
                <a:tailEnd/>
              </a:ln>
            </p:spPr>
            <p:txBody>
              <a:bodyPr wrap="none">
                <a:spAutoFit/>
              </a:bodyPr>
              <a:lstStyle/>
              <a:p>
                <a:pPr>
                  <a:spcBef>
                    <a:spcPct val="0"/>
                  </a:spcBef>
                </a:pPr>
                <a:r>
                  <a:rPr lang="zh-TW" altLang="en-US" sz="1300" b="1" dirty="0">
                    <a:latin typeface="Arial" panose="020B0604020202020204" pitchFamily="34" charset="0"/>
                    <a:ea typeface="微軟正黑體" panose="020B0604030504040204" pitchFamily="34" charset="-120"/>
                    <a:cs typeface="Arial" panose="020B0604020202020204" pitchFamily="34" charset="0"/>
                  </a:rPr>
                  <a:t>廣東</a:t>
                </a:r>
              </a:p>
            </p:txBody>
          </p:sp>
          <p:sp>
            <p:nvSpPr>
              <p:cNvPr id="87" name="Text Box 72"/>
              <p:cNvSpPr txBox="1">
                <a:spLocks noChangeArrowheads="1"/>
              </p:cNvSpPr>
              <p:nvPr/>
            </p:nvSpPr>
            <p:spPr bwMode="gray">
              <a:xfrm>
                <a:off x="2953515" y="4642519"/>
                <a:ext cx="546715" cy="306692"/>
              </a:xfrm>
              <a:prstGeom prst="rect">
                <a:avLst/>
              </a:prstGeom>
              <a:noFill/>
              <a:ln w="9525" algn="ctr">
                <a:noFill/>
                <a:miter lim="800000"/>
                <a:headEnd/>
                <a:tailEnd/>
              </a:ln>
            </p:spPr>
            <p:txBody>
              <a:bodyPr wrap="none">
                <a:spAutoFit/>
              </a:bodyPr>
              <a:lstStyle/>
              <a:p>
                <a:pPr algn="ctr" fontAlgn="auto">
                  <a:spcBef>
                    <a:spcPts val="0"/>
                  </a:spcBef>
                  <a:spcAft>
                    <a:spcPts val="0"/>
                  </a:spcAft>
                  <a:defRPr/>
                </a:pPr>
                <a:r>
                  <a:rPr lang="zh-TW" altLang="en-US" sz="1300" b="1" dirty="0">
                    <a:latin typeface="Arial" panose="020B0604020202020204" pitchFamily="34" charset="0"/>
                    <a:ea typeface="微軟正黑體" panose="020B0604030504040204" pitchFamily="34" charset="-120"/>
                    <a:cs typeface="Arial" panose="020B0604020202020204" pitchFamily="34" charset="0"/>
                  </a:rPr>
                  <a:t>香港</a:t>
                </a:r>
                <a:endParaRPr kumimoji="0" lang="en-US" altLang="zh-TW" sz="1300" b="1" kern="0" dirty="0" smtClean="0">
                  <a:ea typeface="DFKai-SB" pitchFamily="65" charset="-120"/>
                  <a:cs typeface="Arial" charset="0"/>
                </a:endParaRPr>
              </a:p>
            </p:txBody>
          </p:sp>
          <p:sp>
            <p:nvSpPr>
              <p:cNvPr id="88" name="Text Box 63"/>
              <p:cNvSpPr txBox="1">
                <a:spLocks noChangeArrowheads="1"/>
              </p:cNvSpPr>
              <p:nvPr/>
            </p:nvSpPr>
            <p:spPr bwMode="gray">
              <a:xfrm>
                <a:off x="2572739" y="3516145"/>
                <a:ext cx="546715" cy="306692"/>
              </a:xfrm>
              <a:prstGeom prst="rect">
                <a:avLst/>
              </a:prstGeom>
              <a:noFill/>
              <a:ln w="9525" algn="ctr">
                <a:noFill/>
                <a:miter lim="800000"/>
                <a:headEnd/>
                <a:tailEnd/>
              </a:ln>
              <a:effectLst/>
            </p:spPr>
            <p:txBody>
              <a:bodyPr wrap="none">
                <a:spAutoFit/>
              </a:bodyPr>
              <a:lstStyle/>
              <a:p>
                <a:pPr>
                  <a:defRPr/>
                </a:pPr>
                <a:r>
                  <a:rPr lang="zh-TW" altLang="en-US" sz="1300" b="1" dirty="0">
                    <a:effectLst>
                      <a:outerShdw blurRad="38100" dist="38100" dir="2700000" algn="tl">
                        <a:srgbClr val="C0C0C0"/>
                      </a:outerShdw>
                    </a:effectLst>
                    <a:ea typeface="微軟正黑體" panose="020B0604030504040204" pitchFamily="34" charset="-120"/>
                    <a:cs typeface="Arial" panose="020B0604020202020204" pitchFamily="34" charset="0"/>
                  </a:rPr>
                  <a:t>湖北</a:t>
                </a:r>
              </a:p>
            </p:txBody>
          </p:sp>
          <p:sp>
            <p:nvSpPr>
              <p:cNvPr id="89" name="Text Box 63"/>
              <p:cNvSpPr txBox="1">
                <a:spLocks noChangeArrowheads="1"/>
              </p:cNvSpPr>
              <p:nvPr/>
            </p:nvSpPr>
            <p:spPr bwMode="gray">
              <a:xfrm>
                <a:off x="1724818" y="3487142"/>
                <a:ext cx="546715" cy="306692"/>
              </a:xfrm>
              <a:prstGeom prst="rect">
                <a:avLst/>
              </a:prstGeom>
              <a:noFill/>
              <a:ln w="9525" algn="ctr">
                <a:noFill/>
                <a:miter lim="800000"/>
                <a:headEnd/>
                <a:tailEnd/>
              </a:ln>
              <a:effectLst/>
            </p:spPr>
            <p:txBody>
              <a:bodyPr wrap="none">
                <a:spAutoFit/>
              </a:bodyPr>
              <a:lstStyle/>
              <a:p>
                <a:pPr>
                  <a:defRPr/>
                </a:pPr>
                <a:r>
                  <a:rPr lang="zh-TW" altLang="en-US" sz="1300" b="1" dirty="0">
                    <a:effectLst>
                      <a:outerShdw blurRad="38100" dist="38100" dir="2700000" algn="tl">
                        <a:srgbClr val="C0C0C0"/>
                      </a:outerShdw>
                    </a:effectLst>
                    <a:ea typeface="微軟正黑體" panose="020B0604030504040204" pitchFamily="34" charset="-120"/>
                    <a:cs typeface="Arial" panose="020B0604020202020204" pitchFamily="34" charset="0"/>
                  </a:rPr>
                  <a:t>四川</a:t>
                </a:r>
              </a:p>
            </p:txBody>
          </p:sp>
          <p:sp>
            <p:nvSpPr>
              <p:cNvPr id="90" name="一般五邊形 89"/>
              <p:cNvSpPr/>
              <p:nvPr/>
            </p:nvSpPr>
            <p:spPr bwMode="gray">
              <a:xfrm>
                <a:off x="2969577" y="4540551"/>
                <a:ext cx="144000" cy="144000"/>
              </a:xfrm>
              <a:prstGeom prst="pentagon">
                <a:avLst/>
              </a:prstGeom>
              <a:solidFill>
                <a:schemeClr val="accent3"/>
              </a:solidFill>
              <a:ln w="12700">
                <a:noFill/>
                <a:round/>
                <a:headEnd/>
                <a:tailEnd/>
              </a:ln>
              <a:extLst/>
            </p:spPr>
            <p:txBody>
              <a:bodyPr wrap="none" rtlCol="0" anchor="ctr"/>
              <a:lstStyle/>
              <a:p>
                <a:pPr algn="ctr"/>
                <a:endParaRPr lang="zh-TW" altLang="en-US" b="1">
                  <a:solidFill>
                    <a:schemeClr val="bg1"/>
                  </a:solidFill>
                </a:endParaRPr>
              </a:p>
            </p:txBody>
          </p:sp>
        </p:grpSp>
        <p:sp>
          <p:nvSpPr>
            <p:cNvPr id="92" name="Oval 27"/>
            <p:cNvSpPr>
              <a:spLocks noChangeArrowheads="1"/>
            </p:cNvSpPr>
            <p:nvPr/>
          </p:nvSpPr>
          <p:spPr bwMode="gray">
            <a:xfrm>
              <a:off x="2251142" y="3592470"/>
              <a:ext cx="108000" cy="108000"/>
            </a:xfrm>
            <a:prstGeom prst="ellipse">
              <a:avLst/>
            </a:prstGeom>
            <a:solidFill>
              <a:schemeClr val="accent1">
                <a:lumMod val="60000"/>
                <a:lumOff val="40000"/>
              </a:schemeClr>
            </a:solidFill>
            <a:ln w="12700" algn="ctr">
              <a:noFill/>
              <a:round/>
              <a:headEnd/>
              <a:tailEnd/>
            </a:ln>
          </p:spPr>
          <p:txBody>
            <a:bodyPr wrap="none" anchor="ctr"/>
            <a:lstStyle/>
            <a:p>
              <a:pPr algn="ctr" fontAlgn="auto">
                <a:spcBef>
                  <a:spcPts val="0"/>
                </a:spcBef>
                <a:spcAft>
                  <a:spcPts val="0"/>
                </a:spcAft>
                <a:defRPr/>
              </a:pPr>
              <a:endParaRPr kumimoji="0" lang="zh-TW" altLang="en-US" sz="1300" b="1" kern="0">
                <a:solidFill>
                  <a:sysClr val="windowText" lastClr="000000"/>
                </a:solidFill>
                <a:cs typeface="Arial" pitchFamily="34" charset="0"/>
              </a:endParaRPr>
            </a:p>
          </p:txBody>
        </p:sp>
        <p:sp>
          <p:nvSpPr>
            <p:cNvPr id="94" name="Rectangle 37"/>
            <p:cNvSpPr>
              <a:spLocks noChangeArrowheads="1"/>
            </p:cNvSpPr>
            <p:nvPr/>
          </p:nvSpPr>
          <p:spPr bwMode="gray">
            <a:xfrm flipH="1">
              <a:off x="3362456" y="4333892"/>
              <a:ext cx="136461" cy="137284"/>
            </a:xfrm>
            <a:prstGeom prst="rect">
              <a:avLst/>
            </a:prstGeom>
            <a:solidFill>
              <a:schemeClr val="accent5"/>
            </a:solidFill>
            <a:ln w="12700" algn="ctr">
              <a:solidFill>
                <a:schemeClr val="bg1"/>
              </a:solidFill>
              <a:miter lim="800000"/>
              <a:headEnd/>
              <a:tailEnd/>
            </a:ln>
          </p:spPr>
          <p:txBody>
            <a:bodyPr wrap="none" anchor="ctr"/>
            <a:lstStyle>
              <a:lvl1pPr eaLnBrk="0" hangingPunct="0">
                <a:defRPr sz="1600" b="1">
                  <a:solidFill>
                    <a:schemeClr val="bg1"/>
                  </a:solidFill>
                  <a:latin typeface="標楷體" pitchFamily="65" charset="-120"/>
                  <a:ea typeface="標楷體" pitchFamily="65" charset="-120"/>
                </a:defRPr>
              </a:lvl1pPr>
              <a:lvl2pPr marL="742950" indent="-285750" eaLnBrk="0" hangingPunct="0">
                <a:defRPr sz="1600" b="1">
                  <a:solidFill>
                    <a:schemeClr val="bg1"/>
                  </a:solidFill>
                  <a:latin typeface="標楷體" pitchFamily="65" charset="-120"/>
                  <a:ea typeface="標楷體" pitchFamily="65" charset="-120"/>
                </a:defRPr>
              </a:lvl2pPr>
              <a:lvl3pPr marL="1143000" indent="-228600" eaLnBrk="0" hangingPunct="0">
                <a:defRPr sz="1600" b="1">
                  <a:solidFill>
                    <a:schemeClr val="bg1"/>
                  </a:solidFill>
                  <a:latin typeface="標楷體" pitchFamily="65" charset="-120"/>
                  <a:ea typeface="標楷體" pitchFamily="65" charset="-120"/>
                </a:defRPr>
              </a:lvl3pPr>
              <a:lvl4pPr marL="1600200" indent="-228600" eaLnBrk="0" hangingPunct="0">
                <a:defRPr sz="1600" b="1">
                  <a:solidFill>
                    <a:schemeClr val="bg1"/>
                  </a:solidFill>
                  <a:latin typeface="標楷體" pitchFamily="65" charset="-120"/>
                  <a:ea typeface="標楷體" pitchFamily="65" charset="-120"/>
                </a:defRPr>
              </a:lvl4pPr>
              <a:lvl5pPr marL="2057400" indent="-228600" eaLnBrk="0" hangingPunct="0">
                <a:defRPr sz="1600" b="1">
                  <a:solidFill>
                    <a:schemeClr val="bg1"/>
                  </a:solidFill>
                  <a:latin typeface="標楷體" pitchFamily="65" charset="-120"/>
                  <a:ea typeface="標楷體" pitchFamily="65" charset="-120"/>
                </a:defRPr>
              </a:lvl5pPr>
              <a:lvl6pPr marL="2514600" indent="-228600" eaLnBrk="0" fontAlgn="base" hangingPunct="0">
                <a:spcBef>
                  <a:spcPct val="0"/>
                </a:spcBef>
                <a:spcAft>
                  <a:spcPct val="0"/>
                </a:spcAft>
                <a:defRPr sz="1600" b="1">
                  <a:solidFill>
                    <a:schemeClr val="bg1"/>
                  </a:solidFill>
                  <a:latin typeface="標楷體" pitchFamily="65" charset="-120"/>
                  <a:ea typeface="標楷體" pitchFamily="65" charset="-120"/>
                </a:defRPr>
              </a:lvl6pPr>
              <a:lvl7pPr marL="2971800" indent="-228600" eaLnBrk="0" fontAlgn="base" hangingPunct="0">
                <a:spcBef>
                  <a:spcPct val="0"/>
                </a:spcBef>
                <a:spcAft>
                  <a:spcPct val="0"/>
                </a:spcAft>
                <a:defRPr sz="1600" b="1">
                  <a:solidFill>
                    <a:schemeClr val="bg1"/>
                  </a:solidFill>
                  <a:latin typeface="標楷體" pitchFamily="65" charset="-120"/>
                  <a:ea typeface="標楷體" pitchFamily="65" charset="-120"/>
                </a:defRPr>
              </a:lvl7pPr>
              <a:lvl8pPr marL="3429000" indent="-228600" eaLnBrk="0" fontAlgn="base" hangingPunct="0">
                <a:spcBef>
                  <a:spcPct val="0"/>
                </a:spcBef>
                <a:spcAft>
                  <a:spcPct val="0"/>
                </a:spcAft>
                <a:defRPr sz="1600" b="1">
                  <a:solidFill>
                    <a:schemeClr val="bg1"/>
                  </a:solidFill>
                  <a:latin typeface="標楷體" pitchFamily="65" charset="-120"/>
                  <a:ea typeface="標楷體" pitchFamily="65" charset="-120"/>
                </a:defRPr>
              </a:lvl8pPr>
              <a:lvl9pPr marL="3886200" indent="-228600" eaLnBrk="0" fontAlgn="base" hangingPunct="0">
                <a:spcBef>
                  <a:spcPct val="0"/>
                </a:spcBef>
                <a:spcAft>
                  <a:spcPct val="0"/>
                </a:spcAft>
                <a:defRPr sz="1600" b="1">
                  <a:solidFill>
                    <a:schemeClr val="bg1"/>
                  </a:solidFill>
                  <a:latin typeface="標楷體" pitchFamily="65" charset="-120"/>
                  <a:ea typeface="標楷體" pitchFamily="65" charset="-120"/>
                </a:defRPr>
              </a:lvl9pPr>
            </a:lstStyle>
            <a:p>
              <a:pPr algn="ctr"/>
              <a:endParaRPr lang="zh-TW" altLang="en-US">
                <a:solidFill>
                  <a:prstClr val="white"/>
                </a:solidFill>
                <a:latin typeface="+mn-lt"/>
                <a:ea typeface="微軟正黑體" panose="020B0604030504040204" pitchFamily="34" charset="-120"/>
              </a:endParaRPr>
            </a:p>
          </p:txBody>
        </p:sp>
        <p:sp>
          <p:nvSpPr>
            <p:cNvPr id="95" name="一般五邊形 94"/>
            <p:cNvSpPr/>
            <p:nvPr/>
          </p:nvSpPr>
          <p:spPr bwMode="gray">
            <a:xfrm>
              <a:off x="3046043" y="2447198"/>
              <a:ext cx="144000" cy="144000"/>
            </a:xfrm>
            <a:prstGeom prst="pentagon">
              <a:avLst/>
            </a:prstGeom>
            <a:solidFill>
              <a:schemeClr val="accent4"/>
            </a:solidFill>
            <a:ln w="12700">
              <a:noFill/>
              <a:round/>
              <a:headEnd/>
              <a:tailEnd/>
            </a:ln>
            <a:extLst/>
          </p:spPr>
          <p:txBody>
            <a:bodyPr wrap="none" rtlCol="0" anchor="ctr"/>
            <a:lstStyle/>
            <a:p>
              <a:pPr algn="ctr"/>
              <a:endParaRPr lang="zh-TW" altLang="en-US" b="1">
                <a:solidFill>
                  <a:schemeClr val="bg1"/>
                </a:solidFill>
              </a:endParaRPr>
            </a:p>
          </p:txBody>
        </p:sp>
        <p:sp>
          <p:nvSpPr>
            <p:cNvPr id="96" name="Rectangle 37"/>
            <p:cNvSpPr>
              <a:spLocks noChangeArrowheads="1"/>
            </p:cNvSpPr>
            <p:nvPr/>
          </p:nvSpPr>
          <p:spPr bwMode="gray">
            <a:xfrm flipH="1">
              <a:off x="3830854" y="3359301"/>
              <a:ext cx="136461" cy="137284"/>
            </a:xfrm>
            <a:prstGeom prst="rect">
              <a:avLst/>
            </a:prstGeom>
            <a:solidFill>
              <a:schemeClr val="accent5"/>
            </a:solidFill>
            <a:ln w="12700" algn="ctr">
              <a:solidFill>
                <a:schemeClr val="bg1"/>
              </a:solidFill>
              <a:miter lim="800000"/>
              <a:headEnd/>
              <a:tailEnd/>
            </a:ln>
          </p:spPr>
          <p:txBody>
            <a:bodyPr wrap="none" anchor="ctr"/>
            <a:lstStyle>
              <a:lvl1pPr eaLnBrk="0" hangingPunct="0">
                <a:defRPr sz="1600" b="1">
                  <a:solidFill>
                    <a:schemeClr val="bg1"/>
                  </a:solidFill>
                  <a:latin typeface="標楷體" pitchFamily="65" charset="-120"/>
                  <a:ea typeface="標楷體" pitchFamily="65" charset="-120"/>
                </a:defRPr>
              </a:lvl1pPr>
              <a:lvl2pPr marL="742950" indent="-285750" eaLnBrk="0" hangingPunct="0">
                <a:defRPr sz="1600" b="1">
                  <a:solidFill>
                    <a:schemeClr val="bg1"/>
                  </a:solidFill>
                  <a:latin typeface="標楷體" pitchFamily="65" charset="-120"/>
                  <a:ea typeface="標楷體" pitchFamily="65" charset="-120"/>
                </a:defRPr>
              </a:lvl2pPr>
              <a:lvl3pPr marL="1143000" indent="-228600" eaLnBrk="0" hangingPunct="0">
                <a:defRPr sz="1600" b="1">
                  <a:solidFill>
                    <a:schemeClr val="bg1"/>
                  </a:solidFill>
                  <a:latin typeface="標楷體" pitchFamily="65" charset="-120"/>
                  <a:ea typeface="標楷體" pitchFamily="65" charset="-120"/>
                </a:defRPr>
              </a:lvl3pPr>
              <a:lvl4pPr marL="1600200" indent="-228600" eaLnBrk="0" hangingPunct="0">
                <a:defRPr sz="1600" b="1">
                  <a:solidFill>
                    <a:schemeClr val="bg1"/>
                  </a:solidFill>
                  <a:latin typeface="標楷體" pitchFamily="65" charset="-120"/>
                  <a:ea typeface="標楷體" pitchFamily="65" charset="-120"/>
                </a:defRPr>
              </a:lvl4pPr>
              <a:lvl5pPr marL="2057400" indent="-228600" eaLnBrk="0" hangingPunct="0">
                <a:defRPr sz="1600" b="1">
                  <a:solidFill>
                    <a:schemeClr val="bg1"/>
                  </a:solidFill>
                  <a:latin typeface="標楷體" pitchFamily="65" charset="-120"/>
                  <a:ea typeface="標楷體" pitchFamily="65" charset="-120"/>
                </a:defRPr>
              </a:lvl5pPr>
              <a:lvl6pPr marL="2514600" indent="-228600" eaLnBrk="0" fontAlgn="base" hangingPunct="0">
                <a:spcBef>
                  <a:spcPct val="0"/>
                </a:spcBef>
                <a:spcAft>
                  <a:spcPct val="0"/>
                </a:spcAft>
                <a:defRPr sz="1600" b="1">
                  <a:solidFill>
                    <a:schemeClr val="bg1"/>
                  </a:solidFill>
                  <a:latin typeface="標楷體" pitchFamily="65" charset="-120"/>
                  <a:ea typeface="標楷體" pitchFamily="65" charset="-120"/>
                </a:defRPr>
              </a:lvl6pPr>
              <a:lvl7pPr marL="2971800" indent="-228600" eaLnBrk="0" fontAlgn="base" hangingPunct="0">
                <a:spcBef>
                  <a:spcPct val="0"/>
                </a:spcBef>
                <a:spcAft>
                  <a:spcPct val="0"/>
                </a:spcAft>
                <a:defRPr sz="1600" b="1">
                  <a:solidFill>
                    <a:schemeClr val="bg1"/>
                  </a:solidFill>
                  <a:latin typeface="標楷體" pitchFamily="65" charset="-120"/>
                  <a:ea typeface="標楷體" pitchFamily="65" charset="-120"/>
                </a:defRPr>
              </a:lvl7pPr>
              <a:lvl8pPr marL="3429000" indent="-228600" eaLnBrk="0" fontAlgn="base" hangingPunct="0">
                <a:spcBef>
                  <a:spcPct val="0"/>
                </a:spcBef>
                <a:spcAft>
                  <a:spcPct val="0"/>
                </a:spcAft>
                <a:defRPr sz="1600" b="1">
                  <a:solidFill>
                    <a:schemeClr val="bg1"/>
                  </a:solidFill>
                  <a:latin typeface="標楷體" pitchFamily="65" charset="-120"/>
                  <a:ea typeface="標楷體" pitchFamily="65" charset="-120"/>
                </a:defRPr>
              </a:lvl8pPr>
              <a:lvl9pPr marL="3886200" indent="-228600" eaLnBrk="0" fontAlgn="base" hangingPunct="0">
                <a:spcBef>
                  <a:spcPct val="0"/>
                </a:spcBef>
                <a:spcAft>
                  <a:spcPct val="0"/>
                </a:spcAft>
                <a:defRPr sz="1600" b="1">
                  <a:solidFill>
                    <a:schemeClr val="bg1"/>
                  </a:solidFill>
                  <a:latin typeface="標楷體" pitchFamily="65" charset="-120"/>
                  <a:ea typeface="標楷體" pitchFamily="65" charset="-120"/>
                </a:defRPr>
              </a:lvl9pPr>
            </a:lstStyle>
            <a:p>
              <a:pPr algn="ctr"/>
              <a:endParaRPr lang="zh-TW" altLang="en-US">
                <a:solidFill>
                  <a:prstClr val="white"/>
                </a:solidFill>
                <a:latin typeface="+mn-lt"/>
                <a:ea typeface="微軟正黑體" panose="020B0604030504040204" pitchFamily="34" charset="-120"/>
              </a:endParaRPr>
            </a:p>
          </p:txBody>
        </p:sp>
        <p:sp>
          <p:nvSpPr>
            <p:cNvPr id="97" name="Rectangle 37"/>
            <p:cNvSpPr>
              <a:spLocks noChangeArrowheads="1"/>
            </p:cNvSpPr>
            <p:nvPr/>
          </p:nvSpPr>
          <p:spPr bwMode="gray">
            <a:xfrm flipH="1">
              <a:off x="3583218" y="2890574"/>
              <a:ext cx="136461" cy="137284"/>
            </a:xfrm>
            <a:prstGeom prst="rect">
              <a:avLst/>
            </a:prstGeom>
            <a:solidFill>
              <a:schemeClr val="accent5"/>
            </a:solidFill>
            <a:ln w="12700" algn="ctr">
              <a:solidFill>
                <a:schemeClr val="bg1"/>
              </a:solidFill>
              <a:miter lim="800000"/>
              <a:headEnd/>
              <a:tailEnd/>
            </a:ln>
          </p:spPr>
          <p:txBody>
            <a:bodyPr wrap="none" anchor="ctr"/>
            <a:lstStyle>
              <a:lvl1pPr eaLnBrk="0" hangingPunct="0">
                <a:defRPr sz="1600" b="1">
                  <a:solidFill>
                    <a:schemeClr val="bg1"/>
                  </a:solidFill>
                  <a:latin typeface="標楷體" pitchFamily="65" charset="-120"/>
                  <a:ea typeface="標楷體" pitchFamily="65" charset="-120"/>
                </a:defRPr>
              </a:lvl1pPr>
              <a:lvl2pPr marL="742950" indent="-285750" eaLnBrk="0" hangingPunct="0">
                <a:defRPr sz="1600" b="1">
                  <a:solidFill>
                    <a:schemeClr val="bg1"/>
                  </a:solidFill>
                  <a:latin typeface="標楷體" pitchFamily="65" charset="-120"/>
                  <a:ea typeface="標楷體" pitchFamily="65" charset="-120"/>
                </a:defRPr>
              </a:lvl2pPr>
              <a:lvl3pPr marL="1143000" indent="-228600" eaLnBrk="0" hangingPunct="0">
                <a:defRPr sz="1600" b="1">
                  <a:solidFill>
                    <a:schemeClr val="bg1"/>
                  </a:solidFill>
                  <a:latin typeface="標楷體" pitchFamily="65" charset="-120"/>
                  <a:ea typeface="標楷體" pitchFamily="65" charset="-120"/>
                </a:defRPr>
              </a:lvl3pPr>
              <a:lvl4pPr marL="1600200" indent="-228600" eaLnBrk="0" hangingPunct="0">
                <a:defRPr sz="1600" b="1">
                  <a:solidFill>
                    <a:schemeClr val="bg1"/>
                  </a:solidFill>
                  <a:latin typeface="標楷體" pitchFamily="65" charset="-120"/>
                  <a:ea typeface="標楷體" pitchFamily="65" charset="-120"/>
                </a:defRPr>
              </a:lvl4pPr>
              <a:lvl5pPr marL="2057400" indent="-228600" eaLnBrk="0" hangingPunct="0">
                <a:defRPr sz="1600" b="1">
                  <a:solidFill>
                    <a:schemeClr val="bg1"/>
                  </a:solidFill>
                  <a:latin typeface="標楷體" pitchFamily="65" charset="-120"/>
                  <a:ea typeface="標楷體" pitchFamily="65" charset="-120"/>
                </a:defRPr>
              </a:lvl5pPr>
              <a:lvl6pPr marL="2514600" indent="-228600" eaLnBrk="0" fontAlgn="base" hangingPunct="0">
                <a:spcBef>
                  <a:spcPct val="0"/>
                </a:spcBef>
                <a:spcAft>
                  <a:spcPct val="0"/>
                </a:spcAft>
                <a:defRPr sz="1600" b="1">
                  <a:solidFill>
                    <a:schemeClr val="bg1"/>
                  </a:solidFill>
                  <a:latin typeface="標楷體" pitchFamily="65" charset="-120"/>
                  <a:ea typeface="標楷體" pitchFamily="65" charset="-120"/>
                </a:defRPr>
              </a:lvl6pPr>
              <a:lvl7pPr marL="2971800" indent="-228600" eaLnBrk="0" fontAlgn="base" hangingPunct="0">
                <a:spcBef>
                  <a:spcPct val="0"/>
                </a:spcBef>
                <a:spcAft>
                  <a:spcPct val="0"/>
                </a:spcAft>
                <a:defRPr sz="1600" b="1">
                  <a:solidFill>
                    <a:schemeClr val="bg1"/>
                  </a:solidFill>
                  <a:latin typeface="標楷體" pitchFamily="65" charset="-120"/>
                  <a:ea typeface="標楷體" pitchFamily="65" charset="-120"/>
                </a:defRPr>
              </a:lvl7pPr>
              <a:lvl8pPr marL="3429000" indent="-228600" eaLnBrk="0" fontAlgn="base" hangingPunct="0">
                <a:spcBef>
                  <a:spcPct val="0"/>
                </a:spcBef>
                <a:spcAft>
                  <a:spcPct val="0"/>
                </a:spcAft>
                <a:defRPr sz="1600" b="1">
                  <a:solidFill>
                    <a:schemeClr val="bg1"/>
                  </a:solidFill>
                  <a:latin typeface="標楷體" pitchFamily="65" charset="-120"/>
                  <a:ea typeface="標楷體" pitchFamily="65" charset="-120"/>
                </a:defRPr>
              </a:lvl8pPr>
              <a:lvl9pPr marL="3886200" indent="-228600" eaLnBrk="0" fontAlgn="base" hangingPunct="0">
                <a:spcBef>
                  <a:spcPct val="0"/>
                </a:spcBef>
                <a:spcAft>
                  <a:spcPct val="0"/>
                </a:spcAft>
                <a:defRPr sz="1600" b="1">
                  <a:solidFill>
                    <a:schemeClr val="bg1"/>
                  </a:solidFill>
                  <a:latin typeface="標楷體" pitchFamily="65" charset="-120"/>
                  <a:ea typeface="標楷體" pitchFamily="65" charset="-120"/>
                </a:defRPr>
              </a:lvl9pPr>
            </a:lstStyle>
            <a:p>
              <a:pPr algn="ctr"/>
              <a:endParaRPr lang="zh-TW" altLang="en-US">
                <a:solidFill>
                  <a:prstClr val="white"/>
                </a:solidFill>
                <a:latin typeface="+mn-lt"/>
                <a:ea typeface="微軟正黑體" panose="020B0604030504040204" pitchFamily="34" charset="-120"/>
              </a:endParaRPr>
            </a:p>
          </p:txBody>
        </p:sp>
        <p:sp>
          <p:nvSpPr>
            <p:cNvPr id="98" name="Rectangle 37"/>
            <p:cNvSpPr>
              <a:spLocks noChangeArrowheads="1"/>
            </p:cNvSpPr>
            <p:nvPr/>
          </p:nvSpPr>
          <p:spPr bwMode="gray">
            <a:xfrm flipH="1">
              <a:off x="3366857" y="4181781"/>
              <a:ext cx="136461" cy="137284"/>
            </a:xfrm>
            <a:prstGeom prst="rect">
              <a:avLst/>
            </a:prstGeom>
            <a:solidFill>
              <a:schemeClr val="accent5"/>
            </a:solidFill>
            <a:ln w="12700" algn="ctr">
              <a:solidFill>
                <a:schemeClr val="bg1"/>
              </a:solidFill>
              <a:miter lim="800000"/>
              <a:headEnd/>
              <a:tailEnd/>
            </a:ln>
          </p:spPr>
          <p:txBody>
            <a:bodyPr wrap="none" anchor="ctr"/>
            <a:lstStyle>
              <a:lvl1pPr eaLnBrk="0" hangingPunct="0">
                <a:defRPr sz="1600" b="1">
                  <a:solidFill>
                    <a:schemeClr val="bg1"/>
                  </a:solidFill>
                  <a:latin typeface="標楷體" pitchFamily="65" charset="-120"/>
                  <a:ea typeface="標楷體" pitchFamily="65" charset="-120"/>
                </a:defRPr>
              </a:lvl1pPr>
              <a:lvl2pPr marL="742950" indent="-285750" eaLnBrk="0" hangingPunct="0">
                <a:defRPr sz="1600" b="1">
                  <a:solidFill>
                    <a:schemeClr val="bg1"/>
                  </a:solidFill>
                  <a:latin typeface="標楷體" pitchFamily="65" charset="-120"/>
                  <a:ea typeface="標楷體" pitchFamily="65" charset="-120"/>
                </a:defRPr>
              </a:lvl2pPr>
              <a:lvl3pPr marL="1143000" indent="-228600" eaLnBrk="0" hangingPunct="0">
                <a:defRPr sz="1600" b="1">
                  <a:solidFill>
                    <a:schemeClr val="bg1"/>
                  </a:solidFill>
                  <a:latin typeface="標楷體" pitchFamily="65" charset="-120"/>
                  <a:ea typeface="標楷體" pitchFamily="65" charset="-120"/>
                </a:defRPr>
              </a:lvl3pPr>
              <a:lvl4pPr marL="1600200" indent="-228600" eaLnBrk="0" hangingPunct="0">
                <a:defRPr sz="1600" b="1">
                  <a:solidFill>
                    <a:schemeClr val="bg1"/>
                  </a:solidFill>
                  <a:latin typeface="標楷體" pitchFamily="65" charset="-120"/>
                  <a:ea typeface="標楷體" pitchFamily="65" charset="-120"/>
                </a:defRPr>
              </a:lvl4pPr>
              <a:lvl5pPr marL="2057400" indent="-228600" eaLnBrk="0" hangingPunct="0">
                <a:defRPr sz="1600" b="1">
                  <a:solidFill>
                    <a:schemeClr val="bg1"/>
                  </a:solidFill>
                  <a:latin typeface="標楷體" pitchFamily="65" charset="-120"/>
                  <a:ea typeface="標楷體" pitchFamily="65" charset="-120"/>
                </a:defRPr>
              </a:lvl5pPr>
              <a:lvl6pPr marL="2514600" indent="-228600" eaLnBrk="0" fontAlgn="base" hangingPunct="0">
                <a:spcBef>
                  <a:spcPct val="0"/>
                </a:spcBef>
                <a:spcAft>
                  <a:spcPct val="0"/>
                </a:spcAft>
                <a:defRPr sz="1600" b="1">
                  <a:solidFill>
                    <a:schemeClr val="bg1"/>
                  </a:solidFill>
                  <a:latin typeface="標楷體" pitchFamily="65" charset="-120"/>
                  <a:ea typeface="標楷體" pitchFamily="65" charset="-120"/>
                </a:defRPr>
              </a:lvl6pPr>
              <a:lvl7pPr marL="2971800" indent="-228600" eaLnBrk="0" fontAlgn="base" hangingPunct="0">
                <a:spcBef>
                  <a:spcPct val="0"/>
                </a:spcBef>
                <a:spcAft>
                  <a:spcPct val="0"/>
                </a:spcAft>
                <a:defRPr sz="1600" b="1">
                  <a:solidFill>
                    <a:schemeClr val="bg1"/>
                  </a:solidFill>
                  <a:latin typeface="標楷體" pitchFamily="65" charset="-120"/>
                  <a:ea typeface="標楷體" pitchFamily="65" charset="-120"/>
                </a:defRPr>
              </a:lvl7pPr>
              <a:lvl8pPr marL="3429000" indent="-228600" eaLnBrk="0" fontAlgn="base" hangingPunct="0">
                <a:spcBef>
                  <a:spcPct val="0"/>
                </a:spcBef>
                <a:spcAft>
                  <a:spcPct val="0"/>
                </a:spcAft>
                <a:defRPr sz="1600" b="1">
                  <a:solidFill>
                    <a:schemeClr val="bg1"/>
                  </a:solidFill>
                  <a:latin typeface="標楷體" pitchFamily="65" charset="-120"/>
                  <a:ea typeface="標楷體" pitchFamily="65" charset="-120"/>
                </a:defRPr>
              </a:lvl8pPr>
              <a:lvl9pPr marL="3886200" indent="-228600" eaLnBrk="0" fontAlgn="base" hangingPunct="0">
                <a:spcBef>
                  <a:spcPct val="0"/>
                </a:spcBef>
                <a:spcAft>
                  <a:spcPct val="0"/>
                </a:spcAft>
                <a:defRPr sz="1600" b="1">
                  <a:solidFill>
                    <a:schemeClr val="bg1"/>
                  </a:solidFill>
                  <a:latin typeface="標楷體" pitchFamily="65" charset="-120"/>
                  <a:ea typeface="標楷體" pitchFamily="65" charset="-120"/>
                </a:defRPr>
              </a:lvl9pPr>
            </a:lstStyle>
            <a:p>
              <a:pPr algn="ctr"/>
              <a:endParaRPr lang="zh-TW" altLang="en-US">
                <a:solidFill>
                  <a:prstClr val="white"/>
                </a:solidFill>
                <a:latin typeface="+mn-lt"/>
                <a:ea typeface="微軟正黑體" panose="020B0604030504040204" pitchFamily="34" charset="-120"/>
              </a:endParaRPr>
            </a:p>
          </p:txBody>
        </p:sp>
        <p:sp>
          <p:nvSpPr>
            <p:cNvPr id="99" name="AutoShape 45"/>
            <p:cNvSpPr>
              <a:spLocks noChangeArrowheads="1"/>
            </p:cNvSpPr>
            <p:nvPr/>
          </p:nvSpPr>
          <p:spPr bwMode="gray">
            <a:xfrm>
              <a:off x="3311934" y="2747670"/>
              <a:ext cx="136461" cy="137284"/>
            </a:xfrm>
            <a:prstGeom prst="triangle">
              <a:avLst>
                <a:gd name="adj" fmla="val 50000"/>
              </a:avLst>
            </a:prstGeom>
            <a:solidFill>
              <a:schemeClr val="bg2"/>
            </a:solidFill>
            <a:ln w="12700" algn="ctr">
              <a:solidFill>
                <a:schemeClr val="bg1"/>
              </a:solidFill>
              <a:miter lim="800000"/>
              <a:headEnd/>
              <a:tailEnd/>
            </a:ln>
          </p:spPr>
          <p:txBody>
            <a:bodyPr wrap="none" anchor="ctr"/>
            <a:lstStyle>
              <a:lvl1pPr eaLnBrk="0" hangingPunct="0">
                <a:defRPr sz="1600" b="1">
                  <a:solidFill>
                    <a:schemeClr val="bg1"/>
                  </a:solidFill>
                  <a:latin typeface="標楷體" pitchFamily="65" charset="-120"/>
                  <a:ea typeface="標楷體" pitchFamily="65" charset="-120"/>
                </a:defRPr>
              </a:lvl1pPr>
              <a:lvl2pPr marL="742950" indent="-285750" eaLnBrk="0" hangingPunct="0">
                <a:defRPr sz="1600" b="1">
                  <a:solidFill>
                    <a:schemeClr val="bg1"/>
                  </a:solidFill>
                  <a:latin typeface="標楷體" pitchFamily="65" charset="-120"/>
                  <a:ea typeface="標楷體" pitchFamily="65" charset="-120"/>
                </a:defRPr>
              </a:lvl2pPr>
              <a:lvl3pPr marL="1143000" indent="-228600" eaLnBrk="0" hangingPunct="0">
                <a:defRPr sz="1600" b="1">
                  <a:solidFill>
                    <a:schemeClr val="bg1"/>
                  </a:solidFill>
                  <a:latin typeface="標楷體" pitchFamily="65" charset="-120"/>
                  <a:ea typeface="標楷體" pitchFamily="65" charset="-120"/>
                </a:defRPr>
              </a:lvl3pPr>
              <a:lvl4pPr marL="1600200" indent="-228600" eaLnBrk="0" hangingPunct="0">
                <a:defRPr sz="1600" b="1">
                  <a:solidFill>
                    <a:schemeClr val="bg1"/>
                  </a:solidFill>
                  <a:latin typeface="標楷體" pitchFamily="65" charset="-120"/>
                  <a:ea typeface="標楷體" pitchFamily="65" charset="-120"/>
                </a:defRPr>
              </a:lvl4pPr>
              <a:lvl5pPr marL="2057400" indent="-228600" eaLnBrk="0" hangingPunct="0">
                <a:defRPr sz="1600" b="1">
                  <a:solidFill>
                    <a:schemeClr val="bg1"/>
                  </a:solidFill>
                  <a:latin typeface="標楷體" pitchFamily="65" charset="-120"/>
                  <a:ea typeface="標楷體" pitchFamily="65" charset="-120"/>
                </a:defRPr>
              </a:lvl5pPr>
              <a:lvl6pPr marL="2514600" indent="-228600" eaLnBrk="0" fontAlgn="base" hangingPunct="0">
                <a:spcBef>
                  <a:spcPct val="0"/>
                </a:spcBef>
                <a:spcAft>
                  <a:spcPct val="0"/>
                </a:spcAft>
                <a:defRPr sz="1600" b="1">
                  <a:solidFill>
                    <a:schemeClr val="bg1"/>
                  </a:solidFill>
                  <a:latin typeface="標楷體" pitchFamily="65" charset="-120"/>
                  <a:ea typeface="標楷體" pitchFamily="65" charset="-120"/>
                </a:defRPr>
              </a:lvl6pPr>
              <a:lvl7pPr marL="2971800" indent="-228600" eaLnBrk="0" fontAlgn="base" hangingPunct="0">
                <a:spcBef>
                  <a:spcPct val="0"/>
                </a:spcBef>
                <a:spcAft>
                  <a:spcPct val="0"/>
                </a:spcAft>
                <a:defRPr sz="1600" b="1">
                  <a:solidFill>
                    <a:schemeClr val="bg1"/>
                  </a:solidFill>
                  <a:latin typeface="標楷體" pitchFamily="65" charset="-120"/>
                  <a:ea typeface="標楷體" pitchFamily="65" charset="-120"/>
                </a:defRPr>
              </a:lvl7pPr>
              <a:lvl8pPr marL="3429000" indent="-228600" eaLnBrk="0" fontAlgn="base" hangingPunct="0">
                <a:spcBef>
                  <a:spcPct val="0"/>
                </a:spcBef>
                <a:spcAft>
                  <a:spcPct val="0"/>
                </a:spcAft>
                <a:defRPr sz="1600" b="1">
                  <a:solidFill>
                    <a:schemeClr val="bg1"/>
                  </a:solidFill>
                  <a:latin typeface="標楷體" pitchFamily="65" charset="-120"/>
                  <a:ea typeface="標楷體" pitchFamily="65" charset="-120"/>
                </a:defRPr>
              </a:lvl8pPr>
              <a:lvl9pPr marL="3886200" indent="-228600" eaLnBrk="0" fontAlgn="base" hangingPunct="0">
                <a:spcBef>
                  <a:spcPct val="0"/>
                </a:spcBef>
                <a:spcAft>
                  <a:spcPct val="0"/>
                </a:spcAft>
                <a:defRPr sz="1600" b="1">
                  <a:solidFill>
                    <a:schemeClr val="bg1"/>
                  </a:solidFill>
                  <a:latin typeface="標楷體" pitchFamily="65" charset="-120"/>
                  <a:ea typeface="標楷體" pitchFamily="65" charset="-120"/>
                </a:defRPr>
              </a:lvl9pPr>
            </a:lstStyle>
            <a:p>
              <a:pPr algn="ctr"/>
              <a:endParaRPr lang="zh-TW" altLang="en-US">
                <a:solidFill>
                  <a:prstClr val="white"/>
                </a:solidFill>
                <a:latin typeface="+mn-lt"/>
                <a:ea typeface="微軟正黑體" panose="020B0604030504040204" pitchFamily="34" charset="-120"/>
              </a:endParaRPr>
            </a:p>
          </p:txBody>
        </p:sp>
        <p:sp>
          <p:nvSpPr>
            <p:cNvPr id="100" name="Text Box 63"/>
            <p:cNvSpPr txBox="1">
              <a:spLocks noChangeArrowheads="1"/>
            </p:cNvSpPr>
            <p:nvPr/>
          </p:nvSpPr>
          <p:spPr bwMode="gray">
            <a:xfrm>
              <a:off x="2697082" y="3058299"/>
              <a:ext cx="518091" cy="292388"/>
            </a:xfrm>
            <a:prstGeom prst="rect">
              <a:avLst/>
            </a:prstGeom>
            <a:noFill/>
            <a:ln w="9525" algn="ctr">
              <a:noFill/>
              <a:miter lim="800000"/>
              <a:headEnd/>
              <a:tailEnd/>
            </a:ln>
            <a:effectLst/>
          </p:spPr>
          <p:txBody>
            <a:bodyPr wrap="none">
              <a:spAutoFit/>
            </a:bodyPr>
            <a:lstStyle/>
            <a:p>
              <a:pPr>
                <a:defRPr/>
              </a:pPr>
              <a:r>
                <a:rPr lang="zh-TW" altLang="en-US" sz="1300" b="1" dirty="0" smtClean="0">
                  <a:effectLst>
                    <a:outerShdw blurRad="38100" dist="38100" dir="2700000" algn="tl">
                      <a:srgbClr val="C0C0C0"/>
                    </a:outerShdw>
                  </a:effectLst>
                  <a:ea typeface="微軟正黑體" panose="020B0604030504040204" pitchFamily="34" charset="-120"/>
                  <a:cs typeface="Arial" panose="020B0604020202020204" pitchFamily="34" charset="0"/>
                </a:rPr>
                <a:t>河</a:t>
              </a:r>
              <a:r>
                <a:rPr lang="zh-TW" altLang="en-US" sz="1300" b="1" dirty="0">
                  <a:effectLst>
                    <a:outerShdw blurRad="38100" dist="38100" dir="2700000" algn="tl">
                      <a:srgbClr val="C0C0C0"/>
                    </a:outerShdw>
                  </a:effectLst>
                  <a:ea typeface="微軟正黑體" panose="020B0604030504040204" pitchFamily="34" charset="-120"/>
                  <a:cs typeface="Arial" panose="020B0604020202020204" pitchFamily="34" charset="0"/>
                </a:rPr>
                <a:t>南</a:t>
              </a:r>
            </a:p>
          </p:txBody>
        </p:sp>
        <p:sp>
          <p:nvSpPr>
            <p:cNvPr id="101" name="Oval 27"/>
            <p:cNvSpPr>
              <a:spLocks noChangeArrowheads="1"/>
            </p:cNvSpPr>
            <p:nvPr/>
          </p:nvSpPr>
          <p:spPr bwMode="gray">
            <a:xfrm>
              <a:off x="3147810" y="3144752"/>
              <a:ext cx="108000" cy="108000"/>
            </a:xfrm>
            <a:prstGeom prst="ellipse">
              <a:avLst/>
            </a:prstGeom>
            <a:solidFill>
              <a:schemeClr val="accent1">
                <a:lumMod val="60000"/>
                <a:lumOff val="40000"/>
              </a:schemeClr>
            </a:solidFill>
            <a:ln w="12700" algn="ctr">
              <a:noFill/>
              <a:round/>
              <a:headEnd/>
              <a:tailEnd/>
            </a:ln>
          </p:spPr>
          <p:txBody>
            <a:bodyPr wrap="none" anchor="ctr"/>
            <a:lstStyle/>
            <a:p>
              <a:pPr algn="ctr" fontAlgn="auto">
                <a:spcBef>
                  <a:spcPts val="0"/>
                </a:spcBef>
                <a:spcAft>
                  <a:spcPts val="0"/>
                </a:spcAft>
                <a:defRPr/>
              </a:pPr>
              <a:endParaRPr kumimoji="0" lang="zh-TW" altLang="en-US" sz="1300" b="1" kern="0">
                <a:solidFill>
                  <a:sysClr val="windowText" lastClr="000000"/>
                </a:solidFill>
                <a:cs typeface="Arial" pitchFamily="34" charset="0"/>
              </a:endParaRPr>
            </a:p>
          </p:txBody>
        </p:sp>
      </p:grpSp>
    </p:spTree>
    <p:extLst>
      <p:ext uri="{BB962C8B-B14F-4D97-AF65-F5344CB8AC3E}">
        <p14:creationId xmlns:p14="http://schemas.microsoft.com/office/powerpoint/2010/main" val="14577700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gray">
          <a:xfrm>
            <a:off x="943081" y="2840156"/>
            <a:ext cx="6615113" cy="385763"/>
          </a:xfrm>
          <a:prstGeom prst="rect">
            <a:avLst/>
          </a:prstGeom>
          <a:solidFill>
            <a:schemeClr val="accent1">
              <a:lumMod val="60000"/>
              <a:lumOff val="40000"/>
            </a:schemeClr>
          </a:solidFill>
          <a:ln w="19050" algn="ctr">
            <a:solidFill>
              <a:schemeClr val="accent1">
                <a:lumMod val="60000"/>
                <a:lumOff val="40000"/>
              </a:schemeClr>
            </a:solidFill>
            <a:miter lim="800000"/>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endParaRPr lang="zh-TW" altLang="en-US" sz="1800">
              <a:solidFill>
                <a:prstClr val="white"/>
              </a:solidFill>
              <a:latin typeface="Arial" charset="0"/>
            </a:endParaRPr>
          </a:p>
        </p:txBody>
      </p:sp>
      <p:sp>
        <p:nvSpPr>
          <p:cNvPr id="12" name="Text Box 4"/>
          <p:cNvSpPr txBox="1">
            <a:spLocks noChangeArrowheads="1"/>
          </p:cNvSpPr>
          <p:nvPr/>
        </p:nvSpPr>
        <p:spPr bwMode="gray">
          <a:xfrm>
            <a:off x="505793" y="1081906"/>
            <a:ext cx="8492562" cy="386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marL="449263" indent="-449263" eaLnBrk="1" hangingPunct="1">
              <a:lnSpc>
                <a:spcPts val="2000"/>
              </a:lnSpc>
              <a:spcBef>
                <a:spcPts val="1200"/>
              </a:spcBef>
              <a:buClr>
                <a:srgbClr val="00B050"/>
              </a:buClr>
              <a:buFont typeface="Wingdings" panose="05000000000000000000" pitchFamily="2" charset="2"/>
              <a:buChar char="p"/>
            </a:pPr>
            <a:r>
              <a:rPr lang="zh-TW" altLang="en-US" sz="2400" b="1" dirty="0" smtClean="0">
                <a:latin typeface="+mj-lt"/>
                <a:ea typeface="+mj-ea"/>
                <a:cs typeface="Arial" panose="020B0604020202020204" pitchFamily="34" charset="0"/>
              </a:rPr>
              <a:t>國泰</a:t>
            </a:r>
            <a:r>
              <a:rPr lang="zh-TW" altLang="en-US" sz="2400" b="1" dirty="0">
                <a:latin typeface="+mj-lt"/>
                <a:ea typeface="+mj-ea"/>
                <a:cs typeface="Arial" panose="020B0604020202020204" pitchFamily="34" charset="0"/>
              </a:rPr>
              <a:t>金控簡介</a:t>
            </a:r>
            <a:endParaRPr lang="en-US" altLang="zh-TW" sz="2400" b="1" dirty="0">
              <a:latin typeface="+mj-lt"/>
              <a:ea typeface="+mj-ea"/>
              <a:cs typeface="Arial" panose="020B0604020202020204" pitchFamily="34" charset="0"/>
            </a:endParaRPr>
          </a:p>
          <a:p>
            <a:pPr marL="449263" indent="-449263" eaLnBrk="1" hangingPunct="1">
              <a:lnSpc>
                <a:spcPts val="2000"/>
              </a:lnSpc>
              <a:spcBef>
                <a:spcPts val="1200"/>
              </a:spcBef>
              <a:buClr>
                <a:srgbClr val="00B050"/>
              </a:buClr>
              <a:buFont typeface="Wingdings" panose="05000000000000000000" pitchFamily="2" charset="2"/>
              <a:buChar char="p"/>
            </a:pPr>
            <a:r>
              <a:rPr lang="zh-TW" altLang="en-US" sz="2400" b="1" dirty="0" smtClean="0">
                <a:latin typeface="+mj-lt"/>
                <a:ea typeface="+mj-ea"/>
                <a:cs typeface="Arial" panose="020B0604020202020204" pitchFamily="34" charset="0"/>
              </a:rPr>
              <a:t>營運概述</a:t>
            </a:r>
          </a:p>
          <a:p>
            <a:pPr marL="354013" indent="-354013" eaLnBrk="1" hangingPunct="1">
              <a:spcBef>
                <a:spcPts val="600"/>
              </a:spcBef>
              <a:buClr>
                <a:srgbClr val="00B050"/>
              </a:buClr>
              <a:buFont typeface="Wingdings" panose="05000000000000000000" pitchFamily="2" charset="2"/>
              <a:buChar char="p"/>
            </a:pPr>
            <a:r>
              <a:rPr lang="zh-TW" altLang="en-US" sz="2400" b="1" dirty="0" smtClean="0">
                <a:latin typeface="+mj-lt"/>
                <a:ea typeface="+mj-ea"/>
                <a:cs typeface="Arial" panose="020B0604020202020204" pitchFamily="34" charset="0"/>
              </a:rPr>
              <a:t> 海外</a:t>
            </a:r>
            <a:r>
              <a:rPr lang="zh-TW" altLang="en-US" sz="2400" b="1" dirty="0">
                <a:latin typeface="+mj-lt"/>
                <a:ea typeface="+mj-ea"/>
                <a:cs typeface="Arial" panose="020B0604020202020204" pitchFamily="34" charset="0"/>
              </a:rPr>
              <a:t>版圖拓展</a:t>
            </a:r>
            <a:endParaRPr lang="en-US" altLang="zh-TW" sz="2400" b="1" dirty="0">
              <a:latin typeface="+mj-lt"/>
              <a:ea typeface="+mj-ea"/>
              <a:cs typeface="Arial" panose="020B0604020202020204" pitchFamily="34" charset="0"/>
            </a:endParaRPr>
          </a:p>
          <a:p>
            <a:pPr marL="450000" indent="-450000" eaLnBrk="1" hangingPunct="1">
              <a:spcBef>
                <a:spcPts val="600"/>
              </a:spcBef>
              <a:buClr>
                <a:srgbClr val="00B050"/>
              </a:buClr>
              <a:buFont typeface="Wingdings" panose="05000000000000000000" pitchFamily="2" charset="2"/>
              <a:buChar char="p"/>
            </a:pPr>
            <a:r>
              <a:rPr lang="zh-TW" altLang="en-US" sz="2400" b="1" dirty="0">
                <a:latin typeface="+mj-lt"/>
                <a:ea typeface="+mj-ea"/>
                <a:cs typeface="Arial" panose="020B0604020202020204" pitchFamily="34" charset="0"/>
              </a:rPr>
              <a:t>營運</a:t>
            </a:r>
            <a:r>
              <a:rPr lang="zh-TW" altLang="en-US" sz="2400" b="1" dirty="0" smtClean="0">
                <a:latin typeface="+mj-lt"/>
                <a:ea typeface="+mj-ea"/>
                <a:cs typeface="Arial" panose="020B0604020202020204" pitchFamily="34" charset="0"/>
              </a:rPr>
              <a:t>績效</a:t>
            </a:r>
            <a:endParaRPr lang="en-US" altLang="zh-TW" sz="2400" b="1" dirty="0" smtClean="0">
              <a:latin typeface="+mj-lt"/>
              <a:ea typeface="+mj-ea"/>
              <a:cs typeface="Arial" panose="020B0604020202020204" pitchFamily="34" charset="0"/>
            </a:endParaRPr>
          </a:p>
          <a:p>
            <a:pPr eaLnBrk="1" hangingPunct="1">
              <a:spcBef>
                <a:spcPts val="1200"/>
              </a:spcBef>
              <a:buNone/>
            </a:pPr>
            <a:r>
              <a:rPr lang="en-US" altLang="zh-TW" sz="2400" b="1" dirty="0">
                <a:solidFill>
                  <a:schemeClr val="bg1"/>
                </a:solidFill>
                <a:latin typeface="+mj-lt"/>
                <a:ea typeface="+mj-ea"/>
                <a:cs typeface="Arial" panose="020B0604020202020204" pitchFamily="34" charset="0"/>
              </a:rPr>
              <a:t> </a:t>
            </a:r>
            <a:r>
              <a:rPr lang="en-US" altLang="zh-TW" sz="2400" b="1" dirty="0" smtClean="0">
                <a:solidFill>
                  <a:schemeClr val="bg1"/>
                </a:solidFill>
                <a:latin typeface="+mj-lt"/>
                <a:ea typeface="+mj-ea"/>
                <a:cs typeface="Arial" panose="020B0604020202020204" pitchFamily="34" charset="0"/>
              </a:rPr>
              <a:t>      </a:t>
            </a:r>
            <a:r>
              <a:rPr lang="zh-TW" altLang="en-US" sz="2400" dirty="0" smtClean="0">
                <a:solidFill>
                  <a:schemeClr val="bg1"/>
                </a:solidFill>
                <a:latin typeface="+mj-lt"/>
                <a:ea typeface="+mj-ea"/>
                <a:cs typeface="Arial" panose="020B0604020202020204" pitchFamily="34" charset="0"/>
              </a:rPr>
              <a:t>國泰</a:t>
            </a:r>
            <a:r>
              <a:rPr lang="zh-TW" altLang="en-US" sz="2400" dirty="0">
                <a:solidFill>
                  <a:schemeClr val="bg1"/>
                </a:solidFill>
                <a:latin typeface="+mj-lt"/>
                <a:ea typeface="+mj-ea"/>
                <a:cs typeface="Arial" panose="020B0604020202020204" pitchFamily="34" charset="0"/>
              </a:rPr>
              <a:t>世華銀行</a:t>
            </a:r>
          </a:p>
          <a:p>
            <a:pPr eaLnBrk="1" hangingPunct="1">
              <a:lnSpc>
                <a:spcPts val="2200"/>
              </a:lnSpc>
              <a:spcBef>
                <a:spcPts val="1200"/>
              </a:spcBef>
              <a:buFont typeface="Wingdings" pitchFamily="2" charset="2"/>
              <a:buNone/>
            </a:pPr>
            <a:r>
              <a:rPr lang="zh-TW" altLang="en-US" sz="2400" dirty="0">
                <a:latin typeface="+mj-lt"/>
                <a:ea typeface="+mj-ea"/>
                <a:cs typeface="Arial" panose="020B0604020202020204" pitchFamily="34" charset="0"/>
              </a:rPr>
              <a:t>      </a:t>
            </a:r>
            <a:r>
              <a:rPr lang="zh-TW" altLang="en-US" sz="2400" dirty="0" smtClean="0">
                <a:latin typeface="+mj-lt"/>
                <a:ea typeface="+mj-ea"/>
                <a:cs typeface="Arial" panose="020B0604020202020204" pitchFamily="34" charset="0"/>
              </a:rPr>
              <a:t> 國泰</a:t>
            </a:r>
            <a:r>
              <a:rPr lang="zh-TW" altLang="en-US" sz="2400" dirty="0">
                <a:latin typeface="+mj-lt"/>
                <a:ea typeface="+mj-ea"/>
                <a:cs typeface="Arial" panose="020B0604020202020204" pitchFamily="34" charset="0"/>
              </a:rPr>
              <a:t>人壽</a:t>
            </a:r>
          </a:p>
          <a:p>
            <a:pPr eaLnBrk="1" hangingPunct="1">
              <a:lnSpc>
                <a:spcPts val="2200"/>
              </a:lnSpc>
              <a:spcBef>
                <a:spcPts val="1200"/>
              </a:spcBef>
              <a:buFont typeface="Wingdings" pitchFamily="2" charset="2"/>
              <a:buNone/>
            </a:pPr>
            <a:r>
              <a:rPr lang="zh-TW" altLang="en-US" sz="2400" dirty="0">
                <a:latin typeface="+mj-lt"/>
                <a:ea typeface="+mj-ea"/>
                <a:cs typeface="Arial" panose="020B0604020202020204" pitchFamily="34" charset="0"/>
              </a:rPr>
              <a:t>      </a:t>
            </a:r>
            <a:r>
              <a:rPr lang="zh-TW" altLang="en-US" sz="2400" dirty="0" smtClean="0">
                <a:latin typeface="+mj-lt"/>
                <a:ea typeface="+mj-ea"/>
                <a:cs typeface="Arial" panose="020B0604020202020204" pitchFamily="34" charset="0"/>
              </a:rPr>
              <a:t> 國泰</a:t>
            </a:r>
            <a:r>
              <a:rPr lang="zh-TW" altLang="en-US" sz="2400" dirty="0">
                <a:latin typeface="+mj-lt"/>
                <a:ea typeface="+mj-ea"/>
                <a:cs typeface="Arial" panose="020B0604020202020204" pitchFamily="34" charset="0"/>
              </a:rPr>
              <a:t>產險</a:t>
            </a:r>
          </a:p>
          <a:p>
            <a:pPr marL="449263" indent="-449263" eaLnBrk="1" hangingPunct="1">
              <a:lnSpc>
                <a:spcPts val="2000"/>
              </a:lnSpc>
              <a:spcBef>
                <a:spcPts val="1200"/>
              </a:spcBef>
              <a:buClr>
                <a:srgbClr val="00B050"/>
              </a:buClr>
              <a:buFont typeface="Wingdings" panose="05000000000000000000" pitchFamily="2" charset="2"/>
              <a:buChar char="p"/>
            </a:pPr>
            <a:r>
              <a:rPr lang="zh-TW" altLang="en-US" sz="2400" b="1" dirty="0" smtClean="0">
                <a:latin typeface="+mj-lt"/>
                <a:ea typeface="+mj-ea"/>
                <a:cs typeface="Arial" panose="020B0604020202020204" pitchFamily="34" charset="0"/>
              </a:rPr>
              <a:t>國泰</a:t>
            </a:r>
            <a:r>
              <a:rPr lang="zh-TW" altLang="en-US" sz="2400" b="1" dirty="0">
                <a:latin typeface="+mj-lt"/>
                <a:ea typeface="+mj-ea"/>
                <a:cs typeface="Arial" panose="020B0604020202020204" pitchFamily="34" charset="0"/>
              </a:rPr>
              <a:t>金致力於企業永續的</a:t>
            </a:r>
            <a:r>
              <a:rPr lang="zh-TW" altLang="en-US" sz="2400" b="1" dirty="0" smtClean="0">
                <a:latin typeface="+mj-lt"/>
                <a:ea typeface="+mj-ea"/>
                <a:cs typeface="Arial" panose="020B0604020202020204" pitchFamily="34" charset="0"/>
              </a:rPr>
              <a:t>努力</a:t>
            </a:r>
            <a:endParaRPr lang="en-US" altLang="zh-TW" sz="2400" b="1" dirty="0">
              <a:latin typeface="+mj-lt"/>
              <a:ea typeface="+mj-ea"/>
              <a:cs typeface="Arial" panose="020B0604020202020204" pitchFamily="34" charset="0"/>
            </a:endParaRPr>
          </a:p>
          <a:p>
            <a:pPr marL="449263" indent="-449263" eaLnBrk="1" hangingPunct="1">
              <a:lnSpc>
                <a:spcPts val="2000"/>
              </a:lnSpc>
              <a:spcBef>
                <a:spcPts val="1200"/>
              </a:spcBef>
              <a:buClr>
                <a:srgbClr val="00B050"/>
              </a:buClr>
              <a:buFont typeface="Wingdings" panose="05000000000000000000" pitchFamily="2" charset="2"/>
              <a:buChar char="p"/>
            </a:pPr>
            <a:r>
              <a:rPr lang="zh-TW" altLang="en-US" sz="2400" b="1" dirty="0">
                <a:latin typeface="+mj-lt"/>
                <a:ea typeface="+mj-ea"/>
                <a:cs typeface="Arial" panose="020B0604020202020204" pitchFamily="34" charset="0"/>
              </a:rPr>
              <a:t>附錄      </a:t>
            </a:r>
            <a:endParaRPr lang="en-US" altLang="zh-TW" sz="2400" b="1" dirty="0">
              <a:latin typeface="+mj-lt"/>
              <a:ea typeface="+mj-ea"/>
              <a:cs typeface="Arial" panose="020B0604020202020204" pitchFamily="34" charset="0"/>
            </a:endParaRPr>
          </a:p>
        </p:txBody>
      </p:sp>
      <p:sp>
        <p:nvSpPr>
          <p:cNvPr id="3" name="投影片編號版面配置區 2"/>
          <p:cNvSpPr>
            <a:spLocks noGrp="1"/>
          </p:cNvSpPr>
          <p:nvPr>
            <p:ph type="sldNum" sz="quarter" idx="12"/>
          </p:nvPr>
        </p:nvSpPr>
        <p:spPr/>
        <p:txBody>
          <a:bodyPr/>
          <a:lstStyle/>
          <a:p>
            <a:fld id="{018B90E8-31B4-41F6-8174-D549C5229FD8}" type="slidenum">
              <a:rPr lang="zh-TW" altLang="en-US" smtClean="0"/>
              <a:t>15</a:t>
            </a:fld>
            <a:endParaRPr lang="zh-TW" altLang="en-US"/>
          </a:p>
        </p:txBody>
      </p:sp>
      <p:sp>
        <p:nvSpPr>
          <p:cNvPr id="14" name="Rectangle 3"/>
          <p:cNvSpPr txBox="1">
            <a:spLocks noChangeArrowheads="1"/>
          </p:cNvSpPr>
          <p:nvPr/>
        </p:nvSpPr>
        <p:spPr bwMode="auto">
          <a:xfrm>
            <a:off x="428721" y="101600"/>
            <a:ext cx="7772400" cy="5881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000" b="1" kern="1200">
                <a:solidFill>
                  <a:schemeClr val="tx1"/>
                </a:solidFill>
                <a:latin typeface="Arial" pitchFamily="34" charset="0"/>
                <a:ea typeface="微軟正黑體" pitchFamily="34" charset="-120"/>
                <a:cs typeface="Arial" pitchFamily="34" charset="0"/>
              </a:defRPr>
            </a:lvl1pPr>
            <a:lvl2pPr algn="l" rtl="0" eaLnBrk="1" fontAlgn="base" hangingPunct="1">
              <a:spcBef>
                <a:spcPct val="0"/>
              </a:spcBef>
              <a:spcAft>
                <a:spcPct val="0"/>
              </a:spcAft>
              <a:defRPr sz="3000" b="1">
                <a:solidFill>
                  <a:schemeClr val="tx1"/>
                </a:solidFill>
                <a:latin typeface="Arial" charset="0"/>
                <a:ea typeface="微軟正黑體" pitchFamily="34" charset="-120"/>
                <a:cs typeface="Arial" charset="0"/>
              </a:defRPr>
            </a:lvl2pPr>
            <a:lvl3pPr algn="l" rtl="0" eaLnBrk="1" fontAlgn="base" hangingPunct="1">
              <a:spcBef>
                <a:spcPct val="0"/>
              </a:spcBef>
              <a:spcAft>
                <a:spcPct val="0"/>
              </a:spcAft>
              <a:defRPr sz="3000" b="1">
                <a:solidFill>
                  <a:schemeClr val="tx1"/>
                </a:solidFill>
                <a:latin typeface="Arial" charset="0"/>
                <a:ea typeface="微軟正黑體" pitchFamily="34" charset="-120"/>
                <a:cs typeface="Arial" charset="0"/>
              </a:defRPr>
            </a:lvl3pPr>
            <a:lvl4pPr algn="l" rtl="0" eaLnBrk="1" fontAlgn="base" hangingPunct="1">
              <a:spcBef>
                <a:spcPct val="0"/>
              </a:spcBef>
              <a:spcAft>
                <a:spcPct val="0"/>
              </a:spcAft>
              <a:defRPr sz="3000" b="1">
                <a:solidFill>
                  <a:schemeClr val="tx1"/>
                </a:solidFill>
                <a:latin typeface="Arial" charset="0"/>
                <a:ea typeface="微軟正黑體" pitchFamily="34" charset="-120"/>
                <a:cs typeface="Arial" charset="0"/>
              </a:defRPr>
            </a:lvl4pPr>
            <a:lvl5pPr algn="l" rtl="0" eaLnBrk="1" fontAlgn="base" hangingPunct="1">
              <a:spcBef>
                <a:spcPct val="0"/>
              </a:spcBef>
              <a:spcAft>
                <a:spcPct val="0"/>
              </a:spcAft>
              <a:defRPr sz="3000" b="1">
                <a:solidFill>
                  <a:schemeClr val="tx1"/>
                </a:solidFill>
                <a:latin typeface="Arial" charset="0"/>
                <a:ea typeface="微軟正黑體" pitchFamily="34" charset="-120"/>
                <a:cs typeface="Arial" charset="0"/>
              </a:defRPr>
            </a:lvl5pPr>
            <a:lvl6pPr marL="457200" algn="ctr" rtl="0" eaLnBrk="1" fontAlgn="base" hangingPunct="1">
              <a:spcBef>
                <a:spcPct val="0"/>
              </a:spcBef>
              <a:spcAft>
                <a:spcPct val="0"/>
              </a:spcAft>
              <a:defRPr sz="4400">
                <a:solidFill>
                  <a:schemeClr val="tx1"/>
                </a:solidFill>
                <a:latin typeface="Calibri" pitchFamily="34" charset="0"/>
                <a:ea typeface="新細明體" charset="-120"/>
              </a:defRPr>
            </a:lvl6pPr>
            <a:lvl7pPr marL="914400" algn="ctr" rtl="0" eaLnBrk="1" fontAlgn="base" hangingPunct="1">
              <a:spcBef>
                <a:spcPct val="0"/>
              </a:spcBef>
              <a:spcAft>
                <a:spcPct val="0"/>
              </a:spcAft>
              <a:defRPr sz="4400">
                <a:solidFill>
                  <a:schemeClr val="tx1"/>
                </a:solidFill>
                <a:latin typeface="Calibri" pitchFamily="34" charset="0"/>
                <a:ea typeface="新細明體" charset="-120"/>
              </a:defRPr>
            </a:lvl7pPr>
            <a:lvl8pPr marL="1371600" algn="ctr" rtl="0" eaLnBrk="1" fontAlgn="base" hangingPunct="1">
              <a:spcBef>
                <a:spcPct val="0"/>
              </a:spcBef>
              <a:spcAft>
                <a:spcPct val="0"/>
              </a:spcAft>
              <a:defRPr sz="4400">
                <a:solidFill>
                  <a:schemeClr val="tx1"/>
                </a:solidFill>
                <a:latin typeface="Calibri" pitchFamily="34" charset="0"/>
                <a:ea typeface="新細明體" charset="-120"/>
              </a:defRPr>
            </a:lvl8pPr>
            <a:lvl9pPr marL="1828800" algn="ctr" rtl="0" eaLnBrk="1" fontAlgn="base" hangingPunct="1">
              <a:spcBef>
                <a:spcPct val="0"/>
              </a:spcBef>
              <a:spcAft>
                <a:spcPct val="0"/>
              </a:spcAft>
              <a:defRPr sz="4400">
                <a:solidFill>
                  <a:schemeClr val="tx1"/>
                </a:solidFill>
                <a:latin typeface="Calibri" pitchFamily="34" charset="0"/>
                <a:ea typeface="新細明體" charset="-120"/>
              </a:defRPr>
            </a:lvl9pPr>
          </a:lstStyle>
          <a:p>
            <a:r>
              <a:rPr lang="zh-TW" altLang="en-US" sz="2800" dirty="0">
                <a:latin typeface="微軟正黑體" panose="020B0604030504040204" pitchFamily="34" charset="-120"/>
              </a:rPr>
              <a:t>議程</a:t>
            </a:r>
            <a:endParaRPr lang="zh-TW" altLang="en-US" sz="2800" dirty="0">
              <a:solidFill>
                <a:srgbClr val="FF0000"/>
              </a:solidFill>
              <a:latin typeface="微軟正黑體" panose="020B0604030504040204" pitchFamily="34" charset="-120"/>
            </a:endParaRPr>
          </a:p>
        </p:txBody>
      </p:sp>
    </p:spTree>
    <p:extLst>
      <p:ext uri="{BB962C8B-B14F-4D97-AF65-F5344CB8AC3E}">
        <p14:creationId xmlns:p14="http://schemas.microsoft.com/office/powerpoint/2010/main" val="3822649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圖片 14"/>
          <p:cNvPicPr>
            <a:picLocks noChangeAspect="1"/>
          </p:cNvPicPr>
          <p:nvPr/>
        </p:nvPicPr>
        <p:blipFill>
          <a:blip r:embed="rId3"/>
          <a:stretch>
            <a:fillRect/>
          </a:stretch>
        </p:blipFill>
        <p:spPr>
          <a:xfrm>
            <a:off x="4794880" y="2246575"/>
            <a:ext cx="3492000" cy="4203685"/>
          </a:xfrm>
          <a:prstGeom prst="rect">
            <a:avLst/>
          </a:prstGeom>
        </p:spPr>
      </p:pic>
      <p:pic>
        <p:nvPicPr>
          <p:cNvPr id="11" name="圖片 10"/>
          <p:cNvPicPr>
            <a:picLocks noChangeAspect="1"/>
          </p:cNvPicPr>
          <p:nvPr/>
        </p:nvPicPr>
        <p:blipFill>
          <a:blip r:embed="rId4"/>
          <a:stretch>
            <a:fillRect/>
          </a:stretch>
        </p:blipFill>
        <p:spPr>
          <a:xfrm>
            <a:off x="714941" y="2986154"/>
            <a:ext cx="3384000" cy="3506171"/>
          </a:xfrm>
          <a:prstGeom prst="rect">
            <a:avLst/>
          </a:prstGeom>
        </p:spPr>
      </p:pic>
      <p:sp>
        <p:nvSpPr>
          <p:cNvPr id="3" name="投影片編號版面配置區 2"/>
          <p:cNvSpPr>
            <a:spLocks noGrp="1"/>
          </p:cNvSpPr>
          <p:nvPr>
            <p:ph type="sldNum" sz="quarter" idx="12"/>
          </p:nvPr>
        </p:nvSpPr>
        <p:spPr>
          <a:xfrm>
            <a:off x="8748370" y="6437014"/>
            <a:ext cx="395536" cy="288032"/>
          </a:xfrm>
        </p:spPr>
        <p:txBody>
          <a:bodyPr/>
          <a:lstStyle/>
          <a:p>
            <a:fld id="{018B90E8-31B4-41F6-8174-D549C5229FD8}" type="slidenum">
              <a:rPr lang="zh-TW" altLang="en-US" smtClean="0">
                <a:latin typeface="+mn-lt"/>
              </a:rPr>
              <a:t>16</a:t>
            </a:fld>
            <a:endParaRPr lang="zh-TW" altLang="en-US" dirty="0">
              <a:latin typeface="+mn-lt"/>
            </a:endParaRPr>
          </a:p>
        </p:txBody>
      </p:sp>
      <p:sp>
        <p:nvSpPr>
          <p:cNvPr id="6" name="Rectangle 118"/>
          <p:cNvSpPr txBox="1">
            <a:spLocks noChangeArrowheads="1"/>
          </p:cNvSpPr>
          <p:nvPr/>
        </p:nvSpPr>
        <p:spPr>
          <a:xfrm>
            <a:off x="363389" y="138267"/>
            <a:ext cx="8748712" cy="57680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a:solidFill>
                  <a:schemeClr val="tx1"/>
                </a:solidFill>
                <a:latin typeface="+mj-lt"/>
                <a:ea typeface="+mj-ea"/>
                <a:cs typeface="+mj-cs"/>
              </a:defRPr>
            </a:lvl1pPr>
          </a:lstStyle>
          <a:p>
            <a:r>
              <a:rPr lang="zh-TW" altLang="en-US" dirty="0"/>
              <a:t>國泰世華銀行 </a:t>
            </a:r>
            <a:r>
              <a:rPr lang="en-US" altLang="zh-TW" dirty="0"/>
              <a:t>– </a:t>
            </a:r>
            <a:r>
              <a:rPr lang="zh-TW" altLang="en-US" dirty="0"/>
              <a:t>放款與存款結構</a:t>
            </a:r>
            <a:endParaRPr lang="zh-TW" altLang="en-US" dirty="0" smtClean="0">
              <a:latin typeface="+mn-lt"/>
              <a:ea typeface="DFKai-SB" pitchFamily="65" charset="-120"/>
            </a:endParaRPr>
          </a:p>
        </p:txBody>
      </p:sp>
      <p:sp>
        <p:nvSpPr>
          <p:cNvPr id="7" name="Text Box 121"/>
          <p:cNvSpPr txBox="1">
            <a:spLocks noChangeArrowheads="1"/>
          </p:cNvSpPr>
          <p:nvPr/>
        </p:nvSpPr>
        <p:spPr bwMode="gray">
          <a:xfrm>
            <a:off x="4797536" y="1682807"/>
            <a:ext cx="3662362" cy="396875"/>
          </a:xfrm>
          <a:prstGeom prst="rect">
            <a:avLst/>
          </a:prstGeom>
          <a:solidFill>
            <a:schemeClr val="accent1">
              <a:lumMod val="60000"/>
              <a:lumOff val="40000"/>
            </a:schemeClr>
          </a:solidFill>
          <a:ln>
            <a:noFill/>
          </a:ln>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gn="ctr" eaLnBrk="1" hangingPunct="1">
              <a:spcBef>
                <a:spcPct val="50000"/>
              </a:spcBef>
              <a:buFontTx/>
              <a:buNone/>
            </a:pPr>
            <a:r>
              <a:rPr lang="zh-TW" altLang="en-US" sz="2000" b="1" dirty="0">
                <a:solidFill>
                  <a:schemeClr val="bg1"/>
                </a:solidFill>
                <a:latin typeface="Arial" panose="020B0604020202020204" pitchFamily="34" charset="0"/>
                <a:ea typeface="微軟正黑體" panose="020B0604030504040204" pitchFamily="34" charset="-120"/>
                <a:cs typeface="Arial" panose="020B0604020202020204" pitchFamily="34" charset="0"/>
              </a:rPr>
              <a:t>存款結構</a:t>
            </a:r>
            <a:endParaRPr lang="en-US" altLang="zh-TW" sz="20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8" name="Text Box 120"/>
          <p:cNvSpPr txBox="1">
            <a:spLocks noChangeArrowheads="1"/>
          </p:cNvSpPr>
          <p:nvPr/>
        </p:nvSpPr>
        <p:spPr bwMode="gray">
          <a:xfrm>
            <a:off x="624850" y="1681220"/>
            <a:ext cx="3706812" cy="396875"/>
          </a:xfrm>
          <a:prstGeom prst="rect">
            <a:avLst/>
          </a:prstGeom>
          <a:solidFill>
            <a:schemeClr val="accent1">
              <a:lumMod val="60000"/>
              <a:lumOff val="40000"/>
            </a:schemeClr>
          </a:solidFill>
          <a:ln>
            <a:noFill/>
          </a:ln>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gn="ctr" eaLnBrk="1" hangingPunct="1">
              <a:spcBef>
                <a:spcPct val="50000"/>
              </a:spcBef>
              <a:buFontTx/>
              <a:buNone/>
            </a:pPr>
            <a:r>
              <a:rPr lang="zh-TW" altLang="en-US" sz="2000" b="1" dirty="0">
                <a:solidFill>
                  <a:schemeClr val="bg1"/>
                </a:solidFill>
                <a:latin typeface="Arial" panose="020B0604020202020204" pitchFamily="34" charset="0"/>
                <a:ea typeface="微軟正黑體" panose="020B0604030504040204" pitchFamily="34" charset="-120"/>
                <a:cs typeface="Arial" panose="020B0604020202020204" pitchFamily="34" charset="0"/>
              </a:rPr>
              <a:t>放款結構</a:t>
            </a:r>
            <a:endParaRPr lang="en-US" altLang="zh-TW" sz="1800"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grpSp>
        <p:nvGrpSpPr>
          <p:cNvPr id="2" name="群組 1"/>
          <p:cNvGrpSpPr/>
          <p:nvPr/>
        </p:nvGrpSpPr>
        <p:grpSpPr>
          <a:xfrm>
            <a:off x="749043" y="2051253"/>
            <a:ext cx="2538714" cy="1096051"/>
            <a:chOff x="857903" y="1340360"/>
            <a:chExt cx="2538714" cy="1096051"/>
          </a:xfrm>
        </p:grpSpPr>
        <p:sp>
          <p:nvSpPr>
            <p:cNvPr id="64" name="Text Box 7"/>
            <p:cNvSpPr txBox="1">
              <a:spLocks noChangeArrowheads="1"/>
            </p:cNvSpPr>
            <p:nvPr/>
          </p:nvSpPr>
          <p:spPr bwMode="gray">
            <a:xfrm>
              <a:off x="1110617" y="2070157"/>
              <a:ext cx="976313" cy="36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nSpc>
                  <a:spcPct val="170000"/>
                </a:lnSpc>
                <a:spcBef>
                  <a:spcPct val="80000"/>
                </a:spcBef>
                <a:spcAft>
                  <a:spcPct val="80000"/>
                </a:spcAft>
                <a:buFontTx/>
                <a:buNone/>
              </a:pPr>
              <a:r>
                <a:rPr kumimoji="0" lang="zh-TW" altLang="en-US" sz="1400" i="0" dirty="0">
                  <a:latin typeface="Arial" panose="020B0604020202020204" pitchFamily="34" charset="0"/>
                  <a:ea typeface="微軟正黑體" panose="020B0604030504040204" pitchFamily="34" charset="-120"/>
                  <a:cs typeface="Arial" panose="020B0604020202020204" pitchFamily="34" charset="0"/>
                </a:rPr>
                <a:t>企業放款</a:t>
              </a:r>
            </a:p>
          </p:txBody>
        </p:sp>
        <p:sp>
          <p:nvSpPr>
            <p:cNvPr id="65" name="Text Box 8"/>
            <p:cNvSpPr txBox="1">
              <a:spLocks noChangeArrowheads="1"/>
            </p:cNvSpPr>
            <p:nvPr/>
          </p:nvSpPr>
          <p:spPr bwMode="gray">
            <a:xfrm>
              <a:off x="1096861" y="1830558"/>
              <a:ext cx="2127250" cy="36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nSpc>
                  <a:spcPct val="170000"/>
                </a:lnSpc>
                <a:spcBef>
                  <a:spcPct val="80000"/>
                </a:spcBef>
                <a:spcAft>
                  <a:spcPct val="80000"/>
                </a:spcAft>
                <a:buFontTx/>
                <a:buNone/>
              </a:pPr>
              <a:r>
                <a:rPr kumimoji="0" lang="zh-TW" altLang="en-US" sz="1400" i="0" dirty="0">
                  <a:latin typeface="Arial" panose="020B0604020202020204" pitchFamily="34" charset="0"/>
                  <a:ea typeface="微軟正黑體" panose="020B0604030504040204" pitchFamily="34" charset="-120"/>
                  <a:cs typeface="Arial" panose="020B0604020202020204" pitchFamily="34" charset="0"/>
                </a:rPr>
                <a:t>房屋貸款</a:t>
              </a:r>
            </a:p>
          </p:txBody>
        </p:sp>
        <p:sp>
          <p:nvSpPr>
            <p:cNvPr id="66" name="Text Box 9"/>
            <p:cNvSpPr txBox="1">
              <a:spLocks noChangeArrowheads="1"/>
            </p:cNvSpPr>
            <p:nvPr/>
          </p:nvSpPr>
          <p:spPr bwMode="gray">
            <a:xfrm>
              <a:off x="1110617" y="1572135"/>
              <a:ext cx="2149475" cy="36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nSpc>
                  <a:spcPct val="170000"/>
                </a:lnSpc>
                <a:spcBef>
                  <a:spcPct val="80000"/>
                </a:spcBef>
                <a:spcAft>
                  <a:spcPct val="80000"/>
                </a:spcAft>
                <a:buFontTx/>
                <a:buNone/>
              </a:pPr>
              <a:r>
                <a:rPr kumimoji="0" lang="zh-TW" altLang="en-US" sz="1400" i="0" dirty="0">
                  <a:latin typeface="Arial" panose="020B0604020202020204" pitchFamily="34" charset="0"/>
                  <a:ea typeface="微軟正黑體" panose="020B0604030504040204" pitchFamily="34" charset="-120"/>
                  <a:cs typeface="Arial" panose="020B0604020202020204" pitchFamily="34" charset="0"/>
                </a:rPr>
                <a:t>個人放款</a:t>
              </a:r>
            </a:p>
          </p:txBody>
        </p:sp>
        <p:sp>
          <p:nvSpPr>
            <p:cNvPr id="67" name="Rectangle 10"/>
            <p:cNvSpPr>
              <a:spLocks noChangeArrowheads="1"/>
            </p:cNvSpPr>
            <p:nvPr/>
          </p:nvSpPr>
          <p:spPr bwMode="gray">
            <a:xfrm>
              <a:off x="857903" y="1930119"/>
              <a:ext cx="180000" cy="180000"/>
            </a:xfrm>
            <a:prstGeom prst="rect">
              <a:avLst/>
            </a:prstGeom>
            <a:solidFill>
              <a:schemeClr val="bg2"/>
            </a:solidFill>
            <a:ln>
              <a:noFill/>
            </a:ln>
            <a:extLst/>
          </p:spPr>
          <p:txBody>
            <a:bodyPr wrap="none" lIns="0" tIns="0" rIns="0" bIns="0" anchor="ct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endParaRPr lang="zh-TW" altLang="zh-TW" sz="180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8" name="Rectangle 11"/>
            <p:cNvSpPr>
              <a:spLocks noChangeArrowheads="1"/>
            </p:cNvSpPr>
            <p:nvPr/>
          </p:nvSpPr>
          <p:spPr bwMode="gray">
            <a:xfrm>
              <a:off x="857903" y="1676148"/>
              <a:ext cx="180000" cy="180000"/>
            </a:xfrm>
            <a:prstGeom prst="rect">
              <a:avLst/>
            </a:prstGeom>
            <a:solidFill>
              <a:schemeClr val="accent3"/>
            </a:solidFill>
            <a:ln>
              <a:noFill/>
            </a:ln>
            <a:extLst/>
          </p:spPr>
          <p:txBody>
            <a:bodyPr wrap="none" lIns="0" tIns="0" rIns="0" bIns="0" anchor="ct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endParaRPr lang="zh-TW" altLang="zh-TW" sz="180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9" name="Rectangle 12"/>
            <p:cNvSpPr>
              <a:spLocks noChangeArrowheads="1"/>
            </p:cNvSpPr>
            <p:nvPr/>
          </p:nvSpPr>
          <p:spPr bwMode="gray">
            <a:xfrm>
              <a:off x="857903" y="1444373"/>
              <a:ext cx="180000" cy="180000"/>
            </a:xfrm>
            <a:prstGeom prst="rect">
              <a:avLst/>
            </a:prstGeom>
            <a:pattFill prst="pct60">
              <a:fgClr>
                <a:schemeClr val="accent3"/>
              </a:fgClr>
              <a:bgClr>
                <a:schemeClr val="bg1"/>
              </a:bgClr>
            </a:pattFill>
            <a:ln>
              <a:noFill/>
            </a:ln>
            <a:extLst/>
          </p:spPr>
          <p:txBody>
            <a:bodyPr wrap="none" lIns="0" tIns="0" rIns="0" bIns="0" anchor="ct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endParaRPr lang="zh-TW" altLang="zh-TW" sz="180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0" name="Rectangle 37"/>
            <p:cNvSpPr>
              <a:spLocks noChangeArrowheads="1"/>
            </p:cNvSpPr>
            <p:nvPr/>
          </p:nvSpPr>
          <p:spPr bwMode="gray">
            <a:xfrm>
              <a:off x="857903" y="2177768"/>
              <a:ext cx="180000" cy="180000"/>
            </a:xfrm>
            <a:prstGeom prst="rect">
              <a:avLst/>
            </a:prstGeom>
            <a:solidFill>
              <a:schemeClr val="accent1"/>
            </a:solidFill>
            <a:ln>
              <a:noFill/>
            </a:ln>
            <a:extLst/>
          </p:spPr>
          <p:txBody>
            <a:bodyPr wrap="none" lIns="0" tIns="0" rIns="0" bIns="0" anchor="ct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endParaRPr lang="zh-TW" altLang="zh-TW" sz="180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1" name="Text Box 13"/>
            <p:cNvSpPr txBox="1">
              <a:spLocks noChangeArrowheads="1"/>
            </p:cNvSpPr>
            <p:nvPr/>
          </p:nvSpPr>
          <p:spPr bwMode="gray">
            <a:xfrm>
              <a:off x="1110617" y="1340360"/>
              <a:ext cx="2286000" cy="36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nSpc>
                  <a:spcPct val="170000"/>
                </a:lnSpc>
                <a:spcBef>
                  <a:spcPct val="80000"/>
                </a:spcBef>
                <a:spcAft>
                  <a:spcPct val="80000"/>
                </a:spcAft>
                <a:buFontTx/>
                <a:buNone/>
              </a:pPr>
              <a:r>
                <a:rPr kumimoji="0" lang="zh-TW" altLang="en-US" sz="1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信用卡放款</a:t>
              </a:r>
            </a:p>
          </p:txBody>
        </p:sp>
      </p:grpSp>
      <p:grpSp>
        <p:nvGrpSpPr>
          <p:cNvPr id="4" name="群組 3"/>
          <p:cNvGrpSpPr/>
          <p:nvPr/>
        </p:nvGrpSpPr>
        <p:grpSpPr>
          <a:xfrm>
            <a:off x="4888553" y="2044832"/>
            <a:ext cx="2367796" cy="613677"/>
            <a:chOff x="4888553" y="1340000"/>
            <a:chExt cx="2367796" cy="613677"/>
          </a:xfrm>
        </p:grpSpPr>
        <p:sp>
          <p:nvSpPr>
            <p:cNvPr id="72" name="Text Box 16"/>
            <p:cNvSpPr txBox="1">
              <a:spLocks noChangeArrowheads="1"/>
            </p:cNvSpPr>
            <p:nvPr/>
          </p:nvSpPr>
          <p:spPr bwMode="gray">
            <a:xfrm>
              <a:off x="5127511" y="1587423"/>
              <a:ext cx="976313" cy="36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nSpc>
                  <a:spcPct val="170000"/>
                </a:lnSpc>
                <a:spcBef>
                  <a:spcPct val="80000"/>
                </a:spcBef>
                <a:spcAft>
                  <a:spcPct val="80000"/>
                </a:spcAft>
                <a:buFontTx/>
                <a:buNone/>
              </a:pPr>
              <a:r>
                <a:rPr kumimoji="0" lang="zh-TW" altLang="en-US" sz="1400" i="0" dirty="0">
                  <a:latin typeface="Arial" panose="020B0604020202020204" pitchFamily="34" charset="0"/>
                  <a:ea typeface="微軟正黑體" panose="020B0604030504040204" pitchFamily="34" charset="-120"/>
                  <a:cs typeface="Arial" panose="020B0604020202020204" pitchFamily="34" charset="0"/>
                </a:rPr>
                <a:t>定期存款</a:t>
              </a:r>
            </a:p>
          </p:txBody>
        </p:sp>
        <p:sp>
          <p:nvSpPr>
            <p:cNvPr id="73" name="Rectangle 19"/>
            <p:cNvSpPr>
              <a:spLocks noChangeArrowheads="1"/>
            </p:cNvSpPr>
            <p:nvPr/>
          </p:nvSpPr>
          <p:spPr bwMode="gray">
            <a:xfrm>
              <a:off x="4888553" y="1455066"/>
              <a:ext cx="180000" cy="180000"/>
            </a:xfrm>
            <a:prstGeom prst="rect">
              <a:avLst/>
            </a:prstGeom>
            <a:solidFill>
              <a:schemeClr val="bg2"/>
            </a:solidFill>
            <a:ln>
              <a:noFill/>
            </a:ln>
            <a:extLst/>
          </p:spPr>
          <p:txBody>
            <a:bodyPr wrap="none" lIns="0" tIns="0" rIns="0" bIns="0" anchor="ct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endParaRPr lang="zh-TW" altLang="zh-TW" sz="180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4" name="Rectangle 18"/>
            <p:cNvSpPr>
              <a:spLocks noChangeArrowheads="1"/>
            </p:cNvSpPr>
            <p:nvPr/>
          </p:nvSpPr>
          <p:spPr bwMode="gray">
            <a:xfrm>
              <a:off x="4888553" y="1700225"/>
              <a:ext cx="180000" cy="180000"/>
            </a:xfrm>
            <a:prstGeom prst="rect">
              <a:avLst/>
            </a:prstGeom>
            <a:solidFill>
              <a:schemeClr val="accent1"/>
            </a:solidFill>
            <a:ln>
              <a:noFill/>
            </a:ln>
            <a:extLst/>
          </p:spPr>
          <p:txBody>
            <a:bodyPr wrap="none" lIns="0" tIns="0" rIns="0" bIns="0" anchor="ct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endParaRPr lang="zh-TW" altLang="zh-TW" sz="1800"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5" name="Text Box 17"/>
            <p:cNvSpPr txBox="1">
              <a:spLocks noChangeArrowheads="1"/>
            </p:cNvSpPr>
            <p:nvPr/>
          </p:nvSpPr>
          <p:spPr bwMode="gray">
            <a:xfrm>
              <a:off x="5129099" y="1340000"/>
              <a:ext cx="2127250" cy="36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nSpc>
                  <a:spcPct val="170000"/>
                </a:lnSpc>
                <a:spcBef>
                  <a:spcPct val="80000"/>
                </a:spcBef>
                <a:spcAft>
                  <a:spcPct val="80000"/>
                </a:spcAft>
                <a:buFontTx/>
                <a:buNone/>
              </a:pPr>
              <a:r>
                <a:rPr kumimoji="0" lang="zh-TW" altLang="en-US" sz="1400" i="0" dirty="0">
                  <a:latin typeface="Arial" panose="020B0604020202020204" pitchFamily="34" charset="0"/>
                  <a:ea typeface="微軟正黑體" panose="020B0604030504040204" pitchFamily="34" charset="-120"/>
                  <a:cs typeface="Arial" panose="020B0604020202020204" pitchFamily="34" charset="0"/>
                </a:rPr>
                <a:t>活期存款</a:t>
              </a:r>
            </a:p>
          </p:txBody>
        </p:sp>
      </p:grpSp>
      <p:sp>
        <p:nvSpPr>
          <p:cNvPr id="61" name="Text Box 63"/>
          <p:cNvSpPr txBox="1">
            <a:spLocks noChangeArrowheads="1"/>
          </p:cNvSpPr>
          <p:nvPr/>
        </p:nvSpPr>
        <p:spPr bwMode="gray">
          <a:xfrm>
            <a:off x="3574384" y="2090650"/>
            <a:ext cx="76014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300" i="0" dirty="0">
                <a:latin typeface="+mn-lt"/>
              </a:rPr>
              <a:t>(NT$BN)</a:t>
            </a:r>
          </a:p>
        </p:txBody>
      </p:sp>
      <p:sp>
        <p:nvSpPr>
          <p:cNvPr id="62" name="Text Box 63"/>
          <p:cNvSpPr txBox="1">
            <a:spLocks noChangeArrowheads="1"/>
          </p:cNvSpPr>
          <p:nvPr/>
        </p:nvSpPr>
        <p:spPr bwMode="gray">
          <a:xfrm>
            <a:off x="7706104" y="2076130"/>
            <a:ext cx="76014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300" i="0" dirty="0">
                <a:latin typeface="+mn-lt"/>
              </a:rPr>
              <a:t>(NT$BN)</a:t>
            </a:r>
          </a:p>
        </p:txBody>
      </p:sp>
      <p:sp>
        <p:nvSpPr>
          <p:cNvPr id="63" name="Text Box 3"/>
          <p:cNvSpPr txBox="1">
            <a:spLocks noChangeArrowheads="1"/>
          </p:cNvSpPr>
          <p:nvPr/>
        </p:nvSpPr>
        <p:spPr bwMode="blackWhite">
          <a:xfrm>
            <a:off x="409613" y="929005"/>
            <a:ext cx="8173275"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marL="285750" indent="-285750" eaLnBrk="1" hangingPunct="1">
              <a:lnSpc>
                <a:spcPts val="2000"/>
              </a:lnSpc>
              <a:spcBef>
                <a:spcPts val="168"/>
              </a:spcBef>
              <a:buClr>
                <a:schemeClr val="bg2"/>
              </a:buClr>
              <a:buFont typeface="Wingdings" panose="05000000000000000000" pitchFamily="2" charset="2"/>
              <a:buChar char="p"/>
            </a:pPr>
            <a:r>
              <a:rPr lang="zh-TW" altLang="en-US" sz="1400" dirty="0">
                <a:latin typeface="+mj-lt"/>
                <a:ea typeface="+mj-ea"/>
              </a:rPr>
              <a:t>放款</a:t>
            </a:r>
            <a:r>
              <a:rPr lang="zh-TW" altLang="en-US" sz="1400" dirty="0" smtClean="0">
                <a:latin typeface="+mj-lt"/>
                <a:ea typeface="+mj-ea"/>
              </a:rPr>
              <a:t>成長動能穩健，</a:t>
            </a:r>
            <a:r>
              <a:rPr lang="zh-TW" altLang="en-US" sz="1400" dirty="0">
                <a:latin typeface="+mj-lt"/>
                <a:ea typeface="+mj-ea"/>
              </a:rPr>
              <a:t>個人放款、房屋貸款及企業放款皆成長</a:t>
            </a:r>
          </a:p>
          <a:p>
            <a:pPr marL="285750" indent="-285750" eaLnBrk="1" hangingPunct="1">
              <a:lnSpc>
                <a:spcPts val="2000"/>
              </a:lnSpc>
              <a:spcBef>
                <a:spcPts val="168"/>
              </a:spcBef>
              <a:buClr>
                <a:schemeClr val="bg2"/>
              </a:buClr>
              <a:buFont typeface="Wingdings" panose="05000000000000000000" pitchFamily="2" charset="2"/>
              <a:buChar char="p"/>
            </a:pPr>
            <a:r>
              <a:rPr lang="zh-TW" altLang="en-US" sz="1400" dirty="0" smtClean="0">
                <a:latin typeface="+mj-lt"/>
                <a:ea typeface="+mj-ea"/>
              </a:rPr>
              <a:t>存款穩健成長，</a:t>
            </a:r>
            <a:r>
              <a:rPr lang="zh-TW" altLang="en-US" sz="1400" dirty="0">
                <a:latin typeface="+mj-lt"/>
                <a:ea typeface="+mj-ea"/>
              </a:rPr>
              <a:t>活存</a:t>
            </a:r>
            <a:r>
              <a:rPr lang="zh-TW" altLang="en-US" sz="1400" dirty="0" smtClean="0">
                <a:latin typeface="+mj-lt"/>
                <a:ea typeface="+mj-ea"/>
              </a:rPr>
              <a:t>比超過</a:t>
            </a:r>
            <a:r>
              <a:rPr lang="zh-TW" altLang="en-US" sz="1400" dirty="0">
                <a:latin typeface="+mj-lt"/>
                <a:ea typeface="+mj-ea"/>
              </a:rPr>
              <a:t>七</a:t>
            </a:r>
            <a:r>
              <a:rPr lang="zh-TW" altLang="en-US" sz="1400" dirty="0" smtClean="0">
                <a:latin typeface="+mj-lt"/>
                <a:ea typeface="+mj-ea"/>
              </a:rPr>
              <a:t>成</a:t>
            </a:r>
            <a:endParaRPr lang="en-US" altLang="zh-TW" sz="1400" dirty="0" smtClean="0">
              <a:latin typeface="+mj-lt"/>
              <a:ea typeface="+mj-ea"/>
              <a:cs typeface="Arial" panose="020B0604020202020204" pitchFamily="34" charset="0"/>
              <a:sym typeface="Wingdings" pitchFamily="2" charset="2"/>
            </a:endParaRPr>
          </a:p>
        </p:txBody>
      </p:sp>
      <p:grpSp>
        <p:nvGrpSpPr>
          <p:cNvPr id="80" name="群組 79"/>
          <p:cNvGrpSpPr/>
          <p:nvPr/>
        </p:nvGrpSpPr>
        <p:grpSpPr>
          <a:xfrm>
            <a:off x="6132175" y="2613386"/>
            <a:ext cx="2417194" cy="3324528"/>
            <a:chOff x="6073067" y="2596575"/>
            <a:chExt cx="2417194" cy="3324528"/>
          </a:xfrm>
        </p:grpSpPr>
        <p:grpSp>
          <p:nvGrpSpPr>
            <p:cNvPr id="81" name="群組 80"/>
            <p:cNvGrpSpPr/>
            <p:nvPr/>
          </p:nvGrpSpPr>
          <p:grpSpPr>
            <a:xfrm>
              <a:off x="6073067" y="3022701"/>
              <a:ext cx="2417194" cy="2898402"/>
              <a:chOff x="6040618" y="2957222"/>
              <a:chExt cx="2417194" cy="2898402"/>
            </a:xfrm>
          </p:grpSpPr>
          <p:sp>
            <p:nvSpPr>
              <p:cNvPr id="86" name="AutoShape 108"/>
              <p:cNvSpPr>
                <a:spLocks/>
              </p:cNvSpPr>
              <p:nvPr/>
            </p:nvSpPr>
            <p:spPr bwMode="gray">
              <a:xfrm>
                <a:off x="6048493" y="3251653"/>
                <a:ext cx="161319" cy="1872000"/>
              </a:xfrm>
              <a:prstGeom prst="rightBrace">
                <a:avLst>
                  <a:gd name="adj1" fmla="val 73418"/>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zh-TW" b="1" dirty="0">
                  <a:solidFill>
                    <a:schemeClr val="bg1"/>
                  </a:solidFill>
                  <a:latin typeface="+mj-lt"/>
                </a:endParaRPr>
              </a:p>
            </p:txBody>
          </p:sp>
          <p:sp>
            <p:nvSpPr>
              <p:cNvPr id="87" name="Text Box 105"/>
              <p:cNvSpPr txBox="1">
                <a:spLocks noChangeArrowheads="1"/>
              </p:cNvSpPr>
              <p:nvPr/>
            </p:nvSpPr>
            <p:spPr bwMode="gray">
              <a:xfrm>
                <a:off x="6161944" y="3954203"/>
                <a:ext cx="6316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新細明體" pitchFamily="18" charset="-120"/>
                    <a:cs typeface="Arial" pitchFamily="34" charset="0"/>
                  </a:defRPr>
                </a:lvl1pPr>
                <a:lvl2pPr marL="742950" indent="-285750">
                  <a:defRPr kumimoji="1" sz="2200">
                    <a:solidFill>
                      <a:schemeClr val="tx1"/>
                    </a:solidFill>
                    <a:latin typeface="Arial" pitchFamily="34" charset="0"/>
                    <a:ea typeface="新細明體" pitchFamily="18" charset="-120"/>
                    <a:cs typeface="Arial" pitchFamily="34" charset="0"/>
                  </a:defRPr>
                </a:lvl2pPr>
                <a:lvl3pPr marL="1143000" indent="-228600">
                  <a:defRPr kumimoji="1" sz="2000">
                    <a:solidFill>
                      <a:schemeClr val="tx1"/>
                    </a:solidFill>
                    <a:latin typeface="Arial" pitchFamily="34" charset="0"/>
                    <a:ea typeface="新細明體" pitchFamily="18" charset="-120"/>
                    <a:cs typeface="Arial" pitchFamily="34" charset="0"/>
                  </a:defRPr>
                </a:lvl3pPr>
                <a:lvl4pPr marL="1600200" indent="-228600">
                  <a:defRPr kumimoji="1">
                    <a:solidFill>
                      <a:schemeClr val="tx1"/>
                    </a:solidFill>
                    <a:latin typeface="Arial" pitchFamily="34" charset="0"/>
                    <a:ea typeface="新細明體" pitchFamily="18" charset="-120"/>
                    <a:cs typeface="Arial" pitchFamily="34" charset="0"/>
                  </a:defRPr>
                </a:lvl4pPr>
                <a:lvl5pPr marL="2057400" indent="-228600">
                  <a:defRPr kumimoji="1">
                    <a:solidFill>
                      <a:schemeClr val="tx1"/>
                    </a:solidFill>
                    <a:latin typeface="Arial" pitchFamily="34" charset="0"/>
                    <a:ea typeface="新細明體" pitchFamily="18" charset="-120"/>
                    <a:cs typeface="Arial" pitchFamily="34" charset="0"/>
                  </a:defRPr>
                </a:lvl5pPr>
                <a:lvl6pPr marL="2514600" indent="-228600" eaLnBrk="0" hangingPunct="0">
                  <a:defRPr kumimoji="1">
                    <a:solidFill>
                      <a:schemeClr val="tx1"/>
                    </a:solidFill>
                    <a:latin typeface="Arial" pitchFamily="34" charset="0"/>
                    <a:ea typeface="新細明體" pitchFamily="18" charset="-120"/>
                    <a:cs typeface="Arial" pitchFamily="34" charset="0"/>
                  </a:defRPr>
                </a:lvl6pPr>
                <a:lvl7pPr marL="2971800" indent="-228600" eaLnBrk="0" hangingPunct="0">
                  <a:defRPr kumimoji="1">
                    <a:solidFill>
                      <a:schemeClr val="tx1"/>
                    </a:solidFill>
                    <a:latin typeface="Arial" pitchFamily="34" charset="0"/>
                    <a:ea typeface="新細明體" pitchFamily="18" charset="-120"/>
                    <a:cs typeface="Arial" pitchFamily="34" charset="0"/>
                  </a:defRPr>
                </a:lvl7pPr>
                <a:lvl8pPr marL="3429000" indent="-228600" eaLnBrk="0" hangingPunct="0">
                  <a:defRPr kumimoji="1">
                    <a:solidFill>
                      <a:schemeClr val="tx1"/>
                    </a:solidFill>
                    <a:latin typeface="Arial" pitchFamily="34" charset="0"/>
                    <a:ea typeface="新細明體" pitchFamily="18" charset="-120"/>
                    <a:cs typeface="Arial" pitchFamily="34" charset="0"/>
                  </a:defRPr>
                </a:lvl8pPr>
                <a:lvl9pPr marL="3886200" indent="-228600" eaLnBrk="0" hangingPunct="0">
                  <a:defRPr kumimoji="1">
                    <a:solidFill>
                      <a:schemeClr val="tx1"/>
                    </a:solidFill>
                    <a:latin typeface="Arial" pitchFamily="34" charset="0"/>
                    <a:ea typeface="新細明體" pitchFamily="18" charset="-120"/>
                    <a:cs typeface="Arial" pitchFamily="34" charset="0"/>
                  </a:defRPr>
                </a:lvl9pPr>
              </a:lstStyle>
              <a:p>
                <a:r>
                  <a:rPr lang="en-US" altLang="zh-TW" sz="1400" dirty="0" smtClean="0">
                    <a:latin typeface="+mj-lt"/>
                    <a:ea typeface="標楷體" pitchFamily="65" charset="-120"/>
                    <a:cs typeface="华文楷体"/>
                  </a:rPr>
                  <a:t>72.2%</a:t>
                </a:r>
                <a:endParaRPr lang="en-US" altLang="zh-TW" sz="1400" dirty="0">
                  <a:latin typeface="+mj-lt"/>
                  <a:ea typeface="標楷體" pitchFamily="65" charset="-120"/>
                  <a:cs typeface="华文楷体"/>
                </a:endParaRPr>
              </a:p>
            </p:txBody>
          </p:sp>
          <p:sp>
            <p:nvSpPr>
              <p:cNvPr id="88" name="Text Box 99"/>
              <p:cNvSpPr txBox="1">
                <a:spLocks noChangeArrowheads="1"/>
              </p:cNvSpPr>
              <p:nvPr/>
            </p:nvSpPr>
            <p:spPr bwMode="gray">
              <a:xfrm>
                <a:off x="6170908" y="5337408"/>
                <a:ext cx="633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新細明體" pitchFamily="18" charset="-120"/>
                    <a:cs typeface="Arial" pitchFamily="34" charset="0"/>
                  </a:defRPr>
                </a:lvl1pPr>
                <a:lvl2pPr marL="742950" indent="-285750">
                  <a:defRPr kumimoji="1" sz="2200">
                    <a:solidFill>
                      <a:schemeClr val="tx1"/>
                    </a:solidFill>
                    <a:latin typeface="Arial" pitchFamily="34" charset="0"/>
                    <a:ea typeface="新細明體" pitchFamily="18" charset="-120"/>
                    <a:cs typeface="Arial" pitchFamily="34" charset="0"/>
                  </a:defRPr>
                </a:lvl2pPr>
                <a:lvl3pPr marL="1143000" indent="-228600">
                  <a:defRPr kumimoji="1" sz="2000">
                    <a:solidFill>
                      <a:schemeClr val="tx1"/>
                    </a:solidFill>
                    <a:latin typeface="Arial" pitchFamily="34" charset="0"/>
                    <a:ea typeface="新細明體" pitchFamily="18" charset="-120"/>
                    <a:cs typeface="Arial" pitchFamily="34" charset="0"/>
                  </a:defRPr>
                </a:lvl3pPr>
                <a:lvl4pPr marL="1600200" indent="-228600">
                  <a:defRPr kumimoji="1">
                    <a:solidFill>
                      <a:schemeClr val="tx1"/>
                    </a:solidFill>
                    <a:latin typeface="Arial" pitchFamily="34" charset="0"/>
                    <a:ea typeface="新細明體" pitchFamily="18" charset="-120"/>
                    <a:cs typeface="Arial" pitchFamily="34" charset="0"/>
                  </a:defRPr>
                </a:lvl4pPr>
                <a:lvl5pPr marL="2057400" indent="-228600">
                  <a:defRPr kumimoji="1">
                    <a:solidFill>
                      <a:schemeClr val="tx1"/>
                    </a:solidFill>
                    <a:latin typeface="Arial" pitchFamily="34" charset="0"/>
                    <a:ea typeface="新細明體" pitchFamily="18" charset="-120"/>
                    <a:cs typeface="Arial" pitchFamily="34" charset="0"/>
                  </a:defRPr>
                </a:lvl5pPr>
                <a:lvl6pPr marL="2514600" indent="-228600" eaLnBrk="0" hangingPunct="0">
                  <a:defRPr kumimoji="1">
                    <a:solidFill>
                      <a:schemeClr val="tx1"/>
                    </a:solidFill>
                    <a:latin typeface="Arial" pitchFamily="34" charset="0"/>
                    <a:ea typeface="新細明體" pitchFamily="18" charset="-120"/>
                    <a:cs typeface="Arial" pitchFamily="34" charset="0"/>
                  </a:defRPr>
                </a:lvl6pPr>
                <a:lvl7pPr marL="2971800" indent="-228600" eaLnBrk="0" hangingPunct="0">
                  <a:defRPr kumimoji="1">
                    <a:solidFill>
                      <a:schemeClr val="tx1"/>
                    </a:solidFill>
                    <a:latin typeface="Arial" pitchFamily="34" charset="0"/>
                    <a:ea typeface="新細明體" pitchFamily="18" charset="-120"/>
                    <a:cs typeface="Arial" pitchFamily="34" charset="0"/>
                  </a:defRPr>
                </a:lvl7pPr>
                <a:lvl8pPr marL="3429000" indent="-228600" eaLnBrk="0" hangingPunct="0">
                  <a:defRPr kumimoji="1">
                    <a:solidFill>
                      <a:schemeClr val="tx1"/>
                    </a:solidFill>
                    <a:latin typeface="Arial" pitchFamily="34" charset="0"/>
                    <a:ea typeface="新細明體" pitchFamily="18" charset="-120"/>
                    <a:cs typeface="Arial" pitchFamily="34" charset="0"/>
                  </a:defRPr>
                </a:lvl8pPr>
                <a:lvl9pPr marL="3886200" indent="-228600" eaLnBrk="0" hangingPunct="0">
                  <a:defRPr kumimoji="1">
                    <a:solidFill>
                      <a:schemeClr val="tx1"/>
                    </a:solidFill>
                    <a:latin typeface="Arial" pitchFamily="34" charset="0"/>
                    <a:ea typeface="新細明體" pitchFamily="18" charset="-120"/>
                    <a:cs typeface="Arial" pitchFamily="34" charset="0"/>
                  </a:defRPr>
                </a:lvl9pPr>
              </a:lstStyle>
              <a:p>
                <a:r>
                  <a:rPr lang="en-US" altLang="zh-TW" sz="1400" dirty="0" smtClean="0">
                    <a:latin typeface="+mj-lt"/>
                    <a:ea typeface="標楷體" pitchFamily="65" charset="-120"/>
                    <a:cs typeface="华文楷体"/>
                  </a:rPr>
                  <a:t>27.8%</a:t>
                </a:r>
                <a:endParaRPr lang="en-US" altLang="zh-TW" sz="1400" dirty="0">
                  <a:latin typeface="+mj-lt"/>
                  <a:ea typeface="標楷體" pitchFamily="65" charset="-120"/>
                  <a:cs typeface="华文楷体"/>
                </a:endParaRPr>
              </a:p>
            </p:txBody>
          </p:sp>
          <p:sp>
            <p:nvSpPr>
              <p:cNvPr id="89" name="AutoShape 108"/>
              <p:cNvSpPr>
                <a:spLocks/>
              </p:cNvSpPr>
              <p:nvPr/>
            </p:nvSpPr>
            <p:spPr bwMode="gray">
              <a:xfrm>
                <a:off x="6040618" y="5135624"/>
                <a:ext cx="149980" cy="720000"/>
              </a:xfrm>
              <a:prstGeom prst="rightBrace">
                <a:avLst>
                  <a:gd name="adj1" fmla="val 73323"/>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zh-TW" b="1">
                  <a:solidFill>
                    <a:schemeClr val="bg1"/>
                  </a:solidFill>
                  <a:latin typeface="+mj-lt"/>
                </a:endParaRPr>
              </a:p>
            </p:txBody>
          </p:sp>
          <p:sp>
            <p:nvSpPr>
              <p:cNvPr id="90" name="Text Box 105"/>
              <p:cNvSpPr txBox="1">
                <a:spLocks noChangeArrowheads="1"/>
              </p:cNvSpPr>
              <p:nvPr/>
            </p:nvSpPr>
            <p:spPr bwMode="gray">
              <a:xfrm>
                <a:off x="7818532" y="3858066"/>
                <a:ext cx="6392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pitchFamily="34" charset="0"/>
                    <a:ea typeface="新細明體" pitchFamily="18" charset="-120"/>
                    <a:cs typeface="Arial" pitchFamily="34" charset="0"/>
                  </a:defRPr>
                </a:lvl1pPr>
                <a:lvl2pPr marL="742950" indent="-285750">
                  <a:defRPr kumimoji="1" sz="2200">
                    <a:solidFill>
                      <a:schemeClr val="tx1"/>
                    </a:solidFill>
                    <a:latin typeface="Arial" pitchFamily="34" charset="0"/>
                    <a:ea typeface="新細明體" pitchFamily="18" charset="-120"/>
                    <a:cs typeface="Arial" pitchFamily="34" charset="0"/>
                  </a:defRPr>
                </a:lvl2pPr>
                <a:lvl3pPr marL="1143000" indent="-228600">
                  <a:defRPr kumimoji="1" sz="2000">
                    <a:solidFill>
                      <a:schemeClr val="tx1"/>
                    </a:solidFill>
                    <a:latin typeface="Arial" pitchFamily="34" charset="0"/>
                    <a:ea typeface="新細明體" pitchFamily="18" charset="-120"/>
                    <a:cs typeface="Arial" pitchFamily="34" charset="0"/>
                  </a:defRPr>
                </a:lvl3pPr>
                <a:lvl4pPr marL="1600200" indent="-228600">
                  <a:defRPr kumimoji="1">
                    <a:solidFill>
                      <a:schemeClr val="tx1"/>
                    </a:solidFill>
                    <a:latin typeface="Arial" pitchFamily="34" charset="0"/>
                    <a:ea typeface="新細明體" pitchFamily="18" charset="-120"/>
                    <a:cs typeface="Arial" pitchFamily="34" charset="0"/>
                  </a:defRPr>
                </a:lvl4pPr>
                <a:lvl5pPr marL="2057400" indent="-228600">
                  <a:defRPr kumimoji="1">
                    <a:solidFill>
                      <a:schemeClr val="tx1"/>
                    </a:solidFill>
                    <a:latin typeface="Arial" pitchFamily="34" charset="0"/>
                    <a:ea typeface="新細明體" pitchFamily="18" charset="-120"/>
                    <a:cs typeface="Arial" pitchFamily="34" charset="0"/>
                  </a:defRPr>
                </a:lvl5pPr>
                <a:lvl6pPr marL="2514600" indent="-228600" eaLnBrk="0" hangingPunct="0">
                  <a:defRPr kumimoji="1">
                    <a:solidFill>
                      <a:schemeClr val="tx1"/>
                    </a:solidFill>
                    <a:latin typeface="Arial" pitchFamily="34" charset="0"/>
                    <a:ea typeface="新細明體" pitchFamily="18" charset="-120"/>
                    <a:cs typeface="Arial" pitchFamily="34" charset="0"/>
                  </a:defRPr>
                </a:lvl6pPr>
                <a:lvl7pPr marL="2971800" indent="-228600" eaLnBrk="0" hangingPunct="0">
                  <a:defRPr kumimoji="1">
                    <a:solidFill>
                      <a:schemeClr val="tx1"/>
                    </a:solidFill>
                    <a:latin typeface="Arial" pitchFamily="34" charset="0"/>
                    <a:ea typeface="新細明體" pitchFamily="18" charset="-120"/>
                    <a:cs typeface="Arial" pitchFamily="34" charset="0"/>
                  </a:defRPr>
                </a:lvl7pPr>
                <a:lvl8pPr marL="3429000" indent="-228600" eaLnBrk="0" hangingPunct="0">
                  <a:defRPr kumimoji="1">
                    <a:solidFill>
                      <a:schemeClr val="tx1"/>
                    </a:solidFill>
                    <a:latin typeface="Arial" pitchFamily="34" charset="0"/>
                    <a:ea typeface="新細明體" pitchFamily="18" charset="-120"/>
                    <a:cs typeface="Arial" pitchFamily="34" charset="0"/>
                  </a:defRPr>
                </a:lvl8pPr>
                <a:lvl9pPr marL="3886200" indent="-228600" eaLnBrk="0" hangingPunct="0">
                  <a:defRPr kumimoji="1">
                    <a:solidFill>
                      <a:schemeClr val="tx1"/>
                    </a:solidFill>
                    <a:latin typeface="Arial" pitchFamily="34" charset="0"/>
                    <a:ea typeface="新細明體" pitchFamily="18" charset="-120"/>
                    <a:cs typeface="Arial" pitchFamily="34" charset="0"/>
                  </a:defRPr>
                </a:lvl9pPr>
              </a:lstStyle>
              <a:p>
                <a:r>
                  <a:rPr lang="en-US" altLang="zh-TW" sz="1400" dirty="0" smtClean="0">
                    <a:latin typeface="+mj-lt"/>
                    <a:ea typeface="標楷體" pitchFamily="65" charset="-120"/>
                    <a:cs typeface="华文楷体"/>
                  </a:rPr>
                  <a:t>71.6%</a:t>
                </a:r>
                <a:endParaRPr lang="en-US" altLang="zh-TW" sz="1400" dirty="0">
                  <a:latin typeface="+mj-lt"/>
                  <a:ea typeface="標楷體" pitchFamily="65" charset="-120"/>
                  <a:cs typeface="华文楷体"/>
                </a:endParaRPr>
              </a:p>
            </p:txBody>
          </p:sp>
          <p:sp>
            <p:nvSpPr>
              <p:cNvPr id="91" name="Text Box 99"/>
              <p:cNvSpPr txBox="1">
                <a:spLocks noChangeArrowheads="1"/>
              </p:cNvSpPr>
              <p:nvPr/>
            </p:nvSpPr>
            <p:spPr bwMode="gray">
              <a:xfrm>
                <a:off x="7800591" y="5282981"/>
                <a:ext cx="6462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新細明體" pitchFamily="18" charset="-120"/>
                    <a:cs typeface="Arial" pitchFamily="34" charset="0"/>
                  </a:defRPr>
                </a:lvl1pPr>
                <a:lvl2pPr marL="742950" indent="-285750">
                  <a:defRPr kumimoji="1" sz="2200">
                    <a:solidFill>
                      <a:schemeClr val="tx1"/>
                    </a:solidFill>
                    <a:latin typeface="Arial" pitchFamily="34" charset="0"/>
                    <a:ea typeface="新細明體" pitchFamily="18" charset="-120"/>
                    <a:cs typeface="Arial" pitchFamily="34" charset="0"/>
                  </a:defRPr>
                </a:lvl2pPr>
                <a:lvl3pPr marL="1143000" indent="-228600">
                  <a:defRPr kumimoji="1" sz="2000">
                    <a:solidFill>
                      <a:schemeClr val="tx1"/>
                    </a:solidFill>
                    <a:latin typeface="Arial" pitchFamily="34" charset="0"/>
                    <a:ea typeface="新細明體" pitchFamily="18" charset="-120"/>
                    <a:cs typeface="Arial" pitchFamily="34" charset="0"/>
                  </a:defRPr>
                </a:lvl3pPr>
                <a:lvl4pPr marL="1600200" indent="-228600">
                  <a:defRPr kumimoji="1">
                    <a:solidFill>
                      <a:schemeClr val="tx1"/>
                    </a:solidFill>
                    <a:latin typeface="Arial" pitchFamily="34" charset="0"/>
                    <a:ea typeface="新細明體" pitchFamily="18" charset="-120"/>
                    <a:cs typeface="Arial" pitchFamily="34" charset="0"/>
                  </a:defRPr>
                </a:lvl4pPr>
                <a:lvl5pPr marL="2057400" indent="-228600">
                  <a:defRPr kumimoji="1">
                    <a:solidFill>
                      <a:schemeClr val="tx1"/>
                    </a:solidFill>
                    <a:latin typeface="Arial" pitchFamily="34" charset="0"/>
                    <a:ea typeface="新細明體" pitchFamily="18" charset="-120"/>
                    <a:cs typeface="Arial" pitchFamily="34" charset="0"/>
                  </a:defRPr>
                </a:lvl5pPr>
                <a:lvl6pPr marL="2514600" indent="-228600" eaLnBrk="0" hangingPunct="0">
                  <a:defRPr kumimoji="1">
                    <a:solidFill>
                      <a:schemeClr val="tx1"/>
                    </a:solidFill>
                    <a:latin typeface="Arial" pitchFamily="34" charset="0"/>
                    <a:ea typeface="新細明體" pitchFamily="18" charset="-120"/>
                    <a:cs typeface="Arial" pitchFamily="34" charset="0"/>
                  </a:defRPr>
                </a:lvl6pPr>
                <a:lvl7pPr marL="2971800" indent="-228600" eaLnBrk="0" hangingPunct="0">
                  <a:defRPr kumimoji="1">
                    <a:solidFill>
                      <a:schemeClr val="tx1"/>
                    </a:solidFill>
                    <a:latin typeface="Arial" pitchFamily="34" charset="0"/>
                    <a:ea typeface="新細明體" pitchFamily="18" charset="-120"/>
                    <a:cs typeface="Arial" pitchFamily="34" charset="0"/>
                  </a:defRPr>
                </a:lvl7pPr>
                <a:lvl8pPr marL="3429000" indent="-228600" eaLnBrk="0" hangingPunct="0">
                  <a:defRPr kumimoji="1">
                    <a:solidFill>
                      <a:schemeClr val="tx1"/>
                    </a:solidFill>
                    <a:latin typeface="Arial" pitchFamily="34" charset="0"/>
                    <a:ea typeface="新細明體" pitchFamily="18" charset="-120"/>
                    <a:cs typeface="Arial" pitchFamily="34" charset="0"/>
                  </a:defRPr>
                </a:lvl8pPr>
                <a:lvl9pPr marL="3886200" indent="-228600" eaLnBrk="0" hangingPunct="0">
                  <a:defRPr kumimoji="1">
                    <a:solidFill>
                      <a:schemeClr val="tx1"/>
                    </a:solidFill>
                    <a:latin typeface="Arial" pitchFamily="34" charset="0"/>
                    <a:ea typeface="新細明體" pitchFamily="18" charset="-120"/>
                    <a:cs typeface="Arial" pitchFamily="34" charset="0"/>
                  </a:defRPr>
                </a:lvl9pPr>
              </a:lstStyle>
              <a:p>
                <a:r>
                  <a:rPr lang="en-US" altLang="zh-TW" sz="1400" dirty="0" smtClean="0">
                    <a:latin typeface="+mj-lt"/>
                    <a:ea typeface="標楷體" pitchFamily="65" charset="-120"/>
                    <a:cs typeface="华文楷体"/>
                  </a:rPr>
                  <a:t>28.4%</a:t>
                </a:r>
                <a:endParaRPr lang="en-US" altLang="zh-TW" sz="1400" dirty="0">
                  <a:latin typeface="+mj-lt"/>
                  <a:ea typeface="標楷體" pitchFamily="65" charset="-120"/>
                  <a:cs typeface="华文楷体"/>
                </a:endParaRPr>
              </a:p>
            </p:txBody>
          </p:sp>
          <p:sp>
            <p:nvSpPr>
              <p:cNvPr id="92" name="AutoShape 108"/>
              <p:cNvSpPr>
                <a:spLocks/>
              </p:cNvSpPr>
              <p:nvPr/>
            </p:nvSpPr>
            <p:spPr bwMode="gray">
              <a:xfrm>
                <a:off x="7681135" y="2957222"/>
                <a:ext cx="144000" cy="2080800"/>
              </a:xfrm>
              <a:prstGeom prst="rightBrace">
                <a:avLst>
                  <a:gd name="adj1" fmla="val 74062"/>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zh-TW" b="1">
                  <a:solidFill>
                    <a:schemeClr val="bg1"/>
                  </a:solidFill>
                  <a:latin typeface="+mj-lt"/>
                </a:endParaRPr>
              </a:p>
            </p:txBody>
          </p:sp>
          <p:sp>
            <p:nvSpPr>
              <p:cNvPr id="93" name="AutoShape 108"/>
              <p:cNvSpPr>
                <a:spLocks/>
              </p:cNvSpPr>
              <p:nvPr/>
            </p:nvSpPr>
            <p:spPr bwMode="gray">
              <a:xfrm>
                <a:off x="7679608" y="5055729"/>
                <a:ext cx="144000" cy="792000"/>
              </a:xfrm>
              <a:prstGeom prst="rightBrace">
                <a:avLst>
                  <a:gd name="adj1" fmla="val 74374"/>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zh-TW" b="1">
                  <a:solidFill>
                    <a:schemeClr val="bg1"/>
                  </a:solidFill>
                  <a:latin typeface="+mj-lt"/>
                </a:endParaRPr>
              </a:p>
            </p:txBody>
          </p:sp>
        </p:grpSp>
        <p:sp>
          <p:nvSpPr>
            <p:cNvPr id="82" name="Line 22"/>
            <p:cNvSpPr>
              <a:spLocks noChangeShapeType="1"/>
            </p:cNvSpPr>
            <p:nvPr/>
          </p:nvSpPr>
          <p:spPr bwMode="gray">
            <a:xfrm flipV="1">
              <a:off x="6111462" y="2599990"/>
              <a:ext cx="739489" cy="282485"/>
            </a:xfrm>
            <a:prstGeom prst="line">
              <a:avLst/>
            </a:prstGeom>
            <a:noFill/>
            <a:ln w="25400">
              <a:solidFill>
                <a:srgbClr val="FF0000"/>
              </a:solidFill>
              <a:round/>
              <a:headEnd/>
              <a:tailEnd type="triangle" w="lg" len="lg"/>
            </a:ln>
            <a:extLst>
              <a:ext uri="{909E8E84-426E-40DD-AFC4-6F175D3DCCD1}">
                <a14:hiddenFill xmlns:a14="http://schemas.microsoft.com/office/drawing/2010/main">
                  <a:noFill/>
                </a14:hiddenFill>
              </a:ext>
            </a:extLst>
          </p:spPr>
          <p:txBody>
            <a:bodyPr anchor="ctr"/>
            <a:lstStyle/>
            <a:p>
              <a:endParaRPr lang="zh-TW" altLang="en-US" b="1">
                <a:latin typeface="+mj-lt"/>
                <a:ea typeface="微軟正黑體" panose="020B0604030504040204" pitchFamily="34" charset="-120"/>
                <a:cs typeface="Arial" panose="020B0604020202020204" pitchFamily="34" charset="0"/>
              </a:endParaRPr>
            </a:p>
          </p:txBody>
        </p:sp>
        <p:sp>
          <p:nvSpPr>
            <p:cNvPr id="83" name="Oval 21"/>
            <p:cNvSpPr>
              <a:spLocks noChangeArrowheads="1"/>
            </p:cNvSpPr>
            <p:nvPr/>
          </p:nvSpPr>
          <p:spPr bwMode="gray">
            <a:xfrm>
              <a:off x="6195549" y="2596575"/>
              <a:ext cx="529255" cy="360000"/>
            </a:xfrm>
            <a:prstGeom prst="ellipse">
              <a:avLst/>
            </a:prstGeom>
            <a:solidFill>
              <a:schemeClr val="bg1"/>
            </a:solidFill>
            <a:ln w="9525" algn="ctr">
              <a:solidFill>
                <a:srgbClr val="FF0000"/>
              </a:solidFill>
              <a:round/>
              <a:headEnd/>
              <a:tailEnd/>
            </a:ln>
          </p:spPr>
          <p:txBody>
            <a:bodyPr wrap="none" anchor="ctr"/>
            <a:lstStyle/>
            <a:p>
              <a:pPr algn="ctr"/>
              <a:r>
                <a:rPr lang="en-US" altLang="zh-TW" sz="1700" b="1" dirty="0" smtClean="0">
                  <a:solidFill>
                    <a:srgbClr val="FF3300"/>
                  </a:solidFill>
                  <a:latin typeface="+mj-lt"/>
                  <a:ea typeface="微軟正黑體" panose="020B0604030504040204" pitchFamily="34" charset="-120"/>
                  <a:cs typeface="Arial" panose="020B0604020202020204" pitchFamily="34" charset="0"/>
                </a:rPr>
                <a:t>11%</a:t>
              </a:r>
              <a:endParaRPr lang="en-US" altLang="zh-TW" sz="1700" b="1" dirty="0">
                <a:solidFill>
                  <a:srgbClr val="FF3300"/>
                </a:solidFill>
                <a:latin typeface="+mj-lt"/>
                <a:ea typeface="微軟正黑體" panose="020B0604030504040204" pitchFamily="34" charset="-120"/>
                <a:cs typeface="Arial" panose="020B0604020202020204" pitchFamily="34" charset="0"/>
              </a:endParaRPr>
            </a:p>
          </p:txBody>
        </p:sp>
      </p:grpSp>
      <p:grpSp>
        <p:nvGrpSpPr>
          <p:cNvPr id="94" name="群組 93"/>
          <p:cNvGrpSpPr/>
          <p:nvPr/>
        </p:nvGrpSpPr>
        <p:grpSpPr>
          <a:xfrm>
            <a:off x="1907413" y="3066373"/>
            <a:ext cx="2624979" cy="2891241"/>
            <a:chOff x="1975556" y="2869545"/>
            <a:chExt cx="2632275" cy="2891241"/>
          </a:xfrm>
        </p:grpSpPr>
        <p:grpSp>
          <p:nvGrpSpPr>
            <p:cNvPr id="95" name="群組 94"/>
            <p:cNvGrpSpPr/>
            <p:nvPr/>
          </p:nvGrpSpPr>
          <p:grpSpPr>
            <a:xfrm>
              <a:off x="1975556" y="2869545"/>
              <a:ext cx="2632275" cy="2891241"/>
              <a:chOff x="2002648" y="2680059"/>
              <a:chExt cx="2632275" cy="2891241"/>
            </a:xfrm>
          </p:grpSpPr>
          <p:sp>
            <p:nvSpPr>
              <p:cNvPr id="98" name="Text Box 107"/>
              <p:cNvSpPr txBox="1">
                <a:spLocks noChangeArrowheads="1"/>
              </p:cNvSpPr>
              <p:nvPr/>
            </p:nvSpPr>
            <p:spPr bwMode="gray">
              <a:xfrm>
                <a:off x="3774523" y="3131556"/>
                <a:ext cx="860400"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altLang="zh-TW" sz="1400" dirty="0" smtClean="0">
                    <a:latin typeface="+mj-lt"/>
                    <a:ea typeface="微軟正黑體" panose="020B0604030504040204" pitchFamily="34" charset="-120"/>
                    <a:cs typeface="Arial" panose="020B0604020202020204" pitchFamily="34" charset="0"/>
                  </a:rPr>
                  <a:t>0.9%</a:t>
                </a:r>
                <a:endParaRPr lang="en-US" altLang="zh-TW" sz="1400" dirty="0">
                  <a:latin typeface="+mj-lt"/>
                  <a:ea typeface="微軟正黑體" panose="020B0604030504040204" pitchFamily="34" charset="-120"/>
                  <a:cs typeface="Arial" panose="020B0604020202020204" pitchFamily="34" charset="0"/>
                </a:endParaRPr>
              </a:p>
            </p:txBody>
          </p:sp>
          <p:sp>
            <p:nvSpPr>
              <p:cNvPr id="99" name="Text Box 107"/>
              <p:cNvSpPr txBox="1">
                <a:spLocks noChangeArrowheads="1"/>
              </p:cNvSpPr>
              <p:nvPr/>
            </p:nvSpPr>
            <p:spPr bwMode="gray">
              <a:xfrm>
                <a:off x="2047221" y="3307346"/>
                <a:ext cx="941271"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altLang="zh-TW" sz="1400" dirty="0" smtClean="0">
                    <a:latin typeface="+mj-lt"/>
                    <a:ea typeface="微軟正黑體" panose="020B0604030504040204" pitchFamily="34" charset="-120"/>
                    <a:cs typeface="Arial" panose="020B0604020202020204" pitchFamily="34" charset="0"/>
                  </a:rPr>
                  <a:t>1.0%</a:t>
                </a:r>
                <a:endParaRPr lang="en-US" altLang="zh-TW" sz="1400" dirty="0">
                  <a:latin typeface="+mj-lt"/>
                  <a:ea typeface="微軟正黑體" panose="020B0604030504040204" pitchFamily="34" charset="-120"/>
                  <a:cs typeface="Arial" panose="020B0604020202020204" pitchFamily="34" charset="0"/>
                </a:endParaRPr>
              </a:p>
            </p:txBody>
          </p:sp>
          <p:sp>
            <p:nvSpPr>
              <p:cNvPr id="100" name="Text Box 99"/>
              <p:cNvSpPr txBox="1">
                <a:spLocks noChangeArrowheads="1"/>
              </p:cNvSpPr>
              <p:nvPr/>
            </p:nvSpPr>
            <p:spPr bwMode="gray">
              <a:xfrm>
                <a:off x="3742775" y="5024087"/>
                <a:ext cx="860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TW" sz="1400" dirty="0" smtClean="0">
                    <a:latin typeface="+mj-lt"/>
                    <a:ea typeface="微軟正黑體" panose="020B0604030504040204" pitchFamily="34" charset="-120"/>
                    <a:cs typeface="Arial" panose="020B0604020202020204" pitchFamily="34" charset="0"/>
                  </a:rPr>
                  <a:t>36.3%</a:t>
                </a:r>
                <a:endParaRPr lang="en-US" altLang="zh-TW" sz="1400" dirty="0">
                  <a:latin typeface="+mj-lt"/>
                  <a:ea typeface="微軟正黑體" panose="020B0604030504040204" pitchFamily="34" charset="-120"/>
                  <a:cs typeface="Arial" panose="020B0604020202020204" pitchFamily="34" charset="0"/>
                </a:endParaRPr>
              </a:p>
            </p:txBody>
          </p:sp>
          <p:sp>
            <p:nvSpPr>
              <p:cNvPr id="101" name="Text Box 107"/>
              <p:cNvSpPr txBox="1">
                <a:spLocks noChangeArrowheads="1"/>
              </p:cNvSpPr>
              <p:nvPr/>
            </p:nvSpPr>
            <p:spPr bwMode="gray">
              <a:xfrm>
                <a:off x="3733235" y="3345386"/>
                <a:ext cx="860400"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altLang="zh-TW" sz="1400" dirty="0" smtClean="0">
                    <a:latin typeface="+mj-lt"/>
                    <a:ea typeface="微軟正黑體" panose="020B0604030504040204" pitchFamily="34" charset="-120"/>
                    <a:cs typeface="Arial" panose="020B0604020202020204" pitchFamily="34" charset="0"/>
                  </a:rPr>
                  <a:t>14.1%</a:t>
                </a:r>
                <a:endParaRPr lang="en-US" altLang="zh-TW" sz="1400" dirty="0">
                  <a:latin typeface="+mj-lt"/>
                  <a:ea typeface="微軟正黑體" panose="020B0604030504040204" pitchFamily="34" charset="-120"/>
                  <a:cs typeface="Arial" panose="020B0604020202020204" pitchFamily="34" charset="0"/>
                </a:endParaRPr>
              </a:p>
            </p:txBody>
          </p:sp>
          <p:sp>
            <p:nvSpPr>
              <p:cNvPr id="102" name="Text Box 107"/>
              <p:cNvSpPr txBox="1">
                <a:spLocks noChangeArrowheads="1"/>
              </p:cNvSpPr>
              <p:nvPr/>
            </p:nvSpPr>
            <p:spPr bwMode="gray">
              <a:xfrm>
                <a:off x="2002648" y="3521317"/>
                <a:ext cx="941271"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altLang="zh-TW" sz="1400" dirty="0" smtClean="0">
                    <a:latin typeface="+mj-lt"/>
                    <a:ea typeface="微軟正黑體" panose="020B0604030504040204" pitchFamily="34" charset="-120"/>
                    <a:cs typeface="Arial" panose="020B0604020202020204" pitchFamily="34" charset="0"/>
                  </a:rPr>
                  <a:t>13.2%</a:t>
                </a:r>
                <a:endParaRPr lang="en-US" altLang="zh-TW" sz="1400" dirty="0">
                  <a:latin typeface="+mj-lt"/>
                  <a:ea typeface="微軟正黑體" panose="020B0604030504040204" pitchFamily="34" charset="-120"/>
                  <a:cs typeface="Arial" panose="020B0604020202020204" pitchFamily="34" charset="0"/>
                </a:endParaRPr>
              </a:p>
            </p:txBody>
          </p:sp>
          <p:sp>
            <p:nvSpPr>
              <p:cNvPr id="103" name="AutoShape 108"/>
              <p:cNvSpPr>
                <a:spLocks/>
              </p:cNvSpPr>
              <p:nvPr/>
            </p:nvSpPr>
            <p:spPr bwMode="gray">
              <a:xfrm>
                <a:off x="2084820" y="3755789"/>
                <a:ext cx="103671" cy="972000"/>
              </a:xfrm>
              <a:prstGeom prst="rightBrace">
                <a:avLst>
                  <a:gd name="adj1" fmla="val 73915"/>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zh-TW" b="1">
                  <a:latin typeface="+mj-lt"/>
                  <a:ea typeface="微軟正黑體" panose="020B0604030504040204" pitchFamily="34" charset="-120"/>
                  <a:cs typeface="Arial" panose="020B0604020202020204" pitchFamily="34" charset="0"/>
                </a:endParaRPr>
              </a:p>
            </p:txBody>
          </p:sp>
          <p:sp>
            <p:nvSpPr>
              <p:cNvPr id="104" name="Text Box 105"/>
              <p:cNvSpPr txBox="1">
                <a:spLocks noChangeArrowheads="1"/>
              </p:cNvSpPr>
              <p:nvPr/>
            </p:nvSpPr>
            <p:spPr bwMode="gray">
              <a:xfrm>
                <a:off x="2007086" y="4114409"/>
                <a:ext cx="943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TW" sz="1400" dirty="0" smtClean="0">
                    <a:latin typeface="+mj-lt"/>
                    <a:ea typeface="微軟正黑體" panose="020B0604030504040204" pitchFamily="34" charset="-120"/>
                    <a:cs typeface="Arial" panose="020B0604020202020204" pitchFamily="34" charset="0"/>
                  </a:rPr>
                  <a:t>47.6%</a:t>
                </a:r>
                <a:endParaRPr lang="en-US" altLang="zh-TW" sz="1400" dirty="0">
                  <a:latin typeface="+mj-lt"/>
                  <a:ea typeface="微軟正黑體" panose="020B0604030504040204" pitchFamily="34" charset="-120"/>
                  <a:cs typeface="Arial" panose="020B0604020202020204" pitchFamily="34" charset="0"/>
                </a:endParaRPr>
              </a:p>
            </p:txBody>
          </p:sp>
          <p:sp>
            <p:nvSpPr>
              <p:cNvPr id="105" name="Text Box 99"/>
              <p:cNvSpPr txBox="1">
                <a:spLocks noChangeArrowheads="1"/>
              </p:cNvSpPr>
              <p:nvPr/>
            </p:nvSpPr>
            <p:spPr bwMode="gray">
              <a:xfrm>
                <a:off x="2007086" y="5040101"/>
                <a:ext cx="943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TW" sz="1400" dirty="0" smtClean="0">
                    <a:latin typeface="+mj-lt"/>
                    <a:ea typeface="微軟正黑體" panose="020B0604030504040204" pitchFamily="34" charset="-120"/>
                    <a:cs typeface="Arial" panose="020B0604020202020204" pitchFamily="34" charset="0"/>
                  </a:rPr>
                  <a:t>38.3%</a:t>
                </a:r>
                <a:endParaRPr lang="en-US" altLang="zh-TW" sz="1400" dirty="0">
                  <a:latin typeface="+mj-lt"/>
                  <a:ea typeface="微軟正黑體" panose="020B0604030504040204" pitchFamily="34" charset="-120"/>
                  <a:cs typeface="Arial" panose="020B0604020202020204" pitchFamily="34" charset="0"/>
                </a:endParaRPr>
              </a:p>
            </p:txBody>
          </p:sp>
          <p:sp>
            <p:nvSpPr>
              <p:cNvPr id="106" name="Line 22"/>
              <p:cNvSpPr>
                <a:spLocks noChangeShapeType="1"/>
              </p:cNvSpPr>
              <p:nvPr/>
            </p:nvSpPr>
            <p:spPr bwMode="gray">
              <a:xfrm flipV="1">
                <a:off x="2203269" y="2711687"/>
                <a:ext cx="737373" cy="252000"/>
              </a:xfrm>
              <a:prstGeom prst="line">
                <a:avLst/>
              </a:prstGeom>
              <a:noFill/>
              <a:ln w="25400">
                <a:solidFill>
                  <a:srgbClr val="FF0000"/>
                </a:solidFill>
                <a:round/>
                <a:headEnd/>
                <a:tailEnd type="triangle" w="lg" len="lg"/>
              </a:ln>
              <a:extLst>
                <a:ext uri="{909E8E84-426E-40DD-AFC4-6F175D3DCCD1}">
                  <a14:hiddenFill xmlns:a14="http://schemas.microsoft.com/office/drawing/2010/main">
                    <a:noFill/>
                  </a14:hiddenFill>
                </a:ext>
              </a:extLst>
            </p:spPr>
            <p:txBody>
              <a:bodyPr anchor="ctr"/>
              <a:lstStyle/>
              <a:p>
                <a:endParaRPr lang="zh-TW" altLang="en-US" b="1">
                  <a:latin typeface="+mj-lt"/>
                  <a:ea typeface="微軟正黑體" panose="020B0604030504040204" pitchFamily="34" charset="-120"/>
                  <a:cs typeface="Arial" panose="020B0604020202020204" pitchFamily="34" charset="0"/>
                </a:endParaRPr>
              </a:p>
            </p:txBody>
          </p:sp>
          <p:sp>
            <p:nvSpPr>
              <p:cNvPr id="107" name="Oval 21"/>
              <p:cNvSpPr>
                <a:spLocks noChangeArrowheads="1"/>
              </p:cNvSpPr>
              <p:nvPr/>
            </p:nvSpPr>
            <p:spPr bwMode="gray">
              <a:xfrm>
                <a:off x="2309431" y="2680059"/>
                <a:ext cx="468000" cy="360000"/>
              </a:xfrm>
              <a:prstGeom prst="ellipse">
                <a:avLst/>
              </a:prstGeom>
              <a:solidFill>
                <a:schemeClr val="bg1"/>
              </a:solidFill>
              <a:ln w="9525" algn="ctr">
                <a:solidFill>
                  <a:srgbClr val="FF0000"/>
                </a:solidFill>
                <a:round/>
                <a:headEnd/>
                <a:tailEnd/>
              </a:ln>
            </p:spPr>
            <p:txBody>
              <a:bodyPr wrap="none" anchor="ctr"/>
              <a:lstStyle/>
              <a:p>
                <a:pPr algn="ctr"/>
                <a:r>
                  <a:rPr lang="en-US" altLang="zh-TW" sz="1700" b="1" dirty="0" smtClean="0">
                    <a:solidFill>
                      <a:srgbClr val="FF3300"/>
                    </a:solidFill>
                    <a:latin typeface="+mj-lt"/>
                    <a:ea typeface="微軟正黑體" panose="020B0604030504040204" pitchFamily="34" charset="-120"/>
                    <a:cs typeface="Arial" panose="020B0604020202020204" pitchFamily="34" charset="0"/>
                  </a:rPr>
                  <a:t> 8%</a:t>
                </a:r>
                <a:endParaRPr lang="en-US" altLang="zh-TW" sz="1700" b="1" dirty="0">
                  <a:solidFill>
                    <a:srgbClr val="FF3300"/>
                  </a:solidFill>
                  <a:latin typeface="+mj-lt"/>
                  <a:ea typeface="微軟正黑體" panose="020B0604030504040204" pitchFamily="34" charset="-120"/>
                  <a:cs typeface="Arial" panose="020B0604020202020204" pitchFamily="34" charset="0"/>
                </a:endParaRPr>
              </a:p>
            </p:txBody>
          </p:sp>
          <p:sp>
            <p:nvSpPr>
              <p:cNvPr id="108" name="AutoShape 108"/>
              <p:cNvSpPr>
                <a:spLocks/>
              </p:cNvSpPr>
              <p:nvPr/>
            </p:nvSpPr>
            <p:spPr bwMode="gray">
              <a:xfrm>
                <a:off x="2084563" y="4761300"/>
                <a:ext cx="103671" cy="810000"/>
              </a:xfrm>
              <a:prstGeom prst="rightBrace">
                <a:avLst>
                  <a:gd name="adj1" fmla="val 74065"/>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zh-TW" b="1" dirty="0">
                  <a:latin typeface="+mj-lt"/>
                  <a:ea typeface="微軟正黑體" panose="020B0604030504040204" pitchFamily="34" charset="-120"/>
                  <a:cs typeface="Arial" panose="020B0604020202020204" pitchFamily="34" charset="0"/>
                </a:endParaRPr>
              </a:p>
            </p:txBody>
          </p:sp>
          <p:sp>
            <p:nvSpPr>
              <p:cNvPr id="109" name="Text Box 105"/>
              <p:cNvSpPr txBox="1">
                <a:spLocks noChangeArrowheads="1"/>
              </p:cNvSpPr>
              <p:nvPr/>
            </p:nvSpPr>
            <p:spPr bwMode="gray">
              <a:xfrm>
                <a:off x="3742336" y="4019268"/>
                <a:ext cx="8608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TW" sz="1400" dirty="0" smtClean="0">
                    <a:latin typeface="+mj-lt"/>
                    <a:ea typeface="微軟正黑體" panose="020B0604030504040204" pitchFamily="34" charset="-120"/>
                    <a:cs typeface="Arial" panose="020B0604020202020204" pitchFamily="34" charset="0"/>
                  </a:rPr>
                  <a:t>48.7%</a:t>
                </a:r>
                <a:endParaRPr lang="en-US" altLang="zh-TW" sz="1400" dirty="0">
                  <a:latin typeface="+mj-lt"/>
                  <a:ea typeface="微軟正黑體" panose="020B0604030504040204" pitchFamily="34" charset="-120"/>
                  <a:cs typeface="Arial" panose="020B0604020202020204" pitchFamily="34" charset="0"/>
                </a:endParaRPr>
              </a:p>
            </p:txBody>
          </p:sp>
          <p:sp>
            <p:nvSpPr>
              <p:cNvPr id="110" name="AutoShape 108"/>
              <p:cNvSpPr>
                <a:spLocks/>
              </p:cNvSpPr>
              <p:nvPr/>
            </p:nvSpPr>
            <p:spPr bwMode="gray">
              <a:xfrm>
                <a:off x="3769541" y="4739509"/>
                <a:ext cx="103671" cy="828000"/>
              </a:xfrm>
              <a:prstGeom prst="rightBrace">
                <a:avLst>
                  <a:gd name="adj1" fmla="val 74086"/>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zh-TW" b="1" dirty="0">
                  <a:latin typeface="+mj-lt"/>
                  <a:ea typeface="微軟正黑體" panose="020B0604030504040204" pitchFamily="34" charset="-120"/>
                  <a:cs typeface="Arial" panose="020B0604020202020204" pitchFamily="34" charset="0"/>
                </a:endParaRPr>
              </a:p>
            </p:txBody>
          </p:sp>
          <p:sp>
            <p:nvSpPr>
              <p:cNvPr id="111" name="AutoShape 108"/>
              <p:cNvSpPr>
                <a:spLocks/>
              </p:cNvSpPr>
              <p:nvPr/>
            </p:nvSpPr>
            <p:spPr bwMode="gray">
              <a:xfrm>
                <a:off x="3773574" y="3629147"/>
                <a:ext cx="103671" cy="1080000"/>
              </a:xfrm>
              <a:prstGeom prst="rightBrace">
                <a:avLst>
                  <a:gd name="adj1" fmla="val 73915"/>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zh-TW" b="1">
                  <a:latin typeface="+mj-lt"/>
                  <a:ea typeface="微軟正黑體" panose="020B0604030504040204" pitchFamily="34" charset="-120"/>
                  <a:cs typeface="Arial" panose="020B0604020202020204" pitchFamily="34" charset="0"/>
                </a:endParaRPr>
              </a:p>
            </p:txBody>
          </p:sp>
          <p:cxnSp>
            <p:nvCxnSpPr>
              <p:cNvPr id="150" name="直線接點 149"/>
              <p:cNvCxnSpPr/>
              <p:nvPr/>
            </p:nvCxnSpPr>
            <p:spPr>
              <a:xfrm>
                <a:off x="3743364" y="3279194"/>
                <a:ext cx="144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51" name="直線接點 150"/>
              <p:cNvCxnSpPr/>
              <p:nvPr/>
            </p:nvCxnSpPr>
            <p:spPr>
              <a:xfrm>
                <a:off x="2056170" y="3436224"/>
                <a:ext cx="144000" cy="0"/>
              </a:xfrm>
              <a:prstGeom prst="line">
                <a:avLst/>
              </a:prstGeom>
              <a:ln w="12700"/>
            </p:spPr>
            <p:style>
              <a:lnRef idx="1">
                <a:schemeClr val="dk1"/>
              </a:lnRef>
              <a:fillRef idx="0">
                <a:schemeClr val="dk1"/>
              </a:fillRef>
              <a:effectRef idx="0">
                <a:schemeClr val="dk1"/>
              </a:effectRef>
              <a:fontRef idx="minor">
                <a:schemeClr val="tx1"/>
              </a:fontRef>
            </p:style>
          </p:cxnSp>
        </p:grpSp>
        <p:sp>
          <p:nvSpPr>
            <p:cNvPr id="96" name="AutoShape 108"/>
            <p:cNvSpPr>
              <a:spLocks/>
            </p:cNvSpPr>
            <p:nvPr/>
          </p:nvSpPr>
          <p:spPr bwMode="gray">
            <a:xfrm>
              <a:off x="2054054" y="3665293"/>
              <a:ext cx="103671" cy="252000"/>
            </a:xfrm>
            <a:prstGeom prst="rightBrace">
              <a:avLst>
                <a:gd name="adj1" fmla="val 73915"/>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zh-TW" b="1">
                <a:latin typeface="+mj-lt"/>
                <a:ea typeface="微軟正黑體" panose="020B0604030504040204" pitchFamily="34" charset="-120"/>
                <a:cs typeface="Arial" panose="020B0604020202020204" pitchFamily="34" charset="0"/>
              </a:endParaRPr>
            </a:p>
          </p:txBody>
        </p:sp>
        <p:sp>
          <p:nvSpPr>
            <p:cNvPr id="97" name="AutoShape 108"/>
            <p:cNvSpPr>
              <a:spLocks/>
            </p:cNvSpPr>
            <p:nvPr/>
          </p:nvSpPr>
          <p:spPr bwMode="gray">
            <a:xfrm>
              <a:off x="3752162" y="3499745"/>
              <a:ext cx="103671" cy="288000"/>
            </a:xfrm>
            <a:prstGeom prst="rightBrace">
              <a:avLst>
                <a:gd name="adj1" fmla="val 73915"/>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zh-TW" b="1">
                <a:latin typeface="+mj-lt"/>
                <a:ea typeface="微軟正黑體" panose="020B0604030504040204" pitchFamily="34" charset="-120"/>
                <a:cs typeface="Arial" panose="020B0604020202020204" pitchFamily="34" charset="0"/>
              </a:endParaRPr>
            </a:p>
          </p:txBody>
        </p:sp>
      </p:grpSp>
    </p:spTree>
    <p:extLst>
      <p:ext uri="{BB962C8B-B14F-4D97-AF65-F5344CB8AC3E}">
        <p14:creationId xmlns:p14="http://schemas.microsoft.com/office/powerpoint/2010/main" val="11499509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stretch>
            <a:fillRect/>
          </a:stretch>
        </p:blipFill>
        <p:spPr>
          <a:xfrm>
            <a:off x="465828" y="938327"/>
            <a:ext cx="8496000" cy="4516627"/>
          </a:xfrm>
          <a:prstGeom prst="rect">
            <a:avLst/>
          </a:prstGeom>
        </p:spPr>
      </p:pic>
      <p:sp>
        <p:nvSpPr>
          <p:cNvPr id="3" name="投影片編號版面配置區 2"/>
          <p:cNvSpPr>
            <a:spLocks noGrp="1"/>
          </p:cNvSpPr>
          <p:nvPr>
            <p:ph type="sldNum" sz="quarter" idx="12"/>
          </p:nvPr>
        </p:nvSpPr>
        <p:spPr/>
        <p:txBody>
          <a:bodyPr/>
          <a:lstStyle/>
          <a:p>
            <a:fld id="{018B90E8-31B4-41F6-8174-D549C5229FD8}" type="slidenum">
              <a:rPr lang="zh-TW" altLang="en-US" smtClean="0">
                <a:latin typeface="+mn-lt"/>
              </a:rPr>
              <a:t>17</a:t>
            </a:fld>
            <a:endParaRPr lang="zh-TW" altLang="en-US">
              <a:latin typeface="+mn-lt"/>
            </a:endParaRPr>
          </a:p>
        </p:txBody>
      </p:sp>
      <p:sp>
        <p:nvSpPr>
          <p:cNvPr id="5" name="標題 2"/>
          <p:cNvSpPr txBox="1">
            <a:spLocks/>
          </p:cNvSpPr>
          <p:nvPr/>
        </p:nvSpPr>
        <p:spPr>
          <a:xfrm>
            <a:off x="406006" y="134953"/>
            <a:ext cx="8353425" cy="576808"/>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sz="2800" b="1" kern="1200">
                <a:solidFill>
                  <a:schemeClr val="tx1"/>
                </a:solidFill>
                <a:latin typeface="+mj-lt"/>
                <a:ea typeface="+mj-ea"/>
                <a:cs typeface="+mj-cs"/>
              </a:defRPr>
            </a:lvl1pPr>
          </a:lstStyle>
          <a:p>
            <a:r>
              <a:rPr lang="zh-TW" altLang="en-US" dirty="0">
                <a:latin typeface="微軟正黑體" panose="020B0604030504040204" pitchFamily="34" charset="-120"/>
              </a:rPr>
              <a:t>國泰世華銀行 </a:t>
            </a:r>
            <a:r>
              <a:rPr lang="en-US" altLang="zh-TW" dirty="0"/>
              <a:t>–</a:t>
            </a:r>
            <a:r>
              <a:rPr lang="zh-TW" altLang="en-US" dirty="0">
                <a:latin typeface="微軟正黑體" panose="020B0604030504040204" pitchFamily="34" charset="-120"/>
              </a:rPr>
              <a:t> 淨利差</a:t>
            </a:r>
            <a:endParaRPr lang="zh-TW" altLang="en-US" dirty="0">
              <a:solidFill>
                <a:srgbClr val="FF0000"/>
              </a:solidFill>
              <a:latin typeface="+mn-lt"/>
            </a:endParaRPr>
          </a:p>
        </p:txBody>
      </p:sp>
      <p:sp>
        <p:nvSpPr>
          <p:cNvPr id="10" name="Text Box 87"/>
          <p:cNvSpPr txBox="1">
            <a:spLocks noChangeArrowheads="1"/>
          </p:cNvSpPr>
          <p:nvPr/>
        </p:nvSpPr>
        <p:spPr bwMode="gray">
          <a:xfrm>
            <a:off x="1686543" y="6349968"/>
            <a:ext cx="62880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spcBef>
                <a:spcPct val="0"/>
              </a:spcBef>
              <a:buNone/>
            </a:pPr>
            <a:r>
              <a:rPr kumimoji="0" lang="zh-TW" altLang="en-US" sz="1100" i="0" dirty="0">
                <a:latin typeface="+mj-lt"/>
                <a:ea typeface="+mn-ea"/>
              </a:rPr>
              <a:t>註</a:t>
            </a:r>
            <a:r>
              <a:rPr kumimoji="0" lang="zh-TW" altLang="en-US" sz="1100" i="0" dirty="0" smtClean="0">
                <a:latin typeface="+mj-lt"/>
                <a:ea typeface="+mn-ea"/>
              </a:rPr>
              <a:t>：</a:t>
            </a:r>
            <a:r>
              <a:rPr kumimoji="0" lang="en-US" altLang="zh-TW" sz="1100" dirty="0" smtClean="0">
                <a:latin typeface="+mj-lt"/>
                <a:ea typeface="+mn-ea"/>
                <a:cs typeface="Arial" panose="020B0604020202020204" pitchFamily="34" charset="0"/>
              </a:rPr>
              <a:t> (1)</a:t>
            </a:r>
            <a:r>
              <a:rPr kumimoji="0" lang="zh-TW" altLang="en-US" sz="1100" dirty="0" smtClean="0">
                <a:latin typeface="+mj-lt"/>
                <a:ea typeface="+mn-ea"/>
                <a:cs typeface="Arial" panose="020B0604020202020204" pitchFamily="34" charset="0"/>
              </a:rPr>
              <a:t> </a:t>
            </a:r>
            <a:r>
              <a:rPr kumimoji="0" lang="zh-TW" altLang="en-US" sz="1100" i="0" dirty="0" smtClean="0">
                <a:latin typeface="+mj-lt"/>
                <a:ea typeface="+mn-ea"/>
              </a:rPr>
              <a:t>利差含</a:t>
            </a:r>
            <a:r>
              <a:rPr kumimoji="0" lang="zh-TW" altLang="en-US" sz="1100" i="0" dirty="0">
                <a:latin typeface="+mj-lt"/>
                <a:ea typeface="+mn-ea"/>
              </a:rPr>
              <a:t>信用卡</a:t>
            </a:r>
            <a:r>
              <a:rPr kumimoji="0" lang="zh-TW" altLang="en-US" sz="1100" i="0" dirty="0" smtClean="0">
                <a:latin typeface="+mj-lt"/>
                <a:ea typeface="+mn-ea"/>
              </a:rPr>
              <a:t>放款</a:t>
            </a:r>
            <a:r>
              <a:rPr kumimoji="0" lang="en-US" altLang="zh-TW" sz="1100" i="0" dirty="0" smtClean="0">
                <a:latin typeface="+mj-lt"/>
                <a:ea typeface="+mn-ea"/>
              </a:rPr>
              <a:t/>
            </a:r>
            <a:br>
              <a:rPr kumimoji="0" lang="en-US" altLang="zh-TW" sz="1100" i="0" dirty="0" smtClean="0">
                <a:latin typeface="+mj-lt"/>
                <a:ea typeface="+mn-ea"/>
              </a:rPr>
            </a:br>
            <a:r>
              <a:rPr kumimoji="0" lang="zh-TW" altLang="en-US" sz="1100" dirty="0" smtClean="0">
                <a:latin typeface="+mj-lt"/>
                <a:ea typeface="+mn-ea"/>
              </a:rPr>
              <a:t>          </a:t>
            </a:r>
            <a:r>
              <a:rPr kumimoji="0" lang="en-US" altLang="zh-TW" sz="1100" dirty="0" smtClean="0">
                <a:latin typeface="+mj-lt"/>
                <a:ea typeface="+mn-ea"/>
                <a:cs typeface="Arial" panose="020B0604020202020204" pitchFamily="34" charset="0"/>
              </a:rPr>
              <a:t>(2)</a:t>
            </a:r>
            <a:r>
              <a:rPr kumimoji="0" lang="zh-TW" altLang="en-US" sz="1100" dirty="0" smtClean="0">
                <a:latin typeface="+mj-lt"/>
                <a:ea typeface="+mn-ea"/>
                <a:cs typeface="Arial" panose="020B0604020202020204" pitchFamily="34" charset="0"/>
              </a:rPr>
              <a:t> </a:t>
            </a:r>
            <a:r>
              <a:rPr kumimoji="0" lang="zh-TW" altLang="en-US" sz="1100" dirty="0" smtClean="0">
                <a:latin typeface="+mn-lt"/>
                <a:ea typeface="+mn-ea"/>
              </a:rPr>
              <a:t>大</a:t>
            </a:r>
            <a:r>
              <a:rPr kumimoji="0" lang="zh-TW" altLang="en-US" sz="1100" dirty="0">
                <a:latin typeface="+mn-lt"/>
                <a:ea typeface="+mn-ea"/>
              </a:rPr>
              <a:t>陸子行於</a:t>
            </a:r>
            <a:r>
              <a:rPr kumimoji="0" lang="en-US" altLang="zh-TW" sz="1100" dirty="0">
                <a:latin typeface="+mn-lt"/>
                <a:ea typeface="+mn-ea"/>
              </a:rPr>
              <a:t>2018</a:t>
            </a:r>
            <a:r>
              <a:rPr kumimoji="0" lang="zh-TW" altLang="en-US" sz="1100" dirty="0">
                <a:latin typeface="+mn-lt"/>
                <a:ea typeface="+mn-ea"/>
              </a:rPr>
              <a:t>年</a:t>
            </a:r>
            <a:r>
              <a:rPr kumimoji="0" lang="en-US" altLang="zh-TW" sz="1100" dirty="0">
                <a:latin typeface="+mn-lt"/>
                <a:ea typeface="+mn-ea"/>
              </a:rPr>
              <a:t>9</a:t>
            </a:r>
            <a:r>
              <a:rPr kumimoji="0" lang="zh-TW" altLang="en-US" sz="1100" dirty="0">
                <a:latin typeface="+mn-lt"/>
                <a:ea typeface="+mn-ea"/>
              </a:rPr>
              <a:t>月</a:t>
            </a:r>
            <a:r>
              <a:rPr kumimoji="0" lang="zh-TW" altLang="en-US" sz="1100" dirty="0" smtClean="0">
                <a:latin typeface="+mn-lt"/>
                <a:ea typeface="+mn-ea"/>
              </a:rPr>
              <a:t>開業 ，</a:t>
            </a:r>
            <a:r>
              <a:rPr kumimoji="0" lang="en-US" altLang="zh-TW" sz="1100" dirty="0" smtClean="0">
                <a:latin typeface="+mj-lt"/>
                <a:ea typeface="+mn-ea"/>
                <a:cs typeface="Arial" panose="020B0604020202020204" pitchFamily="34" charset="0"/>
              </a:rPr>
              <a:t>9M18</a:t>
            </a:r>
            <a:r>
              <a:rPr kumimoji="0" lang="zh-TW" altLang="en-US" sz="1100" dirty="0" smtClean="0">
                <a:latin typeface="+mj-lt"/>
                <a:ea typeface="+mn-ea"/>
                <a:cs typeface="Arial" panose="020B0604020202020204" pitchFamily="34" charset="0"/>
              </a:rPr>
              <a:t>起不含大陸子行數據。</a:t>
            </a:r>
            <a:endParaRPr kumimoji="0" lang="en-US" altLang="zh-TW" sz="1100" i="0" dirty="0">
              <a:latin typeface="+mj-lt"/>
              <a:ea typeface="+mn-ea"/>
            </a:endParaRPr>
          </a:p>
        </p:txBody>
      </p:sp>
      <p:graphicFrame>
        <p:nvGraphicFramePr>
          <p:cNvPr id="21" name="表格 20"/>
          <p:cNvGraphicFramePr>
            <a:graphicFrameLocks noGrp="1"/>
          </p:cNvGraphicFramePr>
          <p:nvPr>
            <p:extLst/>
          </p:nvPr>
        </p:nvGraphicFramePr>
        <p:xfrm>
          <a:off x="1060938" y="5272440"/>
          <a:ext cx="7729488" cy="989502"/>
        </p:xfrm>
        <a:graphic>
          <a:graphicData uri="http://schemas.openxmlformats.org/drawingml/2006/table">
            <a:tbl>
              <a:tblPr>
                <a:tableStyleId>{2D5ABB26-0587-4C30-8999-92F81FD0307C}</a:tableStyleId>
              </a:tblPr>
              <a:tblGrid>
                <a:gridCol w="594576">
                  <a:extLst>
                    <a:ext uri="{9D8B030D-6E8A-4147-A177-3AD203B41FA5}">
                      <a16:colId xmlns:a16="http://schemas.microsoft.com/office/drawing/2014/main" val="20003"/>
                    </a:ext>
                  </a:extLst>
                </a:gridCol>
                <a:gridCol w="594576">
                  <a:extLst>
                    <a:ext uri="{9D8B030D-6E8A-4147-A177-3AD203B41FA5}">
                      <a16:colId xmlns:a16="http://schemas.microsoft.com/office/drawing/2014/main" val="20004"/>
                    </a:ext>
                  </a:extLst>
                </a:gridCol>
                <a:gridCol w="594576">
                  <a:extLst>
                    <a:ext uri="{9D8B030D-6E8A-4147-A177-3AD203B41FA5}">
                      <a16:colId xmlns:a16="http://schemas.microsoft.com/office/drawing/2014/main" val="1881243503"/>
                    </a:ext>
                  </a:extLst>
                </a:gridCol>
                <a:gridCol w="594576">
                  <a:extLst>
                    <a:ext uri="{9D8B030D-6E8A-4147-A177-3AD203B41FA5}">
                      <a16:colId xmlns:a16="http://schemas.microsoft.com/office/drawing/2014/main" val="4174116523"/>
                    </a:ext>
                  </a:extLst>
                </a:gridCol>
                <a:gridCol w="594576">
                  <a:extLst>
                    <a:ext uri="{9D8B030D-6E8A-4147-A177-3AD203B41FA5}">
                      <a16:colId xmlns:a16="http://schemas.microsoft.com/office/drawing/2014/main" val="3650674799"/>
                    </a:ext>
                  </a:extLst>
                </a:gridCol>
                <a:gridCol w="594576">
                  <a:extLst>
                    <a:ext uri="{9D8B030D-6E8A-4147-A177-3AD203B41FA5}">
                      <a16:colId xmlns:a16="http://schemas.microsoft.com/office/drawing/2014/main" val="181784144"/>
                    </a:ext>
                  </a:extLst>
                </a:gridCol>
                <a:gridCol w="594576">
                  <a:extLst>
                    <a:ext uri="{9D8B030D-6E8A-4147-A177-3AD203B41FA5}">
                      <a16:colId xmlns:a16="http://schemas.microsoft.com/office/drawing/2014/main" val="2188984800"/>
                    </a:ext>
                  </a:extLst>
                </a:gridCol>
                <a:gridCol w="594576">
                  <a:extLst>
                    <a:ext uri="{9D8B030D-6E8A-4147-A177-3AD203B41FA5}">
                      <a16:colId xmlns:a16="http://schemas.microsoft.com/office/drawing/2014/main" val="2275098644"/>
                    </a:ext>
                  </a:extLst>
                </a:gridCol>
                <a:gridCol w="594576">
                  <a:extLst>
                    <a:ext uri="{9D8B030D-6E8A-4147-A177-3AD203B41FA5}">
                      <a16:colId xmlns:a16="http://schemas.microsoft.com/office/drawing/2014/main" val="155840552"/>
                    </a:ext>
                  </a:extLst>
                </a:gridCol>
                <a:gridCol w="594576">
                  <a:extLst>
                    <a:ext uri="{9D8B030D-6E8A-4147-A177-3AD203B41FA5}">
                      <a16:colId xmlns:a16="http://schemas.microsoft.com/office/drawing/2014/main" val="415324947"/>
                    </a:ext>
                  </a:extLst>
                </a:gridCol>
                <a:gridCol w="594576">
                  <a:extLst>
                    <a:ext uri="{9D8B030D-6E8A-4147-A177-3AD203B41FA5}">
                      <a16:colId xmlns:a16="http://schemas.microsoft.com/office/drawing/2014/main" val="277850524"/>
                    </a:ext>
                  </a:extLst>
                </a:gridCol>
                <a:gridCol w="594576">
                  <a:extLst>
                    <a:ext uri="{9D8B030D-6E8A-4147-A177-3AD203B41FA5}">
                      <a16:colId xmlns:a16="http://schemas.microsoft.com/office/drawing/2014/main" val="3580054415"/>
                    </a:ext>
                  </a:extLst>
                </a:gridCol>
                <a:gridCol w="594576">
                  <a:extLst>
                    <a:ext uri="{9D8B030D-6E8A-4147-A177-3AD203B41FA5}">
                      <a16:colId xmlns:a16="http://schemas.microsoft.com/office/drawing/2014/main" val="300670799"/>
                    </a:ext>
                  </a:extLst>
                </a:gridCol>
              </a:tblGrid>
              <a:tr h="329834">
                <a:tc>
                  <a:txBody>
                    <a:bodyPr/>
                    <a:lstStyle/>
                    <a:p>
                      <a:pPr marL="0" algn="r" defTabSz="914400" rtl="0" eaLnBrk="1" fontAlgn="b" latinLnBrk="0" hangingPunct="1"/>
                      <a:endParaRPr kumimoji="1" lang="en-US" altLang="zh-TW" sz="1600" b="1" i="0" u="sng" kern="1200" dirty="0">
                        <a:solidFill>
                          <a:schemeClr val="accent1"/>
                        </a:solidFill>
                        <a:latin typeface="+mj-lt"/>
                        <a:ea typeface="微軟正黑體" panose="020B0604030504040204" pitchFamily="34" charset="-120"/>
                        <a:cs typeface="Arial" panose="020B0604020202020204" pitchFamily="34" charset="0"/>
                      </a:endParaRPr>
                    </a:p>
                  </a:txBody>
                  <a:tcPr marL="72000" marR="0" marT="0" marB="0" anchor="ctr"/>
                </a:tc>
                <a:tc>
                  <a:txBody>
                    <a:bodyPr/>
                    <a:lstStyle/>
                    <a:p>
                      <a:pPr marL="0" algn="r" defTabSz="914400" rtl="0" eaLnBrk="1" fontAlgn="b" latinLnBrk="0" hangingPunct="1"/>
                      <a:endParaRPr kumimoji="1" lang="en-US" altLang="zh-TW" sz="1600" b="1" i="0" u="sng" kern="1200" dirty="0">
                        <a:solidFill>
                          <a:schemeClr val="accent1"/>
                        </a:solidFill>
                        <a:latin typeface="+mj-lt"/>
                        <a:ea typeface="微軟正黑體" panose="020B0604030504040204" pitchFamily="34" charset="-120"/>
                        <a:cs typeface="Arial" panose="020B0604020202020204" pitchFamily="34" charset="0"/>
                      </a:endParaRPr>
                    </a:p>
                  </a:txBody>
                  <a:tcPr marL="72000" marR="0" marT="0" marB="0" anchor="ctr"/>
                </a:tc>
                <a:tc>
                  <a:txBody>
                    <a:bodyPr/>
                    <a:lstStyle/>
                    <a:p>
                      <a:pPr marL="0" algn="r" defTabSz="914400" rtl="0" eaLnBrk="1" fontAlgn="b" latinLnBrk="0" hangingPunct="1"/>
                      <a:r>
                        <a:rPr kumimoji="1" lang="en-US" altLang="zh-TW" sz="1500" b="1" i="0" u="sng" kern="1200" dirty="0" smtClean="0">
                          <a:solidFill>
                            <a:schemeClr val="accent1"/>
                          </a:solidFill>
                          <a:latin typeface="+mj-lt"/>
                          <a:ea typeface="微軟正黑體" panose="020B0604030504040204" pitchFamily="34" charset="-120"/>
                          <a:cs typeface="Arial" panose="020B0604020202020204" pitchFamily="34" charset="0"/>
                        </a:rPr>
                        <a:t>4Q19</a:t>
                      </a:r>
                      <a:endParaRPr kumimoji="1" lang="en-US" altLang="zh-TW" sz="1500" b="1" i="0" u="sng" kern="1200" dirty="0">
                        <a:solidFill>
                          <a:schemeClr val="accent1"/>
                        </a:solidFill>
                        <a:latin typeface="+mj-lt"/>
                        <a:ea typeface="微軟正黑體" panose="020B0604030504040204" pitchFamily="34" charset="-120"/>
                        <a:cs typeface="Arial" panose="020B0604020202020204" pitchFamily="34" charset="0"/>
                      </a:endParaRPr>
                    </a:p>
                  </a:txBody>
                  <a:tcPr marL="72000" marR="0" marT="0" marB="0" anchor="ctr"/>
                </a:tc>
                <a:tc>
                  <a:txBody>
                    <a:bodyPr/>
                    <a:lstStyle/>
                    <a:p>
                      <a:pPr marL="0" algn="r" defTabSz="914400" rtl="0" eaLnBrk="1" fontAlgn="b" latinLnBrk="0" hangingPunct="1"/>
                      <a:r>
                        <a:rPr kumimoji="1" lang="en-US" altLang="zh-TW" sz="1500" b="1" i="0" u="sng" kern="1200" dirty="0" smtClean="0">
                          <a:solidFill>
                            <a:schemeClr val="accent1"/>
                          </a:solidFill>
                          <a:latin typeface="+mj-lt"/>
                          <a:ea typeface="微軟正黑體" panose="020B0604030504040204" pitchFamily="34" charset="-120"/>
                          <a:cs typeface="Arial" panose="020B0604020202020204" pitchFamily="34" charset="0"/>
                        </a:rPr>
                        <a:t>1Q20</a:t>
                      </a:r>
                      <a:endParaRPr kumimoji="1" lang="en-US" altLang="zh-TW" sz="1500" b="1" i="0" u="sng" kern="1200" dirty="0">
                        <a:solidFill>
                          <a:schemeClr val="accent1"/>
                        </a:solidFill>
                        <a:latin typeface="+mj-lt"/>
                        <a:ea typeface="微軟正黑體" panose="020B0604030504040204" pitchFamily="34" charset="-120"/>
                        <a:cs typeface="Arial" panose="020B0604020202020204" pitchFamily="34" charset="0"/>
                      </a:endParaRPr>
                    </a:p>
                  </a:txBody>
                  <a:tcPr marL="72000" marR="0" marT="0" marB="0" anchor="ctr"/>
                </a:tc>
                <a:tc>
                  <a:txBody>
                    <a:bodyPr/>
                    <a:lstStyle/>
                    <a:p>
                      <a:pPr marL="0" algn="r" defTabSz="914400" rtl="0" eaLnBrk="1" fontAlgn="b" latinLnBrk="0" hangingPunct="1"/>
                      <a:r>
                        <a:rPr kumimoji="1" lang="en-US" altLang="zh-TW" sz="1500" b="1" i="0" u="sng" kern="1200" dirty="0" smtClean="0">
                          <a:solidFill>
                            <a:schemeClr val="accent1"/>
                          </a:solidFill>
                          <a:latin typeface="+mj-lt"/>
                          <a:ea typeface="微軟正黑體" panose="020B0604030504040204" pitchFamily="34" charset="-120"/>
                          <a:cs typeface="Arial" panose="020B0604020202020204" pitchFamily="34" charset="0"/>
                        </a:rPr>
                        <a:t>2Q20</a:t>
                      </a:r>
                      <a:endParaRPr kumimoji="1" lang="en-US" altLang="zh-TW" sz="1500" b="1" i="0" u="sng" kern="1200" dirty="0">
                        <a:solidFill>
                          <a:schemeClr val="accent1"/>
                        </a:solidFill>
                        <a:latin typeface="+mj-lt"/>
                        <a:ea typeface="微軟正黑體" panose="020B0604030504040204" pitchFamily="34" charset="-120"/>
                        <a:cs typeface="Arial" panose="020B0604020202020204" pitchFamily="34" charset="0"/>
                      </a:endParaRPr>
                    </a:p>
                  </a:txBody>
                  <a:tcPr marL="72000" marR="0" marT="0" marB="0" anchor="ctr"/>
                </a:tc>
                <a:tc>
                  <a:txBody>
                    <a:bodyPr/>
                    <a:lstStyle/>
                    <a:p>
                      <a:pPr marL="0" algn="r" defTabSz="914400" rtl="0" eaLnBrk="1" fontAlgn="b" latinLnBrk="0" hangingPunct="1"/>
                      <a:r>
                        <a:rPr kumimoji="1" lang="en-US" altLang="zh-TW" sz="1500" b="1" i="0" u="sng" kern="1200" dirty="0" smtClean="0">
                          <a:solidFill>
                            <a:schemeClr val="accent1"/>
                          </a:solidFill>
                          <a:latin typeface="+mj-lt"/>
                          <a:ea typeface="微軟正黑體" panose="020B0604030504040204" pitchFamily="34" charset="-120"/>
                          <a:cs typeface="Arial" panose="020B0604020202020204" pitchFamily="34" charset="0"/>
                        </a:rPr>
                        <a:t>3Q20</a:t>
                      </a:r>
                      <a:endParaRPr kumimoji="1" lang="en-US" altLang="zh-TW" sz="1500" b="1" i="0" u="sng" kern="1200" dirty="0">
                        <a:solidFill>
                          <a:schemeClr val="accent1"/>
                        </a:solidFill>
                        <a:latin typeface="+mj-lt"/>
                        <a:ea typeface="微軟正黑體" panose="020B0604030504040204" pitchFamily="34" charset="-120"/>
                        <a:cs typeface="Arial" panose="020B0604020202020204" pitchFamily="34" charset="0"/>
                      </a:endParaRPr>
                    </a:p>
                  </a:txBody>
                  <a:tcPr marL="72000" marR="0" marT="0" marB="0" anchor="ctr"/>
                </a:tc>
                <a:tc>
                  <a:txBody>
                    <a:bodyPr/>
                    <a:lstStyle/>
                    <a:p>
                      <a:pPr marL="0" algn="r" defTabSz="914400" rtl="0" eaLnBrk="1" fontAlgn="b" latinLnBrk="0" hangingPunct="1"/>
                      <a:r>
                        <a:rPr kumimoji="1" lang="en-US" altLang="zh-TW" sz="1500" b="1" i="0" u="sng" kern="1200" dirty="0" smtClean="0">
                          <a:solidFill>
                            <a:schemeClr val="accent1"/>
                          </a:solidFill>
                          <a:latin typeface="+mj-lt"/>
                          <a:ea typeface="微軟正黑體" panose="020B0604030504040204" pitchFamily="34" charset="-120"/>
                          <a:cs typeface="Arial" panose="020B0604020202020204" pitchFamily="34" charset="0"/>
                        </a:rPr>
                        <a:t>4Q20</a:t>
                      </a:r>
                      <a:endParaRPr kumimoji="1" lang="en-US" altLang="zh-TW" sz="1500" b="1" i="0" u="sng" kern="1200" dirty="0">
                        <a:solidFill>
                          <a:schemeClr val="accent1"/>
                        </a:solidFill>
                        <a:latin typeface="+mj-lt"/>
                        <a:ea typeface="微軟正黑體" panose="020B0604030504040204" pitchFamily="34" charset="-120"/>
                        <a:cs typeface="Arial" panose="020B0604020202020204" pitchFamily="34" charset="0"/>
                      </a:endParaRPr>
                    </a:p>
                  </a:txBody>
                  <a:tcPr marL="72000" marR="0" marT="0" marB="0" anchor="ctr"/>
                </a:tc>
                <a:tc>
                  <a:txBody>
                    <a:bodyPr/>
                    <a:lstStyle/>
                    <a:p>
                      <a:pPr marL="0" algn="r" defTabSz="914400" rtl="0" eaLnBrk="1" fontAlgn="b" latinLnBrk="0" hangingPunct="1"/>
                      <a:r>
                        <a:rPr kumimoji="1" lang="en-US" altLang="zh-TW" sz="1500" b="1" i="0" u="sng" kern="1200" dirty="0" smtClean="0">
                          <a:solidFill>
                            <a:schemeClr val="accent1"/>
                          </a:solidFill>
                          <a:latin typeface="+mj-lt"/>
                          <a:ea typeface="微軟正黑體" panose="020B0604030504040204" pitchFamily="34" charset="-120"/>
                          <a:cs typeface="Arial" panose="020B0604020202020204" pitchFamily="34" charset="0"/>
                        </a:rPr>
                        <a:t>1Q21</a:t>
                      </a:r>
                      <a:endParaRPr kumimoji="1" lang="en-US" altLang="zh-TW" sz="1500" b="1" i="0" u="sng" kern="1200" dirty="0">
                        <a:solidFill>
                          <a:schemeClr val="accent1"/>
                        </a:solidFill>
                        <a:latin typeface="+mj-lt"/>
                        <a:ea typeface="微軟正黑體" panose="020B0604030504040204" pitchFamily="34" charset="-120"/>
                        <a:cs typeface="Arial" panose="020B0604020202020204" pitchFamily="34" charset="0"/>
                      </a:endParaRPr>
                    </a:p>
                  </a:txBody>
                  <a:tcPr marL="72000" marR="0" marT="0" marB="0" anchor="ctr"/>
                </a:tc>
                <a:tc>
                  <a:txBody>
                    <a:bodyPr/>
                    <a:lstStyle/>
                    <a:p>
                      <a:pPr marL="0" algn="r" defTabSz="914400" rtl="0" eaLnBrk="1" fontAlgn="b" latinLnBrk="0" hangingPunct="1"/>
                      <a:r>
                        <a:rPr kumimoji="1" lang="en-US" altLang="zh-TW" sz="1500" b="1" i="0" u="sng" kern="1200" dirty="0" smtClean="0">
                          <a:solidFill>
                            <a:schemeClr val="accent1"/>
                          </a:solidFill>
                          <a:latin typeface="+mj-lt"/>
                          <a:ea typeface="微軟正黑體" panose="020B0604030504040204" pitchFamily="34" charset="-120"/>
                          <a:cs typeface="Arial" panose="020B0604020202020204" pitchFamily="34" charset="0"/>
                        </a:rPr>
                        <a:t>2Q21</a:t>
                      </a:r>
                      <a:endParaRPr kumimoji="1" lang="en-US" altLang="zh-TW" sz="1500" b="1" i="0" u="sng" kern="1200" dirty="0">
                        <a:solidFill>
                          <a:schemeClr val="accent1"/>
                        </a:solidFill>
                        <a:latin typeface="+mj-lt"/>
                        <a:ea typeface="微軟正黑體" panose="020B0604030504040204" pitchFamily="34" charset="-120"/>
                        <a:cs typeface="Arial" panose="020B0604020202020204" pitchFamily="34" charset="0"/>
                      </a:endParaRPr>
                    </a:p>
                  </a:txBody>
                  <a:tcPr marL="72000" marR="0" marT="0" marB="0" anchor="ctr"/>
                </a:tc>
                <a:tc>
                  <a:txBody>
                    <a:bodyPr/>
                    <a:lstStyle/>
                    <a:p>
                      <a:pPr marL="0" algn="r" defTabSz="914400" rtl="0" eaLnBrk="1" fontAlgn="b" latinLnBrk="0" hangingPunct="1"/>
                      <a:r>
                        <a:rPr kumimoji="1" lang="en-US" altLang="zh-TW" sz="1500" b="1" i="0" u="sng" kern="1200" dirty="0" smtClean="0">
                          <a:solidFill>
                            <a:schemeClr val="accent1"/>
                          </a:solidFill>
                          <a:latin typeface="+mj-lt"/>
                          <a:ea typeface="微軟正黑體" panose="020B0604030504040204" pitchFamily="34" charset="-120"/>
                          <a:cs typeface="Arial" panose="020B0604020202020204" pitchFamily="34" charset="0"/>
                        </a:rPr>
                        <a:t>3Q21</a:t>
                      </a:r>
                      <a:endParaRPr kumimoji="1" lang="en-US" altLang="zh-TW" sz="1500" b="1" i="0" u="sng" kern="1200" dirty="0">
                        <a:solidFill>
                          <a:schemeClr val="accent1"/>
                        </a:solidFill>
                        <a:latin typeface="+mj-lt"/>
                        <a:ea typeface="微軟正黑體" panose="020B0604030504040204" pitchFamily="34" charset="-120"/>
                        <a:cs typeface="Arial" panose="020B0604020202020204" pitchFamily="34" charset="0"/>
                      </a:endParaRPr>
                    </a:p>
                  </a:txBody>
                  <a:tcPr marL="72000" marR="0" marT="0" marB="0" anchor="ctr"/>
                </a:tc>
                <a:tc>
                  <a:txBody>
                    <a:bodyPr/>
                    <a:lstStyle/>
                    <a:p>
                      <a:pPr marL="0" algn="r" defTabSz="914400" rtl="0" eaLnBrk="1" fontAlgn="b" latinLnBrk="0" hangingPunct="1"/>
                      <a:r>
                        <a:rPr kumimoji="1" lang="en-US" altLang="zh-TW" sz="1500" b="1" i="0" u="sng" kern="1200" dirty="0" smtClean="0">
                          <a:solidFill>
                            <a:schemeClr val="accent1"/>
                          </a:solidFill>
                          <a:latin typeface="+mj-lt"/>
                          <a:ea typeface="微軟正黑體" panose="020B0604030504040204" pitchFamily="34" charset="-120"/>
                          <a:cs typeface="Arial" panose="020B0604020202020204" pitchFamily="34" charset="0"/>
                        </a:rPr>
                        <a:t>4Q21</a:t>
                      </a:r>
                      <a:endParaRPr kumimoji="1" lang="en-US" altLang="zh-TW" sz="1500" b="1" i="0" u="sng" kern="1200" dirty="0">
                        <a:solidFill>
                          <a:schemeClr val="accent1"/>
                        </a:solidFill>
                        <a:latin typeface="+mj-lt"/>
                        <a:ea typeface="微軟正黑體" panose="020B0604030504040204" pitchFamily="34" charset="-120"/>
                        <a:cs typeface="Arial" panose="020B0604020202020204" pitchFamily="34" charset="0"/>
                      </a:endParaRPr>
                    </a:p>
                  </a:txBody>
                  <a:tcPr marL="72000" marR="0" marT="0" marB="0" anchor="ctr"/>
                </a:tc>
                <a:tc>
                  <a:txBody>
                    <a:bodyPr/>
                    <a:lstStyle/>
                    <a:p>
                      <a:pPr marL="0" algn="r" defTabSz="914400" rtl="0" eaLnBrk="1" fontAlgn="b" latinLnBrk="0" hangingPunct="1"/>
                      <a:r>
                        <a:rPr kumimoji="1" lang="en-US" altLang="zh-TW" sz="1500" b="1" i="0" u="sng" kern="1200" dirty="0" smtClean="0">
                          <a:solidFill>
                            <a:schemeClr val="accent1"/>
                          </a:solidFill>
                          <a:latin typeface="+mj-lt"/>
                          <a:ea typeface="微軟正黑體" panose="020B0604030504040204" pitchFamily="34" charset="-120"/>
                          <a:cs typeface="Arial" panose="020B0604020202020204" pitchFamily="34" charset="0"/>
                        </a:rPr>
                        <a:t>1Q22</a:t>
                      </a:r>
                      <a:endParaRPr kumimoji="1" lang="en-US" altLang="zh-TW" sz="1500" b="1" i="0" u="sng" kern="1200" dirty="0">
                        <a:solidFill>
                          <a:schemeClr val="accent1"/>
                        </a:solidFill>
                        <a:latin typeface="+mj-lt"/>
                        <a:ea typeface="微軟正黑體" panose="020B0604030504040204" pitchFamily="34" charset="-120"/>
                        <a:cs typeface="Arial" panose="020B0604020202020204" pitchFamily="34" charset="0"/>
                      </a:endParaRPr>
                    </a:p>
                  </a:txBody>
                  <a:tcPr marL="72000" marR="0" marT="0" marB="0" anchor="ctr"/>
                </a:tc>
                <a:tc>
                  <a:txBody>
                    <a:bodyPr/>
                    <a:lstStyle/>
                    <a:p>
                      <a:pPr marL="0" algn="r" defTabSz="914400" rtl="0" eaLnBrk="1" fontAlgn="b" latinLnBrk="0" hangingPunct="1"/>
                      <a:r>
                        <a:rPr kumimoji="1" lang="en-US" altLang="zh-TW" sz="1500" b="1" i="0" u="sng" kern="1200" dirty="0" smtClean="0">
                          <a:solidFill>
                            <a:schemeClr val="accent1"/>
                          </a:solidFill>
                          <a:latin typeface="+mj-lt"/>
                          <a:ea typeface="微軟正黑體" panose="020B0604030504040204" pitchFamily="34" charset="-120"/>
                          <a:cs typeface="Arial" panose="020B0604020202020204" pitchFamily="34" charset="0"/>
                        </a:rPr>
                        <a:t>2Q22</a:t>
                      </a:r>
                      <a:endParaRPr kumimoji="1" lang="en-US" altLang="zh-TW" sz="1500" b="1" i="0" u="sng" kern="1200" dirty="0">
                        <a:solidFill>
                          <a:schemeClr val="accent1"/>
                        </a:solidFill>
                        <a:latin typeface="+mj-lt"/>
                        <a:ea typeface="微軟正黑體" panose="020B0604030504040204" pitchFamily="34" charset="-120"/>
                        <a:cs typeface="Arial" panose="020B0604020202020204" pitchFamily="34" charset="0"/>
                      </a:endParaRPr>
                    </a:p>
                  </a:txBody>
                  <a:tcPr marL="72000" marR="0" marT="0" marB="0" anchor="ctr"/>
                </a:tc>
                <a:extLst>
                  <a:ext uri="{0D108BD9-81ED-4DB2-BD59-A6C34878D82A}">
                    <a16:rowId xmlns:a16="http://schemas.microsoft.com/office/drawing/2014/main" val="10000"/>
                  </a:ext>
                </a:extLst>
              </a:tr>
              <a:tr h="329834">
                <a:tc>
                  <a:txBody>
                    <a:bodyPr/>
                    <a:lstStyle/>
                    <a:p>
                      <a:pPr marL="0" algn="r" defTabSz="914400" rtl="0" eaLnBrk="1" fontAlgn="b" latinLnBrk="0" hangingPunct="1"/>
                      <a:endParaRPr kumimoji="1" lang="en-US" altLang="zh-TW" sz="1600" b="1" i="0" kern="1200" dirty="0">
                        <a:solidFill>
                          <a:schemeClr val="accent1"/>
                        </a:solidFill>
                        <a:latin typeface="+mj-lt"/>
                        <a:ea typeface="微軟正黑體" panose="020B0604030504040204" pitchFamily="34" charset="-120"/>
                        <a:cs typeface="Arial" panose="020B0604020202020204" pitchFamily="34" charset="0"/>
                      </a:endParaRPr>
                    </a:p>
                  </a:txBody>
                  <a:tcPr marL="0" marR="0" marT="0" marB="0" anchor="ctr"/>
                </a:tc>
                <a:tc>
                  <a:txBody>
                    <a:bodyPr/>
                    <a:lstStyle/>
                    <a:p>
                      <a:pPr marL="0" algn="r" defTabSz="914400" rtl="0" eaLnBrk="1" fontAlgn="b" latinLnBrk="0" hangingPunct="1"/>
                      <a:endParaRPr kumimoji="1" lang="en-US" altLang="zh-TW" sz="1600" b="1" i="0" kern="1200" dirty="0">
                        <a:solidFill>
                          <a:schemeClr val="accent1"/>
                        </a:solidFill>
                        <a:latin typeface="+mj-lt"/>
                        <a:ea typeface="微軟正黑體" panose="020B0604030504040204" pitchFamily="34" charset="-120"/>
                        <a:cs typeface="Arial" panose="020B0604020202020204" pitchFamily="34" charset="0"/>
                      </a:endParaRPr>
                    </a:p>
                  </a:txBody>
                  <a:tcPr marL="0" marR="0" marT="0" marB="0" anchor="ctr"/>
                </a:tc>
                <a:tc>
                  <a:txBody>
                    <a:bodyPr/>
                    <a:lstStyle/>
                    <a:p>
                      <a:pPr marL="0" algn="r" defTabSz="914400" rtl="0" eaLnBrk="1" fontAlgn="b" latinLnBrk="0" hangingPunct="1"/>
                      <a:r>
                        <a:rPr kumimoji="1" lang="en-US" altLang="zh-TW" sz="1500" b="1" i="0" kern="1200" dirty="0" smtClean="0">
                          <a:solidFill>
                            <a:schemeClr val="accent1"/>
                          </a:solidFill>
                          <a:latin typeface="+mj-lt"/>
                          <a:ea typeface="微軟正黑體" panose="020B0604030504040204" pitchFamily="34" charset="-120"/>
                          <a:cs typeface="Arial" panose="020B0604020202020204" pitchFamily="34" charset="0"/>
                        </a:rPr>
                        <a:t>1.86%</a:t>
                      </a:r>
                      <a:endParaRPr kumimoji="1" lang="en-US" altLang="zh-TW" sz="1500" b="1" i="0" kern="1200" dirty="0">
                        <a:solidFill>
                          <a:schemeClr val="accent1"/>
                        </a:solidFill>
                        <a:latin typeface="+mj-lt"/>
                        <a:ea typeface="微軟正黑體" panose="020B0604030504040204" pitchFamily="34" charset="-120"/>
                        <a:cs typeface="Arial" panose="020B0604020202020204" pitchFamily="34" charset="0"/>
                      </a:endParaRPr>
                    </a:p>
                  </a:txBody>
                  <a:tcPr marL="0" marR="0" marT="0" marB="0" anchor="ctr"/>
                </a:tc>
                <a:tc>
                  <a:txBody>
                    <a:bodyPr/>
                    <a:lstStyle/>
                    <a:p>
                      <a:pPr marL="0" algn="r" defTabSz="914400" rtl="0" eaLnBrk="1" fontAlgn="b" latinLnBrk="0" hangingPunct="1"/>
                      <a:r>
                        <a:rPr kumimoji="1" lang="en-US" altLang="zh-TW" sz="1500" b="1" i="0" kern="1200" dirty="0" smtClean="0">
                          <a:solidFill>
                            <a:schemeClr val="accent1"/>
                          </a:solidFill>
                          <a:latin typeface="+mj-lt"/>
                          <a:ea typeface="微軟正黑體" panose="020B0604030504040204" pitchFamily="34" charset="-120"/>
                          <a:cs typeface="Arial" panose="020B0604020202020204" pitchFamily="34" charset="0"/>
                        </a:rPr>
                        <a:t>1.91%</a:t>
                      </a:r>
                      <a:endParaRPr kumimoji="1" lang="en-US" altLang="zh-TW" sz="1500" b="1" i="0" kern="1200" dirty="0">
                        <a:solidFill>
                          <a:schemeClr val="accent1"/>
                        </a:solidFill>
                        <a:latin typeface="+mj-lt"/>
                        <a:ea typeface="微軟正黑體" panose="020B0604030504040204" pitchFamily="34" charset="-120"/>
                        <a:cs typeface="Arial" panose="020B0604020202020204" pitchFamily="34" charset="0"/>
                      </a:endParaRPr>
                    </a:p>
                  </a:txBody>
                  <a:tcPr marL="0" marR="0" marT="0" marB="0" anchor="ctr"/>
                </a:tc>
                <a:tc>
                  <a:txBody>
                    <a:bodyPr/>
                    <a:lstStyle/>
                    <a:p>
                      <a:pPr marL="0" algn="r" defTabSz="914400" rtl="0" eaLnBrk="1" fontAlgn="b" latinLnBrk="0" hangingPunct="1"/>
                      <a:r>
                        <a:rPr kumimoji="1" lang="en-US" altLang="zh-TW" sz="1500" b="1" i="0" kern="1200" dirty="0" smtClean="0">
                          <a:solidFill>
                            <a:schemeClr val="accent1"/>
                          </a:solidFill>
                          <a:latin typeface="+mj-lt"/>
                          <a:ea typeface="微軟正黑體" panose="020B0604030504040204" pitchFamily="34" charset="-120"/>
                          <a:cs typeface="Arial" panose="020B0604020202020204" pitchFamily="34" charset="0"/>
                        </a:rPr>
                        <a:t>1.73%</a:t>
                      </a:r>
                      <a:endParaRPr kumimoji="1" lang="en-US" altLang="zh-TW" sz="1500" b="1" i="0" kern="1200" dirty="0">
                        <a:solidFill>
                          <a:schemeClr val="accent1"/>
                        </a:solidFill>
                        <a:latin typeface="+mj-lt"/>
                        <a:ea typeface="微軟正黑體" panose="020B0604030504040204" pitchFamily="34" charset="-120"/>
                        <a:cs typeface="Arial" panose="020B0604020202020204" pitchFamily="34" charset="0"/>
                      </a:endParaRPr>
                    </a:p>
                  </a:txBody>
                  <a:tcPr marL="0" marR="0" marT="0" marB="0" anchor="ctr"/>
                </a:tc>
                <a:tc>
                  <a:txBody>
                    <a:bodyPr/>
                    <a:lstStyle/>
                    <a:p>
                      <a:pPr marL="0" algn="r" defTabSz="914400" rtl="0" eaLnBrk="1" fontAlgn="b" latinLnBrk="0" hangingPunct="1"/>
                      <a:r>
                        <a:rPr kumimoji="1" lang="en-US" altLang="zh-TW" sz="1500" b="1" i="0" kern="1200" dirty="0" smtClean="0">
                          <a:solidFill>
                            <a:schemeClr val="accent1"/>
                          </a:solidFill>
                          <a:latin typeface="+mj-lt"/>
                          <a:ea typeface="微軟正黑體" panose="020B0604030504040204" pitchFamily="34" charset="-120"/>
                          <a:cs typeface="Arial" panose="020B0604020202020204" pitchFamily="34" charset="0"/>
                        </a:rPr>
                        <a:t>1.65%</a:t>
                      </a:r>
                      <a:endParaRPr kumimoji="1" lang="en-US" altLang="zh-TW" sz="1500" b="1" i="0" kern="1200" dirty="0">
                        <a:solidFill>
                          <a:schemeClr val="accent1"/>
                        </a:solidFill>
                        <a:latin typeface="+mj-lt"/>
                        <a:ea typeface="微軟正黑體" panose="020B0604030504040204" pitchFamily="34" charset="-120"/>
                        <a:cs typeface="Arial" panose="020B0604020202020204" pitchFamily="34" charset="0"/>
                      </a:endParaRPr>
                    </a:p>
                  </a:txBody>
                  <a:tcPr marL="0" marR="0" marT="0" marB="0" anchor="ctr"/>
                </a:tc>
                <a:tc>
                  <a:txBody>
                    <a:bodyPr/>
                    <a:lstStyle/>
                    <a:p>
                      <a:pPr marL="0" algn="r" defTabSz="914400" rtl="0" eaLnBrk="1" fontAlgn="b" latinLnBrk="0" hangingPunct="1"/>
                      <a:r>
                        <a:rPr kumimoji="1" lang="en-US" altLang="zh-TW" sz="1500" b="1" i="0" kern="1200" dirty="0" smtClean="0">
                          <a:solidFill>
                            <a:schemeClr val="accent1"/>
                          </a:solidFill>
                          <a:latin typeface="+mj-lt"/>
                          <a:ea typeface="微軟正黑體" panose="020B0604030504040204" pitchFamily="34" charset="-120"/>
                          <a:cs typeface="Arial" panose="020B0604020202020204" pitchFamily="34" charset="0"/>
                        </a:rPr>
                        <a:t>1.69%</a:t>
                      </a:r>
                      <a:endParaRPr kumimoji="1" lang="en-US" altLang="zh-TW" sz="1500" b="1" i="0" kern="1200" dirty="0">
                        <a:solidFill>
                          <a:schemeClr val="accent1"/>
                        </a:solidFill>
                        <a:latin typeface="+mj-lt"/>
                        <a:ea typeface="微軟正黑體" panose="020B0604030504040204" pitchFamily="34" charset="-120"/>
                        <a:cs typeface="Arial" panose="020B0604020202020204" pitchFamily="34" charset="0"/>
                      </a:endParaRPr>
                    </a:p>
                  </a:txBody>
                  <a:tcPr marL="0" marR="0" marT="0" marB="0" anchor="ctr"/>
                </a:tc>
                <a:tc>
                  <a:txBody>
                    <a:bodyPr/>
                    <a:lstStyle/>
                    <a:p>
                      <a:pPr marL="0" algn="r" defTabSz="914400" rtl="0" eaLnBrk="1" fontAlgn="b" latinLnBrk="0" hangingPunct="1"/>
                      <a:r>
                        <a:rPr kumimoji="1" lang="en-US" altLang="zh-TW" sz="1500" b="1" i="0" kern="1200" dirty="0" smtClean="0">
                          <a:solidFill>
                            <a:schemeClr val="accent1"/>
                          </a:solidFill>
                          <a:latin typeface="+mj-lt"/>
                          <a:ea typeface="微軟正黑體" panose="020B0604030504040204" pitchFamily="34" charset="-120"/>
                          <a:cs typeface="Arial" panose="020B0604020202020204" pitchFamily="34" charset="0"/>
                        </a:rPr>
                        <a:t>1.72%</a:t>
                      </a:r>
                    </a:p>
                  </a:txBody>
                  <a:tcPr marL="0" marR="0" marT="0" marB="0" anchor="ctr"/>
                </a:tc>
                <a:tc>
                  <a:txBody>
                    <a:bodyPr/>
                    <a:lstStyle/>
                    <a:p>
                      <a:pPr marL="0" algn="r" defTabSz="914400" rtl="0" eaLnBrk="1" fontAlgn="b" latinLnBrk="0" hangingPunct="1"/>
                      <a:r>
                        <a:rPr kumimoji="1" lang="en-US" altLang="zh-TW" sz="1500" b="1" i="0" kern="1200" dirty="0" smtClean="0">
                          <a:solidFill>
                            <a:schemeClr val="accent1"/>
                          </a:solidFill>
                          <a:latin typeface="+mj-lt"/>
                          <a:ea typeface="微軟正黑體" panose="020B0604030504040204" pitchFamily="34" charset="-120"/>
                          <a:cs typeface="Arial" panose="020B0604020202020204" pitchFamily="34" charset="0"/>
                        </a:rPr>
                        <a:t>1.71%</a:t>
                      </a:r>
                    </a:p>
                  </a:txBody>
                  <a:tcPr marL="0" marR="0" marT="0" marB="0" anchor="ctr"/>
                </a:tc>
                <a:tc>
                  <a:txBody>
                    <a:bodyPr/>
                    <a:lstStyle/>
                    <a:p>
                      <a:pPr marL="0" algn="r" defTabSz="914400" rtl="0" eaLnBrk="1" fontAlgn="b" latinLnBrk="0" hangingPunct="1"/>
                      <a:r>
                        <a:rPr kumimoji="1" lang="en-US" altLang="zh-TW" sz="1500" b="1" i="0" kern="1200" dirty="0" smtClean="0">
                          <a:solidFill>
                            <a:schemeClr val="accent1"/>
                          </a:solidFill>
                          <a:latin typeface="+mj-lt"/>
                          <a:ea typeface="微軟正黑體" panose="020B0604030504040204" pitchFamily="34" charset="-120"/>
                          <a:cs typeface="Arial" panose="020B0604020202020204" pitchFamily="34" charset="0"/>
                        </a:rPr>
                        <a:t>1.69%</a:t>
                      </a:r>
                    </a:p>
                  </a:txBody>
                  <a:tcPr marL="0" marR="0" marT="0" marB="0" anchor="ctr"/>
                </a:tc>
                <a:tc>
                  <a:txBody>
                    <a:bodyPr/>
                    <a:lstStyle/>
                    <a:p>
                      <a:pPr marL="0" algn="r" defTabSz="914400" rtl="0" eaLnBrk="1" fontAlgn="b" latinLnBrk="0" hangingPunct="1"/>
                      <a:r>
                        <a:rPr kumimoji="1" lang="en-US" altLang="zh-TW" sz="1500" b="1" i="0" kern="1200" dirty="0" smtClean="0">
                          <a:solidFill>
                            <a:schemeClr val="accent1"/>
                          </a:solidFill>
                          <a:latin typeface="+mj-lt"/>
                          <a:ea typeface="微軟正黑體" panose="020B0604030504040204" pitchFamily="34" charset="-120"/>
                          <a:cs typeface="Arial" panose="020B0604020202020204" pitchFamily="34" charset="0"/>
                        </a:rPr>
                        <a:t>1.74%</a:t>
                      </a:r>
                    </a:p>
                  </a:txBody>
                  <a:tcPr marL="0" marR="0" marT="0" marB="0" anchor="ctr"/>
                </a:tc>
                <a:tc>
                  <a:txBody>
                    <a:bodyPr/>
                    <a:lstStyle/>
                    <a:p>
                      <a:pPr marL="0" algn="r" defTabSz="914400" rtl="0" eaLnBrk="1" fontAlgn="b" latinLnBrk="0" hangingPunct="1"/>
                      <a:r>
                        <a:rPr kumimoji="1" lang="en-US" altLang="zh-TW" sz="1500" b="1" i="0" kern="1200" dirty="0" smtClean="0">
                          <a:solidFill>
                            <a:schemeClr val="accent1"/>
                          </a:solidFill>
                          <a:latin typeface="+mj-lt"/>
                          <a:ea typeface="微軟正黑體" panose="020B0604030504040204" pitchFamily="34" charset="-120"/>
                          <a:cs typeface="Arial" panose="020B0604020202020204" pitchFamily="34" charset="0"/>
                        </a:rPr>
                        <a:t>1.79%</a:t>
                      </a:r>
                    </a:p>
                  </a:txBody>
                  <a:tcPr marL="0" marR="0" marT="0" marB="0" anchor="ctr"/>
                </a:tc>
                <a:tc>
                  <a:txBody>
                    <a:bodyPr/>
                    <a:lstStyle/>
                    <a:p>
                      <a:pPr marL="0" algn="r" defTabSz="914400" rtl="0" eaLnBrk="1" fontAlgn="b" latinLnBrk="0" hangingPunct="1"/>
                      <a:r>
                        <a:rPr kumimoji="1" lang="en-US" altLang="zh-TW" sz="1500" b="1" i="0" kern="1200" dirty="0" smtClean="0">
                          <a:solidFill>
                            <a:schemeClr val="accent1"/>
                          </a:solidFill>
                          <a:latin typeface="+mj-lt"/>
                          <a:ea typeface="微軟正黑體" panose="020B0604030504040204" pitchFamily="34" charset="-120"/>
                          <a:cs typeface="Arial" panose="020B0604020202020204" pitchFamily="34" charset="0"/>
                        </a:rPr>
                        <a:t>1.94%</a:t>
                      </a:r>
                    </a:p>
                  </a:txBody>
                  <a:tcPr marL="0" marR="0" marT="0" marB="0" anchor="ctr"/>
                </a:tc>
                <a:extLst>
                  <a:ext uri="{0D108BD9-81ED-4DB2-BD59-A6C34878D82A}">
                    <a16:rowId xmlns:a16="http://schemas.microsoft.com/office/drawing/2014/main" val="10001"/>
                  </a:ext>
                </a:extLst>
              </a:tr>
              <a:tr h="329834">
                <a:tc>
                  <a:txBody>
                    <a:bodyPr/>
                    <a:lstStyle/>
                    <a:p>
                      <a:pPr marL="0" algn="r" defTabSz="914400" rtl="0" eaLnBrk="1" fontAlgn="b" latinLnBrk="0" hangingPunct="1"/>
                      <a:endParaRPr kumimoji="1" lang="en-US" altLang="zh-TW" sz="1600" b="1" i="0" kern="1200" dirty="0">
                        <a:solidFill>
                          <a:schemeClr val="accent1"/>
                        </a:solidFill>
                        <a:latin typeface="+mj-lt"/>
                        <a:ea typeface="微軟正黑體" panose="020B0604030504040204" pitchFamily="34" charset="-120"/>
                        <a:cs typeface="Arial" panose="020B0604020202020204" pitchFamily="34" charset="0"/>
                      </a:endParaRPr>
                    </a:p>
                  </a:txBody>
                  <a:tcPr marL="0" marR="0" marT="0" marB="0" anchor="ctr"/>
                </a:tc>
                <a:tc>
                  <a:txBody>
                    <a:bodyPr/>
                    <a:lstStyle/>
                    <a:p>
                      <a:pPr marL="0" algn="r" defTabSz="914400" rtl="0" eaLnBrk="1" fontAlgn="b" latinLnBrk="0" hangingPunct="1"/>
                      <a:endParaRPr kumimoji="1" lang="en-US" altLang="zh-TW" sz="1600" b="1" i="0" kern="1200" dirty="0">
                        <a:solidFill>
                          <a:schemeClr val="accent1"/>
                        </a:solidFill>
                        <a:latin typeface="+mj-lt"/>
                        <a:ea typeface="微軟正黑體" panose="020B0604030504040204" pitchFamily="34" charset="-120"/>
                        <a:cs typeface="Arial" panose="020B0604020202020204" pitchFamily="34" charset="0"/>
                      </a:endParaRPr>
                    </a:p>
                  </a:txBody>
                  <a:tcPr marL="0" marR="0" marT="0" marB="0" anchor="ctr"/>
                </a:tc>
                <a:tc>
                  <a:txBody>
                    <a:bodyPr/>
                    <a:lstStyle/>
                    <a:p>
                      <a:pPr marL="0" algn="r" defTabSz="914400" rtl="0" eaLnBrk="1" fontAlgn="b" latinLnBrk="0" hangingPunct="1"/>
                      <a:r>
                        <a:rPr kumimoji="1" lang="en-US" altLang="zh-TW" sz="1500" b="1" i="0" kern="1200" dirty="0" smtClean="0">
                          <a:solidFill>
                            <a:schemeClr val="accent1"/>
                          </a:solidFill>
                          <a:latin typeface="+mj-lt"/>
                          <a:ea typeface="微軟正黑體" panose="020B0604030504040204" pitchFamily="34" charset="-120"/>
                          <a:cs typeface="Arial" panose="020B0604020202020204" pitchFamily="34" charset="0"/>
                        </a:rPr>
                        <a:t>1.26%</a:t>
                      </a:r>
                      <a:endParaRPr kumimoji="1" lang="en-US" altLang="zh-TW" sz="1500" b="1" i="0" kern="1200" dirty="0">
                        <a:solidFill>
                          <a:schemeClr val="accent1"/>
                        </a:solidFill>
                        <a:latin typeface="+mj-lt"/>
                        <a:ea typeface="微軟正黑體" panose="020B0604030504040204" pitchFamily="34" charset="-120"/>
                        <a:cs typeface="Arial" panose="020B0604020202020204" pitchFamily="34" charset="0"/>
                      </a:endParaRPr>
                    </a:p>
                  </a:txBody>
                  <a:tcPr marL="0" marR="0" marT="0" marB="0" anchor="ctr"/>
                </a:tc>
                <a:tc>
                  <a:txBody>
                    <a:bodyPr/>
                    <a:lstStyle/>
                    <a:p>
                      <a:pPr marL="0" algn="r" defTabSz="914400" rtl="0" eaLnBrk="1" fontAlgn="b" latinLnBrk="0" hangingPunct="1"/>
                      <a:r>
                        <a:rPr kumimoji="1" lang="en-US" altLang="zh-TW" sz="1500" b="1" i="0" kern="1200" dirty="0" smtClean="0">
                          <a:solidFill>
                            <a:schemeClr val="accent1"/>
                          </a:solidFill>
                          <a:latin typeface="+mj-lt"/>
                          <a:ea typeface="微軟正黑體" panose="020B0604030504040204" pitchFamily="34" charset="-120"/>
                          <a:cs typeface="Arial" panose="020B0604020202020204" pitchFamily="34" charset="0"/>
                        </a:rPr>
                        <a:t>1.25%</a:t>
                      </a:r>
                      <a:endParaRPr kumimoji="1" lang="en-US" altLang="zh-TW" sz="1500" b="1" i="0" kern="1200" dirty="0">
                        <a:solidFill>
                          <a:schemeClr val="accent1"/>
                        </a:solidFill>
                        <a:latin typeface="+mj-lt"/>
                        <a:ea typeface="微軟正黑體" panose="020B0604030504040204" pitchFamily="34" charset="-120"/>
                        <a:cs typeface="Arial" panose="020B0604020202020204" pitchFamily="34" charset="0"/>
                      </a:endParaRPr>
                    </a:p>
                  </a:txBody>
                  <a:tcPr marL="0" marR="0" marT="0" marB="0" anchor="ctr"/>
                </a:tc>
                <a:tc>
                  <a:txBody>
                    <a:bodyPr/>
                    <a:lstStyle/>
                    <a:p>
                      <a:pPr marL="0" algn="r" defTabSz="914400" rtl="0" eaLnBrk="1" fontAlgn="b" latinLnBrk="0" hangingPunct="1"/>
                      <a:r>
                        <a:rPr kumimoji="1" lang="en-US" altLang="zh-TW" sz="1500" b="1" i="0" kern="1200" dirty="0" smtClean="0">
                          <a:solidFill>
                            <a:schemeClr val="accent1"/>
                          </a:solidFill>
                          <a:latin typeface="+mj-lt"/>
                          <a:ea typeface="微軟正黑體" panose="020B0604030504040204" pitchFamily="34" charset="-120"/>
                          <a:cs typeface="Arial" panose="020B0604020202020204" pitchFamily="34" charset="0"/>
                        </a:rPr>
                        <a:t>1.17%</a:t>
                      </a:r>
                      <a:endParaRPr kumimoji="1" lang="en-US" altLang="zh-TW" sz="1500" b="1" i="0" kern="1200" dirty="0">
                        <a:solidFill>
                          <a:schemeClr val="accent1"/>
                        </a:solidFill>
                        <a:latin typeface="+mj-lt"/>
                        <a:ea typeface="微軟正黑體" panose="020B0604030504040204" pitchFamily="34" charset="-120"/>
                        <a:cs typeface="Arial" panose="020B0604020202020204" pitchFamily="34" charset="0"/>
                      </a:endParaRPr>
                    </a:p>
                  </a:txBody>
                  <a:tcPr marL="0" marR="0" marT="0" marB="0" anchor="ctr"/>
                </a:tc>
                <a:tc>
                  <a:txBody>
                    <a:bodyPr/>
                    <a:lstStyle/>
                    <a:p>
                      <a:pPr marL="0" algn="r" defTabSz="914400" rtl="0" eaLnBrk="1" fontAlgn="b" latinLnBrk="0" hangingPunct="1"/>
                      <a:r>
                        <a:rPr kumimoji="1" lang="en-US" altLang="zh-TW" sz="1500" b="1" i="0" kern="1200" dirty="0" smtClean="0">
                          <a:solidFill>
                            <a:schemeClr val="accent1"/>
                          </a:solidFill>
                          <a:latin typeface="+mj-lt"/>
                          <a:ea typeface="微軟正黑體" panose="020B0604030504040204" pitchFamily="34" charset="-120"/>
                          <a:cs typeface="Arial" panose="020B0604020202020204" pitchFamily="34" charset="0"/>
                        </a:rPr>
                        <a:t>1.13%</a:t>
                      </a:r>
                      <a:endParaRPr kumimoji="1" lang="en-US" altLang="zh-TW" sz="1500" b="1" i="0" kern="1200" dirty="0">
                        <a:solidFill>
                          <a:schemeClr val="accent1"/>
                        </a:solidFill>
                        <a:latin typeface="+mj-lt"/>
                        <a:ea typeface="微軟正黑體" panose="020B0604030504040204" pitchFamily="34" charset="-120"/>
                        <a:cs typeface="Arial" panose="020B0604020202020204" pitchFamily="34" charset="0"/>
                      </a:endParaRPr>
                    </a:p>
                  </a:txBody>
                  <a:tcPr marL="0" marR="0" marT="0" marB="0" anchor="ctr"/>
                </a:tc>
                <a:tc>
                  <a:txBody>
                    <a:bodyPr/>
                    <a:lstStyle/>
                    <a:p>
                      <a:pPr marL="0" algn="r" defTabSz="914400" rtl="0" eaLnBrk="1" fontAlgn="b" latinLnBrk="0" hangingPunct="1"/>
                      <a:r>
                        <a:rPr kumimoji="1" lang="en-US" altLang="zh-TW" sz="1500" b="1" i="0" kern="1200" dirty="0" smtClean="0">
                          <a:solidFill>
                            <a:schemeClr val="accent1"/>
                          </a:solidFill>
                          <a:latin typeface="+mj-lt"/>
                          <a:ea typeface="微軟正黑體" panose="020B0604030504040204" pitchFamily="34" charset="-120"/>
                          <a:cs typeface="Arial" panose="020B0604020202020204" pitchFamily="34" charset="0"/>
                        </a:rPr>
                        <a:t>1.17%</a:t>
                      </a:r>
                      <a:endParaRPr kumimoji="1" lang="en-US" altLang="zh-TW" sz="1500" b="1" i="0" kern="1200" dirty="0">
                        <a:solidFill>
                          <a:schemeClr val="accent1"/>
                        </a:solidFill>
                        <a:latin typeface="+mj-lt"/>
                        <a:ea typeface="微軟正黑體" panose="020B0604030504040204" pitchFamily="34" charset="-120"/>
                        <a:cs typeface="Arial" panose="020B0604020202020204" pitchFamily="34" charset="0"/>
                      </a:endParaRPr>
                    </a:p>
                  </a:txBody>
                  <a:tcPr marL="0" marR="0" marT="0" marB="0" anchor="ctr"/>
                </a:tc>
                <a:tc>
                  <a:txBody>
                    <a:bodyPr/>
                    <a:lstStyle/>
                    <a:p>
                      <a:pPr marL="0" algn="r" defTabSz="914400" rtl="0" eaLnBrk="1" fontAlgn="b" latinLnBrk="0" hangingPunct="1"/>
                      <a:r>
                        <a:rPr kumimoji="1" lang="en-US" altLang="zh-TW" sz="1500" b="1" i="0" kern="1200" dirty="0" smtClean="0">
                          <a:solidFill>
                            <a:schemeClr val="accent1"/>
                          </a:solidFill>
                          <a:latin typeface="+mj-lt"/>
                          <a:ea typeface="微軟正黑體" panose="020B0604030504040204" pitchFamily="34" charset="-120"/>
                          <a:cs typeface="Arial" panose="020B0604020202020204" pitchFamily="34" charset="0"/>
                        </a:rPr>
                        <a:t>1.20%</a:t>
                      </a:r>
                      <a:endParaRPr kumimoji="1" lang="en-US" altLang="zh-TW" sz="1500" b="1" i="0" kern="1200" dirty="0">
                        <a:solidFill>
                          <a:schemeClr val="accent1"/>
                        </a:solidFill>
                        <a:latin typeface="+mj-lt"/>
                        <a:ea typeface="微軟正黑體" panose="020B0604030504040204" pitchFamily="34" charset="-120"/>
                        <a:cs typeface="Arial" panose="020B0604020202020204" pitchFamily="34" charset="0"/>
                      </a:endParaRPr>
                    </a:p>
                  </a:txBody>
                  <a:tcPr marL="0" marR="0" marT="0" marB="0" anchor="ctr"/>
                </a:tc>
                <a:tc>
                  <a:txBody>
                    <a:bodyPr/>
                    <a:lstStyle/>
                    <a:p>
                      <a:pPr marL="0" algn="r" defTabSz="914400" rtl="0" eaLnBrk="1" fontAlgn="b" latinLnBrk="0" hangingPunct="1"/>
                      <a:r>
                        <a:rPr kumimoji="1" lang="en-US" altLang="zh-TW" sz="1500" b="1" i="0" kern="1200" dirty="0" smtClean="0">
                          <a:solidFill>
                            <a:schemeClr val="accent1"/>
                          </a:solidFill>
                          <a:latin typeface="+mj-lt"/>
                          <a:ea typeface="微軟正黑體" panose="020B0604030504040204" pitchFamily="34" charset="-120"/>
                          <a:cs typeface="Arial" panose="020B0604020202020204" pitchFamily="34" charset="0"/>
                        </a:rPr>
                        <a:t>1.20%</a:t>
                      </a:r>
                      <a:endParaRPr kumimoji="1" lang="en-US" altLang="zh-TW" sz="1500" b="1" i="0" kern="1200" dirty="0">
                        <a:solidFill>
                          <a:schemeClr val="accent1"/>
                        </a:solidFill>
                        <a:latin typeface="+mj-lt"/>
                        <a:ea typeface="微軟正黑體" panose="020B0604030504040204" pitchFamily="34" charset="-120"/>
                        <a:cs typeface="Arial" panose="020B0604020202020204" pitchFamily="34" charset="0"/>
                      </a:endParaRPr>
                    </a:p>
                  </a:txBody>
                  <a:tcPr marL="0" marR="0" marT="0" marB="0" anchor="ctr"/>
                </a:tc>
                <a:tc>
                  <a:txBody>
                    <a:bodyPr/>
                    <a:lstStyle/>
                    <a:p>
                      <a:pPr marL="0" algn="r" defTabSz="914400" rtl="0" eaLnBrk="1" fontAlgn="b" latinLnBrk="0" hangingPunct="1"/>
                      <a:r>
                        <a:rPr kumimoji="1" lang="en-US" altLang="zh-TW" sz="1500" b="1" i="0" kern="1200" dirty="0" smtClean="0">
                          <a:solidFill>
                            <a:schemeClr val="accent1"/>
                          </a:solidFill>
                          <a:latin typeface="+mj-lt"/>
                          <a:ea typeface="微軟正黑體" panose="020B0604030504040204" pitchFamily="34" charset="-120"/>
                          <a:cs typeface="Arial" panose="020B0604020202020204" pitchFamily="34" charset="0"/>
                        </a:rPr>
                        <a:t>1.21%</a:t>
                      </a:r>
                      <a:endParaRPr kumimoji="1" lang="en-US" altLang="zh-TW" sz="1500" b="1" i="0" kern="1200" dirty="0">
                        <a:solidFill>
                          <a:schemeClr val="accent1"/>
                        </a:solidFill>
                        <a:latin typeface="+mj-lt"/>
                        <a:ea typeface="微軟正黑體" panose="020B0604030504040204" pitchFamily="34" charset="-120"/>
                        <a:cs typeface="Arial" panose="020B0604020202020204" pitchFamily="34" charset="0"/>
                      </a:endParaRPr>
                    </a:p>
                  </a:txBody>
                  <a:tcPr marL="0" marR="0" marT="0" marB="0" anchor="ctr"/>
                </a:tc>
                <a:tc>
                  <a:txBody>
                    <a:bodyPr/>
                    <a:lstStyle/>
                    <a:p>
                      <a:pPr marL="0" algn="r" defTabSz="914400" rtl="0" eaLnBrk="1" fontAlgn="b" latinLnBrk="0" hangingPunct="1"/>
                      <a:r>
                        <a:rPr kumimoji="1" lang="en-US" altLang="zh-TW" sz="1500" b="1" i="0" kern="1200" dirty="0" smtClean="0">
                          <a:solidFill>
                            <a:schemeClr val="accent1"/>
                          </a:solidFill>
                          <a:latin typeface="+mj-lt"/>
                          <a:ea typeface="微軟正黑體" panose="020B0604030504040204" pitchFamily="34" charset="-120"/>
                          <a:cs typeface="Arial" panose="020B0604020202020204" pitchFamily="34" charset="0"/>
                        </a:rPr>
                        <a:t>1.22%</a:t>
                      </a:r>
                      <a:endParaRPr kumimoji="1" lang="en-US" altLang="zh-TW" sz="1500" b="1" i="0" kern="1200" dirty="0">
                        <a:solidFill>
                          <a:schemeClr val="accent1"/>
                        </a:solidFill>
                        <a:latin typeface="+mj-lt"/>
                        <a:ea typeface="微軟正黑體" panose="020B0604030504040204" pitchFamily="34" charset="-120"/>
                        <a:cs typeface="Arial" panose="020B0604020202020204" pitchFamily="34" charset="0"/>
                      </a:endParaRPr>
                    </a:p>
                  </a:txBody>
                  <a:tcPr marL="0" marR="0" marT="0" marB="0" anchor="ctr"/>
                </a:tc>
                <a:tc>
                  <a:txBody>
                    <a:bodyPr/>
                    <a:lstStyle/>
                    <a:p>
                      <a:pPr marL="0" algn="r" defTabSz="914400" rtl="0" eaLnBrk="1" fontAlgn="b" latinLnBrk="0" hangingPunct="1"/>
                      <a:r>
                        <a:rPr kumimoji="1" lang="en-US" altLang="zh-TW" sz="1500" b="1" i="0" kern="1200" dirty="0" smtClean="0">
                          <a:solidFill>
                            <a:schemeClr val="accent1"/>
                          </a:solidFill>
                          <a:latin typeface="+mj-lt"/>
                          <a:ea typeface="微軟正黑體" panose="020B0604030504040204" pitchFamily="34" charset="-120"/>
                          <a:cs typeface="Arial" panose="020B0604020202020204" pitchFamily="34" charset="0"/>
                        </a:rPr>
                        <a:t>1.21%</a:t>
                      </a:r>
                      <a:endParaRPr kumimoji="1" lang="en-US" altLang="zh-TW" sz="1500" b="1" i="0" kern="1200" dirty="0">
                        <a:solidFill>
                          <a:schemeClr val="accent1"/>
                        </a:solidFill>
                        <a:latin typeface="+mj-lt"/>
                        <a:ea typeface="微軟正黑體" panose="020B0604030504040204" pitchFamily="34" charset="-120"/>
                        <a:cs typeface="Arial" panose="020B0604020202020204" pitchFamily="34" charset="0"/>
                      </a:endParaRPr>
                    </a:p>
                  </a:txBody>
                  <a:tcPr marL="0" marR="0" marT="0" marB="0" anchor="ctr"/>
                </a:tc>
                <a:tc>
                  <a:txBody>
                    <a:bodyPr/>
                    <a:lstStyle/>
                    <a:p>
                      <a:pPr marL="0" algn="r" defTabSz="914400" rtl="0" eaLnBrk="1" fontAlgn="b" latinLnBrk="0" hangingPunct="1"/>
                      <a:r>
                        <a:rPr kumimoji="1" lang="en-US" altLang="zh-TW" sz="1500" b="1" i="0" kern="1200" dirty="0" smtClean="0">
                          <a:solidFill>
                            <a:schemeClr val="accent1"/>
                          </a:solidFill>
                          <a:latin typeface="+mj-lt"/>
                          <a:ea typeface="微軟正黑體" panose="020B0604030504040204" pitchFamily="34" charset="-120"/>
                          <a:cs typeface="Arial" panose="020B0604020202020204" pitchFamily="34" charset="0"/>
                        </a:rPr>
                        <a:t>1.33%</a:t>
                      </a:r>
                      <a:endParaRPr kumimoji="1" lang="en-US" altLang="zh-TW" sz="1500" b="1" i="0" kern="1200" dirty="0">
                        <a:solidFill>
                          <a:schemeClr val="accent1"/>
                        </a:solidFill>
                        <a:latin typeface="+mj-lt"/>
                        <a:ea typeface="微軟正黑體" panose="020B0604030504040204" pitchFamily="34" charset="-120"/>
                        <a:cs typeface="Arial" panose="020B0604020202020204" pitchFamily="34" charset="0"/>
                      </a:endParaRPr>
                    </a:p>
                  </a:txBody>
                  <a:tcPr marL="0" marR="0" marT="0" marB="0" anchor="ctr"/>
                </a:tc>
                <a:extLst>
                  <a:ext uri="{0D108BD9-81ED-4DB2-BD59-A6C34878D82A}">
                    <a16:rowId xmlns:a16="http://schemas.microsoft.com/office/drawing/2014/main" val="10002"/>
                  </a:ext>
                </a:extLst>
              </a:tr>
            </a:tbl>
          </a:graphicData>
        </a:graphic>
      </p:graphicFrame>
      <p:sp>
        <p:nvSpPr>
          <p:cNvPr id="22" name="Rectangle 35"/>
          <p:cNvSpPr>
            <a:spLocks noChangeArrowheads="1"/>
          </p:cNvSpPr>
          <p:nvPr/>
        </p:nvSpPr>
        <p:spPr bwMode="gray">
          <a:xfrm>
            <a:off x="494817" y="5252179"/>
            <a:ext cx="8389727" cy="1008000"/>
          </a:xfrm>
          <a:prstGeom prst="rect">
            <a:avLst/>
          </a:prstGeom>
          <a:noFill/>
          <a:ln w="19050">
            <a:solidFill>
              <a:schemeClr val="accent1">
                <a:lumMod val="40000"/>
                <a:lumOff val="60000"/>
              </a:schemeClr>
            </a:solidFill>
            <a:miter lim="800000"/>
            <a:headEnd/>
            <a:tailEnd/>
          </a:ln>
          <a:effectLst/>
        </p:spPr>
        <p:txBody>
          <a:bodyPr wrap="none" anchor="ctr"/>
          <a:ls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lgn="ctr">
              <a:defRPr/>
            </a:pPr>
            <a:endParaRPr lang="zh-TW" altLang="zh-TW" sz="1500" i="0">
              <a:solidFill>
                <a:schemeClr val="accent1"/>
              </a:solidFill>
              <a:effectLst>
                <a:outerShdw blurRad="38100" dist="38100" dir="2700000" algn="tl">
                  <a:srgbClr val="C0C0C0"/>
                </a:outerShdw>
              </a:effectLst>
              <a:latin typeface="+mj-lt"/>
              <a:ea typeface="微軟正黑體" panose="020B0604030504040204" pitchFamily="34" charset="-120"/>
              <a:cs typeface="Arial" panose="020B0604020202020204" pitchFamily="34" charset="0"/>
            </a:endParaRPr>
          </a:p>
        </p:txBody>
      </p:sp>
      <p:grpSp>
        <p:nvGrpSpPr>
          <p:cNvPr id="24" name="群組 23"/>
          <p:cNvGrpSpPr/>
          <p:nvPr/>
        </p:nvGrpSpPr>
        <p:grpSpPr>
          <a:xfrm>
            <a:off x="622933" y="5280768"/>
            <a:ext cx="1820152" cy="934026"/>
            <a:chOff x="388128" y="4946654"/>
            <a:chExt cx="1819777" cy="934026"/>
          </a:xfrm>
        </p:grpSpPr>
        <p:sp>
          <p:nvSpPr>
            <p:cNvPr id="25" name="Text Box 36"/>
            <p:cNvSpPr txBox="1">
              <a:spLocks noChangeArrowheads="1"/>
            </p:cNvSpPr>
            <p:nvPr/>
          </p:nvSpPr>
          <p:spPr bwMode="gray">
            <a:xfrm>
              <a:off x="403236" y="5237311"/>
              <a:ext cx="18046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eaLnBrk="1" hangingPunct="1">
                <a:spcBef>
                  <a:spcPct val="50000"/>
                </a:spcBef>
                <a:buFontTx/>
                <a:buNone/>
              </a:pPr>
              <a:r>
                <a:rPr lang="en-US" altLang="zh-TW" sz="1500" b="1" i="0" dirty="0" smtClean="0">
                  <a:solidFill>
                    <a:schemeClr val="accent1"/>
                  </a:solidFill>
                  <a:latin typeface="+mj-lt"/>
                  <a:ea typeface="微軟正黑體" panose="020B0604030504040204" pitchFamily="34" charset="-120"/>
                  <a:cs typeface="Arial" panose="020B0604020202020204" pitchFamily="34" charset="0"/>
                </a:rPr>
                <a:t>Spread</a:t>
              </a:r>
            </a:p>
          </p:txBody>
        </p:sp>
        <p:sp>
          <p:nvSpPr>
            <p:cNvPr id="26" name="Text Box 36"/>
            <p:cNvSpPr txBox="1">
              <a:spLocks noChangeArrowheads="1"/>
            </p:cNvSpPr>
            <p:nvPr/>
          </p:nvSpPr>
          <p:spPr bwMode="gray">
            <a:xfrm>
              <a:off x="403236" y="5557515"/>
              <a:ext cx="18046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eaLnBrk="1" hangingPunct="1">
                <a:spcBef>
                  <a:spcPct val="50000"/>
                </a:spcBef>
                <a:buFontTx/>
                <a:buNone/>
              </a:pPr>
              <a:r>
                <a:rPr lang="en-US" altLang="zh-TW" sz="1500" b="1" i="0" dirty="0" smtClean="0">
                  <a:solidFill>
                    <a:schemeClr val="accent1"/>
                  </a:solidFill>
                  <a:latin typeface="+mj-lt"/>
                  <a:ea typeface="微軟正黑體" panose="020B0604030504040204" pitchFamily="34" charset="-120"/>
                  <a:cs typeface="Arial" panose="020B0604020202020204" pitchFamily="34" charset="0"/>
                </a:rPr>
                <a:t>NIM</a:t>
              </a:r>
            </a:p>
          </p:txBody>
        </p:sp>
        <p:sp>
          <p:nvSpPr>
            <p:cNvPr id="28" name="Text Box 36"/>
            <p:cNvSpPr txBox="1">
              <a:spLocks noChangeArrowheads="1"/>
            </p:cNvSpPr>
            <p:nvPr/>
          </p:nvSpPr>
          <p:spPr bwMode="gray">
            <a:xfrm>
              <a:off x="388128" y="4946654"/>
              <a:ext cx="18046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eaLnBrk="1" hangingPunct="1">
                <a:spcBef>
                  <a:spcPct val="50000"/>
                </a:spcBef>
                <a:buFontTx/>
                <a:buNone/>
              </a:pPr>
              <a:r>
                <a:rPr lang="en-US" altLang="zh-TW" sz="1500" b="1" i="0" dirty="0" smtClean="0">
                  <a:solidFill>
                    <a:schemeClr val="accent1"/>
                  </a:solidFill>
                  <a:latin typeface="+mj-lt"/>
                  <a:ea typeface="微軟正黑體" panose="020B0604030504040204" pitchFamily="34" charset="-120"/>
                  <a:cs typeface="Arial" panose="020B0604020202020204" pitchFamily="34" charset="0"/>
                </a:rPr>
                <a:t>Quarterly</a:t>
              </a:r>
            </a:p>
          </p:txBody>
        </p:sp>
      </p:grpSp>
      <p:sp>
        <p:nvSpPr>
          <p:cNvPr id="14" name="Text Box 3"/>
          <p:cNvSpPr txBox="1">
            <a:spLocks noChangeArrowheads="1"/>
          </p:cNvSpPr>
          <p:nvPr/>
        </p:nvSpPr>
        <p:spPr bwMode="blackWhite">
          <a:xfrm>
            <a:off x="246185" y="931645"/>
            <a:ext cx="88860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marL="285750" indent="-285750" eaLnBrk="1" hangingPunct="1">
              <a:spcBef>
                <a:spcPts val="600"/>
              </a:spcBef>
              <a:buClr>
                <a:schemeClr val="bg2"/>
              </a:buClr>
              <a:buFont typeface="Wingdings" panose="05000000000000000000" pitchFamily="2" charset="2"/>
              <a:buChar char="p"/>
            </a:pPr>
            <a:r>
              <a:rPr lang="zh-TW" altLang="en-US" sz="1400" dirty="0">
                <a:latin typeface="+mj-lt"/>
                <a:ea typeface="+mn-ea"/>
              </a:rPr>
              <a:t>受惠於升息，淨利差及存放利差顯著提升</a:t>
            </a:r>
          </a:p>
        </p:txBody>
      </p:sp>
    </p:spTree>
    <p:extLst>
      <p:ext uri="{BB962C8B-B14F-4D97-AF65-F5344CB8AC3E}">
        <p14:creationId xmlns:p14="http://schemas.microsoft.com/office/powerpoint/2010/main" val="9896430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p:cNvPicPr>
            <a:picLocks noChangeAspect="1"/>
          </p:cNvPicPr>
          <p:nvPr/>
        </p:nvPicPr>
        <p:blipFill>
          <a:blip r:embed="rId3"/>
          <a:stretch>
            <a:fillRect/>
          </a:stretch>
        </p:blipFill>
        <p:spPr>
          <a:xfrm>
            <a:off x="5334207" y="4413488"/>
            <a:ext cx="2826502" cy="1800000"/>
          </a:xfrm>
          <a:prstGeom prst="rect">
            <a:avLst/>
          </a:prstGeom>
        </p:spPr>
      </p:pic>
      <p:pic>
        <p:nvPicPr>
          <p:cNvPr id="10" name="圖片 9"/>
          <p:cNvPicPr>
            <a:picLocks noChangeAspect="1"/>
          </p:cNvPicPr>
          <p:nvPr/>
        </p:nvPicPr>
        <p:blipFill>
          <a:blip r:embed="rId4"/>
          <a:stretch>
            <a:fillRect/>
          </a:stretch>
        </p:blipFill>
        <p:spPr>
          <a:xfrm>
            <a:off x="1180561" y="4510402"/>
            <a:ext cx="2949816" cy="1620000"/>
          </a:xfrm>
          <a:prstGeom prst="rect">
            <a:avLst/>
          </a:prstGeom>
        </p:spPr>
      </p:pic>
      <p:pic>
        <p:nvPicPr>
          <p:cNvPr id="6" name="圖片 5"/>
          <p:cNvPicPr>
            <a:picLocks noChangeAspect="1"/>
          </p:cNvPicPr>
          <p:nvPr/>
        </p:nvPicPr>
        <p:blipFill>
          <a:blip r:embed="rId5"/>
          <a:stretch>
            <a:fillRect/>
          </a:stretch>
        </p:blipFill>
        <p:spPr>
          <a:xfrm>
            <a:off x="1205299" y="2401953"/>
            <a:ext cx="2905772" cy="1620000"/>
          </a:xfrm>
          <a:prstGeom prst="rect">
            <a:avLst/>
          </a:prstGeom>
        </p:spPr>
      </p:pic>
      <p:pic>
        <p:nvPicPr>
          <p:cNvPr id="2" name="圖片 1"/>
          <p:cNvPicPr>
            <a:picLocks noChangeAspect="1"/>
          </p:cNvPicPr>
          <p:nvPr/>
        </p:nvPicPr>
        <p:blipFill>
          <a:blip r:embed="rId6"/>
          <a:stretch>
            <a:fillRect/>
          </a:stretch>
        </p:blipFill>
        <p:spPr>
          <a:xfrm>
            <a:off x="5160176" y="2260998"/>
            <a:ext cx="3132000" cy="1785751"/>
          </a:xfrm>
          <a:prstGeom prst="rect">
            <a:avLst/>
          </a:prstGeom>
        </p:spPr>
      </p:pic>
      <p:grpSp>
        <p:nvGrpSpPr>
          <p:cNvPr id="13" name="群組 12"/>
          <p:cNvGrpSpPr/>
          <p:nvPr/>
        </p:nvGrpSpPr>
        <p:grpSpPr>
          <a:xfrm>
            <a:off x="1053069" y="1868052"/>
            <a:ext cx="2774020" cy="632854"/>
            <a:chOff x="1123104" y="1245009"/>
            <a:chExt cx="2774020" cy="632854"/>
          </a:xfrm>
        </p:grpSpPr>
        <p:sp>
          <p:nvSpPr>
            <p:cNvPr id="36" name="Text Box 25"/>
            <p:cNvSpPr txBox="1">
              <a:spLocks noChangeArrowheads="1"/>
            </p:cNvSpPr>
            <p:nvPr/>
          </p:nvSpPr>
          <p:spPr bwMode="gray">
            <a:xfrm>
              <a:off x="1356216" y="1245009"/>
              <a:ext cx="2540908" cy="36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nSpc>
                  <a:spcPct val="170000"/>
                </a:lnSpc>
                <a:spcBef>
                  <a:spcPct val="80000"/>
                </a:spcBef>
                <a:spcAft>
                  <a:spcPct val="80000"/>
                </a:spcAft>
                <a:buFontTx/>
                <a:buNone/>
              </a:pPr>
              <a:r>
                <a:rPr kumimoji="0" lang="zh-TW" altLang="en-US" sz="1400" i="0" dirty="0">
                  <a:latin typeface="+mj-lt"/>
                  <a:ea typeface="微軟正黑體" panose="020B0604030504040204" pitchFamily="34" charset="-120"/>
                  <a:cs typeface="Arial" panose="020B0604020202020204" pitchFamily="34" charset="0"/>
                </a:rPr>
                <a:t>整體逾放比</a:t>
              </a:r>
            </a:p>
          </p:txBody>
        </p:sp>
        <p:sp>
          <p:nvSpPr>
            <p:cNvPr id="39" name="Rectangle 26"/>
            <p:cNvSpPr>
              <a:spLocks noChangeArrowheads="1"/>
            </p:cNvSpPr>
            <p:nvPr/>
          </p:nvSpPr>
          <p:spPr bwMode="gray">
            <a:xfrm>
              <a:off x="1123104" y="1352564"/>
              <a:ext cx="180103" cy="179348"/>
            </a:xfrm>
            <a:prstGeom prst="rect">
              <a:avLst/>
            </a:prstGeom>
            <a:solidFill>
              <a:schemeClr val="accent2">
                <a:lumMod val="40000"/>
                <a:lumOff val="60000"/>
              </a:schemeClr>
            </a:solidFill>
            <a:ln>
              <a:noFill/>
            </a:ln>
            <a:extLst/>
          </p:spPr>
          <p:txBody>
            <a:bodyPr wrap="none" lIns="0" tIns="0" rIns="0" bIns="0"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800">
                <a:solidFill>
                  <a:schemeClr val="bg1"/>
                </a:solidFill>
                <a:latin typeface="+mj-lt"/>
                <a:ea typeface="微軟正黑體" panose="020B0604030504040204" pitchFamily="34" charset="-120"/>
                <a:cs typeface="Arial" panose="020B0604020202020204" pitchFamily="34" charset="0"/>
              </a:endParaRPr>
            </a:p>
          </p:txBody>
        </p:sp>
        <p:sp>
          <p:nvSpPr>
            <p:cNvPr id="40" name="Text Box 27"/>
            <p:cNvSpPr txBox="1">
              <a:spLocks noChangeArrowheads="1"/>
            </p:cNvSpPr>
            <p:nvPr/>
          </p:nvSpPr>
          <p:spPr bwMode="gray">
            <a:xfrm>
              <a:off x="1361084" y="1511609"/>
              <a:ext cx="2521437" cy="36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nSpc>
                  <a:spcPct val="170000"/>
                </a:lnSpc>
                <a:spcBef>
                  <a:spcPct val="80000"/>
                </a:spcBef>
                <a:spcAft>
                  <a:spcPct val="80000"/>
                </a:spcAft>
                <a:buFontTx/>
                <a:buNone/>
              </a:pPr>
              <a:r>
                <a:rPr kumimoji="0" lang="zh-TW" altLang="en-US" sz="1400" i="0" dirty="0">
                  <a:latin typeface="+mj-lt"/>
                  <a:ea typeface="微軟正黑體" panose="020B0604030504040204" pitchFamily="34" charset="-120"/>
                  <a:cs typeface="Arial" panose="020B0604020202020204" pitchFamily="34" charset="0"/>
                </a:rPr>
                <a:t>備抵呆帳覆蓋率</a:t>
              </a:r>
              <a:endParaRPr kumimoji="0" lang="en-US" altLang="zh-TW" sz="1400" i="0" dirty="0">
                <a:latin typeface="+mj-lt"/>
                <a:ea typeface="微軟正黑體" panose="020B0604030504040204" pitchFamily="34" charset="-120"/>
                <a:cs typeface="Arial" panose="020B0604020202020204" pitchFamily="34" charset="0"/>
              </a:endParaRPr>
            </a:p>
          </p:txBody>
        </p:sp>
        <p:sp>
          <p:nvSpPr>
            <p:cNvPr id="41" name="Rectangle 28"/>
            <p:cNvSpPr>
              <a:spLocks noChangeArrowheads="1"/>
            </p:cNvSpPr>
            <p:nvPr/>
          </p:nvSpPr>
          <p:spPr bwMode="gray">
            <a:xfrm>
              <a:off x="1123104" y="1620752"/>
              <a:ext cx="180103" cy="179348"/>
            </a:xfrm>
            <a:prstGeom prst="rect">
              <a:avLst/>
            </a:prstGeom>
            <a:solidFill>
              <a:schemeClr val="bg2"/>
            </a:solidFill>
            <a:ln>
              <a:noFill/>
            </a:ln>
            <a:extLst/>
          </p:spPr>
          <p:txBody>
            <a:bodyPr wrap="none" lIns="0" tIns="0" rIns="0" bIns="0"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800">
                <a:solidFill>
                  <a:schemeClr val="bg1"/>
                </a:solidFill>
                <a:latin typeface="+mj-lt"/>
                <a:ea typeface="微軟正黑體" panose="020B0604030504040204" pitchFamily="34" charset="-120"/>
                <a:cs typeface="Arial" panose="020B0604020202020204" pitchFamily="34" charset="0"/>
              </a:endParaRPr>
            </a:p>
          </p:txBody>
        </p:sp>
      </p:grpSp>
      <p:sp>
        <p:nvSpPr>
          <p:cNvPr id="3" name="投影片編號版面配置區 2"/>
          <p:cNvSpPr>
            <a:spLocks noGrp="1"/>
          </p:cNvSpPr>
          <p:nvPr>
            <p:ph type="sldNum" sz="quarter" idx="12"/>
          </p:nvPr>
        </p:nvSpPr>
        <p:spPr/>
        <p:txBody>
          <a:bodyPr/>
          <a:lstStyle/>
          <a:p>
            <a:fld id="{018B90E8-31B4-41F6-8174-D549C5229FD8}" type="slidenum">
              <a:rPr lang="zh-TW" altLang="en-US" smtClean="0">
                <a:latin typeface="+mj-lt"/>
              </a:rPr>
              <a:t>18</a:t>
            </a:fld>
            <a:endParaRPr lang="zh-TW" altLang="en-US">
              <a:latin typeface="+mj-lt"/>
            </a:endParaRPr>
          </a:p>
        </p:txBody>
      </p:sp>
      <p:sp>
        <p:nvSpPr>
          <p:cNvPr id="5" name="標題 2"/>
          <p:cNvSpPr txBox="1">
            <a:spLocks/>
          </p:cNvSpPr>
          <p:nvPr/>
        </p:nvSpPr>
        <p:spPr>
          <a:xfrm>
            <a:off x="387278" y="147815"/>
            <a:ext cx="8353425" cy="57680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a:solidFill>
                  <a:schemeClr val="tx1"/>
                </a:solidFill>
                <a:latin typeface="+mj-lt"/>
                <a:ea typeface="+mj-ea"/>
                <a:cs typeface="+mj-cs"/>
              </a:defRPr>
            </a:lvl1pPr>
          </a:lstStyle>
          <a:p>
            <a:r>
              <a:rPr lang="zh-TW" altLang="en-US" dirty="0"/>
              <a:t>國泰世華銀行 </a:t>
            </a:r>
            <a:r>
              <a:rPr lang="en-US" altLang="zh-TW" dirty="0"/>
              <a:t>–</a:t>
            </a:r>
            <a:r>
              <a:rPr lang="zh-TW" altLang="en-US" dirty="0"/>
              <a:t> 資產品質</a:t>
            </a:r>
          </a:p>
        </p:txBody>
      </p:sp>
      <p:sp>
        <p:nvSpPr>
          <p:cNvPr id="7" name="Text Box 35"/>
          <p:cNvSpPr txBox="1">
            <a:spLocks noChangeArrowheads="1"/>
          </p:cNvSpPr>
          <p:nvPr/>
        </p:nvSpPr>
        <p:spPr bwMode="gray">
          <a:xfrm>
            <a:off x="993941" y="1468448"/>
            <a:ext cx="3565525" cy="400110"/>
          </a:xfrm>
          <a:prstGeom prst="rect">
            <a:avLst/>
          </a:prstGeom>
          <a:solidFill>
            <a:schemeClr val="accent1">
              <a:lumMod val="60000"/>
              <a:lumOff val="40000"/>
            </a:schemeClr>
          </a:solidFill>
          <a:ln>
            <a:noFill/>
          </a:ln>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spcBef>
                <a:spcPct val="50000"/>
              </a:spcBef>
              <a:buFontTx/>
              <a:buNone/>
            </a:pPr>
            <a:r>
              <a:rPr lang="zh-TW" altLang="en-US" sz="2000" b="1" dirty="0">
                <a:solidFill>
                  <a:schemeClr val="bg1"/>
                </a:solidFill>
                <a:latin typeface="+mj-lt"/>
                <a:ea typeface="微軟正黑體" panose="020B0604030504040204" pitchFamily="34" charset="-120"/>
                <a:cs typeface="Arial" panose="020B0604020202020204" pitchFamily="34" charset="0"/>
              </a:rPr>
              <a:t>逾放比及備抵呆帳覆蓋率</a:t>
            </a:r>
          </a:p>
        </p:txBody>
      </p:sp>
      <p:sp>
        <p:nvSpPr>
          <p:cNvPr id="8" name="Text Box 36"/>
          <p:cNvSpPr txBox="1">
            <a:spLocks noChangeArrowheads="1"/>
          </p:cNvSpPr>
          <p:nvPr/>
        </p:nvSpPr>
        <p:spPr bwMode="gray">
          <a:xfrm>
            <a:off x="5007828" y="1465134"/>
            <a:ext cx="3548062" cy="400110"/>
          </a:xfrm>
          <a:prstGeom prst="rect">
            <a:avLst/>
          </a:prstGeom>
          <a:solidFill>
            <a:schemeClr val="accent1">
              <a:lumMod val="60000"/>
              <a:lumOff val="40000"/>
            </a:schemeClr>
          </a:solidFill>
          <a:ln>
            <a:noFill/>
          </a:ln>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spcBef>
                <a:spcPct val="50000"/>
              </a:spcBef>
              <a:buFontTx/>
              <a:buNone/>
            </a:pPr>
            <a:r>
              <a:rPr lang="zh-TW" altLang="en-US" sz="2000" b="1" dirty="0">
                <a:solidFill>
                  <a:schemeClr val="bg1"/>
                </a:solidFill>
                <a:latin typeface="+mj-lt"/>
                <a:ea typeface="微軟正黑體" panose="020B0604030504040204" pitchFamily="34" charset="-120"/>
                <a:cs typeface="Arial" panose="020B0604020202020204" pitchFamily="34" charset="0"/>
              </a:rPr>
              <a:t>提存及呆帳回收 </a:t>
            </a:r>
            <a:endParaRPr lang="en-US" altLang="zh-TW" sz="2000" b="1" dirty="0">
              <a:solidFill>
                <a:schemeClr val="bg1"/>
              </a:solidFill>
              <a:latin typeface="+mj-lt"/>
              <a:ea typeface="微軟正黑體" panose="020B0604030504040204" pitchFamily="34" charset="-120"/>
              <a:cs typeface="Arial" panose="020B0604020202020204" pitchFamily="34" charset="0"/>
            </a:endParaRPr>
          </a:p>
        </p:txBody>
      </p:sp>
      <p:sp>
        <p:nvSpPr>
          <p:cNvPr id="9" name="Text Box 63"/>
          <p:cNvSpPr txBox="1">
            <a:spLocks noChangeArrowheads="1"/>
          </p:cNvSpPr>
          <p:nvPr/>
        </p:nvSpPr>
        <p:spPr bwMode="gray">
          <a:xfrm>
            <a:off x="7800409" y="1935512"/>
            <a:ext cx="76014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300" dirty="0">
                <a:solidFill>
                  <a:prstClr val="black"/>
                </a:solidFill>
                <a:latin typeface="+mj-lt"/>
              </a:rPr>
              <a:t>(NT$BN)</a:t>
            </a:r>
          </a:p>
        </p:txBody>
      </p:sp>
      <p:sp>
        <p:nvSpPr>
          <p:cNvPr id="42" name="Text Box 25"/>
          <p:cNvSpPr txBox="1">
            <a:spLocks noChangeArrowheads="1"/>
          </p:cNvSpPr>
          <p:nvPr/>
        </p:nvSpPr>
        <p:spPr bwMode="gray">
          <a:xfrm>
            <a:off x="5394877" y="1848336"/>
            <a:ext cx="1221394" cy="36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nSpc>
                <a:spcPct val="170000"/>
              </a:lnSpc>
              <a:spcBef>
                <a:spcPct val="80000"/>
              </a:spcBef>
              <a:spcAft>
                <a:spcPct val="80000"/>
              </a:spcAft>
              <a:buFontTx/>
              <a:buNone/>
            </a:pPr>
            <a:r>
              <a:rPr kumimoji="0" lang="zh-TW" altLang="en-US" sz="1400" i="0" dirty="0">
                <a:latin typeface="+mj-lt"/>
                <a:ea typeface="微軟正黑體" panose="020B0604030504040204" pitchFamily="34" charset="-120"/>
                <a:cs typeface="Arial" panose="020B0604020202020204" pitchFamily="34" charset="0"/>
              </a:rPr>
              <a:t>毛提存</a:t>
            </a:r>
          </a:p>
        </p:txBody>
      </p:sp>
      <p:sp>
        <p:nvSpPr>
          <p:cNvPr id="43" name="Rectangle 26"/>
          <p:cNvSpPr>
            <a:spLocks noChangeArrowheads="1"/>
          </p:cNvSpPr>
          <p:nvPr/>
        </p:nvSpPr>
        <p:spPr bwMode="gray">
          <a:xfrm>
            <a:off x="5169716" y="1964708"/>
            <a:ext cx="180046" cy="180765"/>
          </a:xfrm>
          <a:prstGeom prst="rect">
            <a:avLst/>
          </a:prstGeom>
          <a:solidFill>
            <a:schemeClr val="accent1"/>
          </a:solidFill>
          <a:ln>
            <a:noFill/>
          </a:ln>
          <a:extLst/>
        </p:spPr>
        <p:txBody>
          <a:bodyPr wrap="none" lIns="0" tIns="0" rIns="0" bIns="0"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800">
              <a:solidFill>
                <a:schemeClr val="bg1"/>
              </a:solidFill>
              <a:latin typeface="+mj-lt"/>
              <a:ea typeface="微軟正黑體" panose="020B0604030504040204" pitchFamily="34" charset="-120"/>
              <a:cs typeface="Arial" panose="020B0604020202020204" pitchFamily="34" charset="0"/>
            </a:endParaRPr>
          </a:p>
        </p:txBody>
      </p:sp>
      <p:sp>
        <p:nvSpPr>
          <p:cNvPr id="44" name="Text Box 27"/>
          <p:cNvSpPr txBox="1">
            <a:spLocks noChangeArrowheads="1"/>
          </p:cNvSpPr>
          <p:nvPr/>
        </p:nvSpPr>
        <p:spPr bwMode="gray">
          <a:xfrm>
            <a:off x="5399743" y="2143320"/>
            <a:ext cx="1683675" cy="36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nSpc>
                <a:spcPct val="170000"/>
              </a:lnSpc>
              <a:spcBef>
                <a:spcPct val="80000"/>
              </a:spcBef>
              <a:spcAft>
                <a:spcPct val="80000"/>
              </a:spcAft>
              <a:buFontTx/>
              <a:buNone/>
            </a:pPr>
            <a:r>
              <a:rPr kumimoji="0" lang="zh-TW" altLang="en-US" sz="1400" i="0" dirty="0">
                <a:latin typeface="+mj-lt"/>
                <a:ea typeface="微軟正黑體" panose="020B0604030504040204" pitchFamily="34" charset="-120"/>
                <a:cs typeface="Arial" panose="020B0604020202020204" pitchFamily="34" charset="0"/>
              </a:rPr>
              <a:t>呆帳回收</a:t>
            </a:r>
            <a:endParaRPr kumimoji="0" lang="en-US" altLang="zh-TW" sz="1400" i="0" dirty="0">
              <a:latin typeface="+mj-lt"/>
              <a:ea typeface="微軟正黑體" panose="020B0604030504040204" pitchFamily="34" charset="-120"/>
              <a:cs typeface="Arial" panose="020B0604020202020204" pitchFamily="34" charset="0"/>
            </a:endParaRPr>
          </a:p>
        </p:txBody>
      </p:sp>
      <p:sp>
        <p:nvSpPr>
          <p:cNvPr id="45" name="Rectangle 28"/>
          <p:cNvSpPr>
            <a:spLocks noChangeArrowheads="1"/>
          </p:cNvSpPr>
          <p:nvPr/>
        </p:nvSpPr>
        <p:spPr bwMode="gray">
          <a:xfrm>
            <a:off x="5169716" y="2254930"/>
            <a:ext cx="180046" cy="180765"/>
          </a:xfrm>
          <a:prstGeom prst="rect">
            <a:avLst/>
          </a:prstGeom>
          <a:solidFill>
            <a:schemeClr val="accent1">
              <a:lumMod val="40000"/>
              <a:lumOff val="60000"/>
            </a:schemeClr>
          </a:solidFill>
          <a:ln>
            <a:noFill/>
          </a:ln>
          <a:extLst/>
        </p:spPr>
        <p:txBody>
          <a:bodyPr wrap="none" lIns="0" tIns="0" rIns="0" bIns="0"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800">
              <a:solidFill>
                <a:schemeClr val="bg1"/>
              </a:solidFill>
              <a:latin typeface="+mj-lt"/>
              <a:ea typeface="微軟正黑體" panose="020B0604030504040204" pitchFamily="34" charset="-120"/>
              <a:cs typeface="Arial" panose="020B0604020202020204" pitchFamily="34" charset="0"/>
            </a:endParaRPr>
          </a:p>
        </p:txBody>
      </p:sp>
      <p:sp>
        <p:nvSpPr>
          <p:cNvPr id="51" name="Text Box 3"/>
          <p:cNvSpPr txBox="1">
            <a:spLocks noChangeArrowheads="1"/>
          </p:cNvSpPr>
          <p:nvPr/>
        </p:nvSpPr>
        <p:spPr bwMode="blackWhite">
          <a:xfrm>
            <a:off x="387278" y="940990"/>
            <a:ext cx="81732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marL="285750" indent="-285750" eaLnBrk="1" hangingPunct="1">
              <a:spcBef>
                <a:spcPts val="600"/>
              </a:spcBef>
              <a:buClr>
                <a:schemeClr val="bg2"/>
              </a:buClr>
              <a:buFont typeface="Wingdings" panose="05000000000000000000" pitchFamily="2" charset="2"/>
              <a:buChar char="p"/>
            </a:pPr>
            <a:r>
              <a:rPr lang="zh-TW" altLang="en-US" sz="1400" dirty="0">
                <a:latin typeface="+mj-lt"/>
                <a:ea typeface="+mj-ea"/>
              </a:rPr>
              <a:t>資產品質維持良好</a:t>
            </a:r>
            <a:r>
              <a:rPr lang="zh-TW" altLang="en-US" sz="1400" dirty="0" smtClean="0">
                <a:latin typeface="+mj-lt"/>
                <a:ea typeface="+mj-ea"/>
              </a:rPr>
              <a:t>，逾</a:t>
            </a:r>
            <a:r>
              <a:rPr lang="zh-TW" altLang="en-US" sz="1400" dirty="0">
                <a:latin typeface="+mj-lt"/>
                <a:ea typeface="+mj-ea"/>
              </a:rPr>
              <a:t>放</a:t>
            </a:r>
            <a:r>
              <a:rPr lang="zh-TW" altLang="en-US" sz="1400" dirty="0" smtClean="0">
                <a:latin typeface="+mj-lt"/>
                <a:ea typeface="+mj-ea"/>
              </a:rPr>
              <a:t>比為</a:t>
            </a:r>
            <a:r>
              <a:rPr lang="en-US" altLang="zh-TW" sz="1400" dirty="0" smtClean="0">
                <a:latin typeface="+mj-lt"/>
                <a:ea typeface="+mj-ea"/>
              </a:rPr>
              <a:t>0.08%</a:t>
            </a:r>
            <a:r>
              <a:rPr lang="zh-TW" altLang="en-US" sz="1400" dirty="0">
                <a:latin typeface="+mj-lt"/>
                <a:ea typeface="+mj-ea"/>
              </a:rPr>
              <a:t>，備抵</a:t>
            </a:r>
            <a:r>
              <a:rPr lang="zh-TW" altLang="en-US" sz="1400" dirty="0" smtClean="0">
                <a:latin typeface="+mj-lt"/>
                <a:ea typeface="+mj-ea"/>
              </a:rPr>
              <a:t>呆帳覆蓋率為</a:t>
            </a:r>
            <a:r>
              <a:rPr lang="en-US" altLang="zh-TW" sz="1400" dirty="0" smtClean="0">
                <a:latin typeface="+mj-lt"/>
                <a:ea typeface="+mj-ea"/>
              </a:rPr>
              <a:t>1896%</a:t>
            </a:r>
          </a:p>
        </p:txBody>
      </p:sp>
      <p:sp>
        <p:nvSpPr>
          <p:cNvPr id="37" name="文字方塊 36"/>
          <p:cNvSpPr txBox="1"/>
          <p:nvPr/>
        </p:nvSpPr>
        <p:spPr>
          <a:xfrm>
            <a:off x="2005684" y="2943258"/>
            <a:ext cx="440825" cy="246221"/>
          </a:xfrm>
          <a:prstGeom prst="rect">
            <a:avLst/>
          </a:prstGeom>
          <a:solidFill>
            <a:schemeClr val="bg1"/>
          </a:solidFill>
        </p:spPr>
        <p:txBody>
          <a:bodyPr wrap="none" lIns="0" tIns="0" rIns="0" bIns="0" rtlCol="0">
            <a:spAutoFit/>
          </a:bodyPr>
          <a:lstStyle/>
          <a:p>
            <a:pPr algn="ctr"/>
            <a:r>
              <a:rPr lang="en-US" altLang="zh-TW" sz="1500" dirty="0" smtClean="0">
                <a:latin typeface="+mj-lt"/>
                <a:ea typeface="+mj-ea"/>
                <a:cs typeface="Arial" panose="020B0604020202020204" pitchFamily="34" charset="0"/>
              </a:rPr>
              <a:t>763</a:t>
            </a:r>
            <a:r>
              <a:rPr lang="en-US" altLang="zh-TW" sz="1600" dirty="0" smtClean="0">
                <a:latin typeface="+mj-lt"/>
                <a:ea typeface="+mj-ea"/>
                <a:cs typeface="Arial" panose="020B0604020202020204" pitchFamily="34" charset="0"/>
              </a:rPr>
              <a:t>%</a:t>
            </a:r>
            <a:endParaRPr lang="zh-TW" altLang="en-US" sz="1600" dirty="0">
              <a:latin typeface="+mj-lt"/>
              <a:ea typeface="+mj-ea"/>
              <a:cs typeface="Arial" panose="020B0604020202020204" pitchFamily="34" charset="0"/>
            </a:endParaRPr>
          </a:p>
        </p:txBody>
      </p:sp>
      <p:sp>
        <p:nvSpPr>
          <p:cNvPr id="38" name="文字方塊 37"/>
          <p:cNvSpPr txBox="1"/>
          <p:nvPr/>
        </p:nvSpPr>
        <p:spPr>
          <a:xfrm>
            <a:off x="3314808" y="2346796"/>
            <a:ext cx="538609" cy="246221"/>
          </a:xfrm>
          <a:prstGeom prst="rect">
            <a:avLst/>
          </a:prstGeom>
          <a:solidFill>
            <a:schemeClr val="bg1"/>
          </a:solidFill>
        </p:spPr>
        <p:txBody>
          <a:bodyPr wrap="none" lIns="0" tIns="0" rIns="0" bIns="0" rtlCol="0">
            <a:spAutoFit/>
          </a:bodyPr>
          <a:lstStyle/>
          <a:p>
            <a:r>
              <a:rPr lang="en-US" altLang="zh-TW" sz="1500" dirty="0" smtClean="0">
                <a:latin typeface="+mj-lt"/>
                <a:ea typeface="+mj-ea"/>
                <a:cs typeface="Arial" panose="020B0604020202020204" pitchFamily="34" charset="0"/>
              </a:rPr>
              <a:t>1896</a:t>
            </a:r>
            <a:r>
              <a:rPr lang="en-US" altLang="zh-TW" sz="1600" dirty="0" smtClean="0">
                <a:latin typeface="+mj-lt"/>
                <a:ea typeface="+mj-ea"/>
                <a:cs typeface="Arial" panose="020B0604020202020204" pitchFamily="34" charset="0"/>
              </a:rPr>
              <a:t>%</a:t>
            </a:r>
            <a:endParaRPr lang="zh-TW" altLang="en-US" sz="1600" dirty="0">
              <a:latin typeface="+mj-lt"/>
              <a:ea typeface="+mj-ea"/>
              <a:cs typeface="Arial" panose="020B0604020202020204" pitchFamily="34" charset="0"/>
            </a:endParaRPr>
          </a:p>
        </p:txBody>
      </p:sp>
      <p:grpSp>
        <p:nvGrpSpPr>
          <p:cNvPr id="46" name="群組 45"/>
          <p:cNvGrpSpPr/>
          <p:nvPr/>
        </p:nvGrpSpPr>
        <p:grpSpPr>
          <a:xfrm>
            <a:off x="250321" y="6043820"/>
            <a:ext cx="3820585" cy="369332"/>
            <a:chOff x="250321" y="5751367"/>
            <a:chExt cx="3820585" cy="369332"/>
          </a:xfrm>
        </p:grpSpPr>
        <p:sp>
          <p:nvSpPr>
            <p:cNvPr id="47" name="Text Box 37"/>
            <p:cNvSpPr txBox="1">
              <a:spLocks noChangeArrowheads="1"/>
            </p:cNvSpPr>
            <p:nvPr/>
          </p:nvSpPr>
          <p:spPr bwMode="gray">
            <a:xfrm>
              <a:off x="1550659" y="5751367"/>
              <a:ext cx="962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spcBef>
                  <a:spcPct val="50000"/>
                </a:spcBef>
                <a:buNone/>
              </a:pPr>
              <a:r>
                <a:rPr lang="en-US" altLang="zh-TW" sz="1800" b="1" dirty="0" smtClean="0">
                  <a:solidFill>
                    <a:schemeClr val="accent1">
                      <a:lumMod val="60000"/>
                      <a:lumOff val="40000"/>
                    </a:schemeClr>
                  </a:solidFill>
                  <a:latin typeface="+mj-lt"/>
                  <a:ea typeface="+mj-ea"/>
                  <a:cs typeface="Arial" panose="020B0604020202020204" pitchFamily="34" charset="0"/>
                </a:rPr>
                <a:t>0.11 %</a:t>
              </a:r>
              <a:endParaRPr lang="en-US" altLang="zh-TW" sz="1800" b="1" dirty="0">
                <a:solidFill>
                  <a:schemeClr val="accent1">
                    <a:lumMod val="60000"/>
                    <a:lumOff val="40000"/>
                  </a:schemeClr>
                </a:solidFill>
                <a:latin typeface="+mj-lt"/>
                <a:ea typeface="+mj-ea"/>
                <a:cs typeface="Arial" panose="020B0604020202020204" pitchFamily="34" charset="0"/>
              </a:endParaRPr>
            </a:p>
          </p:txBody>
        </p:sp>
        <p:sp>
          <p:nvSpPr>
            <p:cNvPr id="48" name="Text Box 38"/>
            <p:cNvSpPr txBox="1">
              <a:spLocks noChangeArrowheads="1"/>
            </p:cNvSpPr>
            <p:nvPr/>
          </p:nvSpPr>
          <p:spPr bwMode="gray">
            <a:xfrm>
              <a:off x="2856207" y="5751367"/>
              <a:ext cx="1171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spcBef>
                  <a:spcPct val="50000"/>
                </a:spcBef>
                <a:buNone/>
              </a:pPr>
              <a:r>
                <a:rPr lang="en-US" altLang="zh-TW" sz="1800" b="1" i="0" dirty="0">
                  <a:solidFill>
                    <a:schemeClr val="accent1">
                      <a:lumMod val="60000"/>
                      <a:lumOff val="40000"/>
                    </a:schemeClr>
                  </a:solidFill>
                  <a:latin typeface="+mj-lt"/>
                  <a:ea typeface="+mj-ea"/>
                </a:rPr>
                <a:t>  </a:t>
              </a:r>
              <a:r>
                <a:rPr lang="en-US" altLang="zh-TW" sz="1800" b="1" i="0" dirty="0" smtClean="0">
                  <a:solidFill>
                    <a:schemeClr val="accent1">
                      <a:lumMod val="60000"/>
                      <a:lumOff val="40000"/>
                    </a:schemeClr>
                  </a:solidFill>
                  <a:latin typeface="+mj-lt"/>
                  <a:ea typeface="+mj-ea"/>
                </a:rPr>
                <a:t>0.08 </a:t>
              </a:r>
              <a:r>
                <a:rPr lang="en-US" altLang="zh-TW" sz="1800" b="1" dirty="0" smtClean="0">
                  <a:solidFill>
                    <a:schemeClr val="accent1">
                      <a:lumMod val="60000"/>
                      <a:lumOff val="40000"/>
                    </a:schemeClr>
                  </a:solidFill>
                  <a:latin typeface="+mj-lt"/>
                  <a:ea typeface="+mj-ea"/>
                  <a:cs typeface="Arial" panose="020B0604020202020204" pitchFamily="34" charset="0"/>
                </a:rPr>
                <a:t>%</a:t>
              </a:r>
              <a:endParaRPr lang="en-US" altLang="zh-TW" sz="1800" b="1" dirty="0">
                <a:solidFill>
                  <a:schemeClr val="accent1">
                    <a:lumMod val="60000"/>
                    <a:lumOff val="40000"/>
                  </a:schemeClr>
                </a:solidFill>
                <a:latin typeface="+mj-lt"/>
                <a:ea typeface="+mj-ea"/>
                <a:cs typeface="Arial" panose="020B0604020202020204" pitchFamily="34" charset="0"/>
              </a:endParaRPr>
            </a:p>
          </p:txBody>
        </p:sp>
        <p:sp>
          <p:nvSpPr>
            <p:cNvPr id="49" name="Rectangle 35"/>
            <p:cNvSpPr>
              <a:spLocks noChangeArrowheads="1"/>
            </p:cNvSpPr>
            <p:nvPr/>
          </p:nvSpPr>
          <p:spPr bwMode="gray">
            <a:xfrm>
              <a:off x="1480396" y="5763241"/>
              <a:ext cx="2590510" cy="323849"/>
            </a:xfrm>
            <a:prstGeom prst="rect">
              <a:avLst/>
            </a:prstGeom>
            <a:noFill/>
            <a:ln w="19050">
              <a:solidFill>
                <a:schemeClr val="accent1">
                  <a:lumMod val="60000"/>
                  <a:lumOff val="40000"/>
                </a:schemeClr>
              </a:solidFill>
              <a:miter lim="800000"/>
              <a:headEnd/>
              <a:tailEnd/>
            </a:ln>
            <a:effectLst/>
          </p:spPr>
          <p:txBody>
            <a:bodyPr wrap="none" anchor="ctr"/>
            <a:lstStyle/>
            <a:p>
              <a:pPr>
                <a:defRPr/>
              </a:pPr>
              <a:endParaRPr lang="zh-TW" altLang="zh-TW" sz="2000" i="0">
                <a:solidFill>
                  <a:schemeClr val="accent1">
                    <a:lumMod val="60000"/>
                    <a:lumOff val="40000"/>
                  </a:schemeClr>
                </a:solidFill>
                <a:effectLst>
                  <a:outerShdw blurRad="38100" dist="38100" dir="2700000" algn="tl">
                    <a:srgbClr val="C0C0C0"/>
                  </a:outerShdw>
                </a:effectLst>
                <a:latin typeface="+mj-lt"/>
                <a:ea typeface="+mj-ea"/>
                <a:cs typeface="Arial" panose="020B0604020202020204" pitchFamily="34" charset="0"/>
              </a:endParaRPr>
            </a:p>
          </p:txBody>
        </p:sp>
        <p:sp>
          <p:nvSpPr>
            <p:cNvPr id="50" name="Text Box 14"/>
            <p:cNvSpPr txBox="1">
              <a:spLocks noChangeArrowheads="1"/>
            </p:cNvSpPr>
            <p:nvPr/>
          </p:nvSpPr>
          <p:spPr bwMode="blackWhite">
            <a:xfrm>
              <a:off x="250321" y="5800102"/>
              <a:ext cx="1709848" cy="292644"/>
            </a:xfrm>
            <a:prstGeom prst="rect">
              <a:avLst/>
            </a:prstGeom>
            <a:noFill/>
            <a:ln w="9525" algn="ctr">
              <a:noFill/>
              <a:miter lim="800000"/>
              <a:headEnd/>
              <a:tailEnd/>
            </a:ln>
          </p:spPr>
          <p:txBody>
            <a:bodyPr wrap="square">
              <a:spAutoFit/>
            </a:bodyPr>
            <a:lstStyle/>
            <a:p>
              <a:pPr>
                <a:lnSpc>
                  <a:spcPct val="80000"/>
                </a:lnSpc>
                <a:spcBef>
                  <a:spcPct val="50000"/>
                </a:spcBef>
              </a:pPr>
              <a:r>
                <a:rPr lang="zh-TW" altLang="en-US" sz="1600" b="1" dirty="0">
                  <a:solidFill>
                    <a:schemeClr val="accent1">
                      <a:lumMod val="60000"/>
                      <a:lumOff val="40000"/>
                    </a:schemeClr>
                  </a:solidFill>
                  <a:latin typeface="+mj-lt"/>
                  <a:ea typeface="+mj-ea"/>
                  <a:cs typeface="Arial" panose="020B0604020202020204" pitchFamily="34" charset="0"/>
                </a:rPr>
                <a:t>房貸逾放比</a:t>
              </a:r>
            </a:p>
          </p:txBody>
        </p:sp>
      </p:grpSp>
      <p:grpSp>
        <p:nvGrpSpPr>
          <p:cNvPr id="52" name="群組 51"/>
          <p:cNvGrpSpPr/>
          <p:nvPr/>
        </p:nvGrpSpPr>
        <p:grpSpPr>
          <a:xfrm>
            <a:off x="250321" y="4030153"/>
            <a:ext cx="3820585" cy="369332"/>
            <a:chOff x="250321" y="3525555"/>
            <a:chExt cx="3820585" cy="369332"/>
          </a:xfrm>
        </p:grpSpPr>
        <p:sp>
          <p:nvSpPr>
            <p:cNvPr id="53" name="Text Box 37"/>
            <p:cNvSpPr txBox="1">
              <a:spLocks noChangeArrowheads="1"/>
            </p:cNvSpPr>
            <p:nvPr/>
          </p:nvSpPr>
          <p:spPr bwMode="gray">
            <a:xfrm>
              <a:off x="1561876" y="3525555"/>
              <a:ext cx="962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spcBef>
                  <a:spcPct val="50000"/>
                </a:spcBef>
                <a:buNone/>
              </a:pPr>
              <a:r>
                <a:rPr lang="en-US" altLang="zh-TW" sz="1800" b="1" dirty="0" smtClean="0">
                  <a:solidFill>
                    <a:schemeClr val="accent1">
                      <a:lumMod val="60000"/>
                      <a:lumOff val="40000"/>
                    </a:schemeClr>
                  </a:solidFill>
                  <a:latin typeface="+mj-lt"/>
                  <a:ea typeface="+mj-ea"/>
                  <a:cs typeface="Arial" panose="020B0604020202020204" pitchFamily="34" charset="0"/>
                </a:rPr>
                <a:t>0.10 %</a:t>
              </a:r>
              <a:endParaRPr lang="en-US" altLang="zh-TW" sz="1800" b="1" dirty="0">
                <a:solidFill>
                  <a:schemeClr val="accent1">
                    <a:lumMod val="60000"/>
                    <a:lumOff val="40000"/>
                  </a:schemeClr>
                </a:solidFill>
                <a:latin typeface="+mj-lt"/>
                <a:ea typeface="+mj-ea"/>
                <a:cs typeface="Arial" panose="020B0604020202020204" pitchFamily="34" charset="0"/>
              </a:endParaRPr>
            </a:p>
          </p:txBody>
        </p:sp>
        <p:sp>
          <p:nvSpPr>
            <p:cNvPr id="55" name="Text Box 38"/>
            <p:cNvSpPr txBox="1">
              <a:spLocks noChangeArrowheads="1"/>
            </p:cNvSpPr>
            <p:nvPr/>
          </p:nvSpPr>
          <p:spPr bwMode="gray">
            <a:xfrm>
              <a:off x="2821737" y="3525555"/>
              <a:ext cx="1171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spcBef>
                  <a:spcPct val="50000"/>
                </a:spcBef>
                <a:buNone/>
              </a:pPr>
              <a:r>
                <a:rPr lang="en-US" altLang="zh-TW" sz="1800" b="1" i="0" dirty="0">
                  <a:solidFill>
                    <a:schemeClr val="accent1">
                      <a:lumMod val="60000"/>
                      <a:lumOff val="40000"/>
                    </a:schemeClr>
                  </a:solidFill>
                  <a:latin typeface="+mj-lt"/>
                  <a:ea typeface="+mj-ea"/>
                </a:rPr>
                <a:t>  </a:t>
              </a:r>
              <a:r>
                <a:rPr lang="en-US" altLang="zh-TW" sz="1800" b="1" i="0" dirty="0" smtClean="0">
                  <a:solidFill>
                    <a:schemeClr val="accent1">
                      <a:lumMod val="60000"/>
                      <a:lumOff val="40000"/>
                    </a:schemeClr>
                  </a:solidFill>
                  <a:latin typeface="+mj-lt"/>
                  <a:ea typeface="+mj-ea"/>
                </a:rPr>
                <a:t>0.07 </a:t>
              </a:r>
              <a:r>
                <a:rPr lang="en-US" altLang="zh-TW" sz="1800" b="1" dirty="0" smtClean="0">
                  <a:solidFill>
                    <a:schemeClr val="accent1">
                      <a:lumMod val="60000"/>
                      <a:lumOff val="40000"/>
                    </a:schemeClr>
                  </a:solidFill>
                  <a:latin typeface="+mj-lt"/>
                  <a:ea typeface="+mj-ea"/>
                  <a:cs typeface="Arial" panose="020B0604020202020204" pitchFamily="34" charset="0"/>
                </a:rPr>
                <a:t>%</a:t>
              </a:r>
              <a:endParaRPr lang="en-US" altLang="zh-TW" sz="1800" b="1" dirty="0">
                <a:solidFill>
                  <a:schemeClr val="accent1">
                    <a:lumMod val="60000"/>
                    <a:lumOff val="40000"/>
                  </a:schemeClr>
                </a:solidFill>
                <a:latin typeface="+mj-lt"/>
                <a:ea typeface="+mj-ea"/>
                <a:cs typeface="Arial" panose="020B0604020202020204" pitchFamily="34" charset="0"/>
              </a:endParaRPr>
            </a:p>
          </p:txBody>
        </p:sp>
        <p:sp>
          <p:nvSpPr>
            <p:cNvPr id="56" name="Rectangle 35"/>
            <p:cNvSpPr>
              <a:spLocks noChangeArrowheads="1"/>
            </p:cNvSpPr>
            <p:nvPr/>
          </p:nvSpPr>
          <p:spPr bwMode="gray">
            <a:xfrm>
              <a:off x="1480396" y="3537429"/>
              <a:ext cx="2590510" cy="323849"/>
            </a:xfrm>
            <a:prstGeom prst="rect">
              <a:avLst/>
            </a:prstGeom>
            <a:noFill/>
            <a:ln w="19050">
              <a:solidFill>
                <a:schemeClr val="accent1">
                  <a:lumMod val="60000"/>
                  <a:lumOff val="40000"/>
                </a:schemeClr>
              </a:solidFill>
              <a:miter lim="800000"/>
              <a:headEnd/>
              <a:tailEnd/>
            </a:ln>
            <a:effectLst/>
          </p:spPr>
          <p:txBody>
            <a:bodyPr wrap="none" anchor="ctr"/>
            <a:lstStyle/>
            <a:p>
              <a:pPr>
                <a:defRPr/>
              </a:pPr>
              <a:endParaRPr lang="zh-TW" altLang="zh-TW" sz="2000" i="0">
                <a:solidFill>
                  <a:schemeClr val="accent1">
                    <a:lumMod val="60000"/>
                    <a:lumOff val="40000"/>
                  </a:schemeClr>
                </a:solidFill>
                <a:effectLst>
                  <a:outerShdw blurRad="38100" dist="38100" dir="2700000" algn="tl">
                    <a:srgbClr val="C0C0C0"/>
                  </a:outerShdw>
                </a:effectLst>
                <a:latin typeface="+mj-lt"/>
                <a:ea typeface="+mj-ea"/>
                <a:cs typeface="Arial" panose="020B0604020202020204" pitchFamily="34" charset="0"/>
              </a:endParaRPr>
            </a:p>
          </p:txBody>
        </p:sp>
        <p:sp>
          <p:nvSpPr>
            <p:cNvPr id="57" name="Text Box 14"/>
            <p:cNvSpPr txBox="1">
              <a:spLocks noChangeArrowheads="1"/>
            </p:cNvSpPr>
            <p:nvPr/>
          </p:nvSpPr>
          <p:spPr bwMode="blackWhite">
            <a:xfrm>
              <a:off x="250321" y="3574290"/>
              <a:ext cx="1709848" cy="292644"/>
            </a:xfrm>
            <a:prstGeom prst="rect">
              <a:avLst/>
            </a:prstGeom>
            <a:noFill/>
            <a:ln w="9525" algn="ctr">
              <a:noFill/>
              <a:miter lim="800000"/>
              <a:headEnd/>
              <a:tailEnd/>
            </a:ln>
          </p:spPr>
          <p:txBody>
            <a:bodyPr wrap="square">
              <a:spAutoFit/>
            </a:bodyPr>
            <a:lstStyle/>
            <a:p>
              <a:pPr>
                <a:lnSpc>
                  <a:spcPct val="80000"/>
                </a:lnSpc>
                <a:spcBef>
                  <a:spcPct val="50000"/>
                </a:spcBef>
              </a:pPr>
              <a:r>
                <a:rPr lang="zh-TW" altLang="en-US" sz="1600" b="1" dirty="0">
                  <a:solidFill>
                    <a:schemeClr val="accent1">
                      <a:lumMod val="60000"/>
                      <a:lumOff val="40000"/>
                    </a:schemeClr>
                  </a:solidFill>
                  <a:latin typeface="+mj-lt"/>
                  <a:ea typeface="+mj-ea"/>
                  <a:cs typeface="Arial" panose="020B0604020202020204" pitchFamily="34" charset="0"/>
                </a:rPr>
                <a:t>房貸逾放比</a:t>
              </a:r>
            </a:p>
          </p:txBody>
        </p:sp>
      </p:grpSp>
      <p:sp>
        <p:nvSpPr>
          <p:cNvPr id="58" name="文字方塊 57"/>
          <p:cNvSpPr txBox="1"/>
          <p:nvPr/>
        </p:nvSpPr>
        <p:spPr>
          <a:xfrm>
            <a:off x="1983693" y="4810490"/>
            <a:ext cx="528991" cy="230832"/>
          </a:xfrm>
          <a:prstGeom prst="rect">
            <a:avLst/>
          </a:prstGeom>
          <a:solidFill>
            <a:schemeClr val="bg1"/>
          </a:solidFill>
        </p:spPr>
        <p:txBody>
          <a:bodyPr wrap="none" lIns="0" tIns="0" rIns="0" bIns="0" rtlCol="0">
            <a:spAutoFit/>
          </a:bodyPr>
          <a:lstStyle/>
          <a:p>
            <a:r>
              <a:rPr lang="en-US" altLang="zh-TW" sz="1500" dirty="0" smtClean="0">
                <a:latin typeface="+mj-lt"/>
                <a:ea typeface="+mj-ea"/>
                <a:cs typeface="Arial" panose="020B0604020202020204" pitchFamily="34" charset="0"/>
              </a:rPr>
              <a:t>1180%</a:t>
            </a:r>
            <a:endParaRPr lang="zh-TW" altLang="en-US" sz="1500" dirty="0">
              <a:latin typeface="+mj-lt"/>
              <a:ea typeface="+mj-ea"/>
              <a:cs typeface="Arial" panose="020B0604020202020204" pitchFamily="34" charset="0"/>
            </a:endParaRPr>
          </a:p>
        </p:txBody>
      </p:sp>
      <p:sp>
        <p:nvSpPr>
          <p:cNvPr id="59" name="文字方塊 58"/>
          <p:cNvSpPr txBox="1"/>
          <p:nvPr/>
        </p:nvSpPr>
        <p:spPr>
          <a:xfrm>
            <a:off x="3324426" y="4546901"/>
            <a:ext cx="528991" cy="230832"/>
          </a:xfrm>
          <a:prstGeom prst="rect">
            <a:avLst/>
          </a:prstGeom>
          <a:solidFill>
            <a:schemeClr val="bg1"/>
          </a:solidFill>
        </p:spPr>
        <p:txBody>
          <a:bodyPr wrap="none" lIns="0" tIns="0" rIns="0" bIns="0" rtlCol="0">
            <a:spAutoFit/>
          </a:bodyPr>
          <a:lstStyle/>
          <a:p>
            <a:r>
              <a:rPr lang="en-US" altLang="zh-TW" sz="1500" dirty="0" smtClean="0">
                <a:latin typeface="+mj-lt"/>
                <a:ea typeface="+mj-ea"/>
                <a:cs typeface="Arial" panose="020B0604020202020204" pitchFamily="34" charset="0"/>
              </a:rPr>
              <a:t>1778%</a:t>
            </a:r>
            <a:endParaRPr lang="zh-TW" altLang="en-US" sz="1500" dirty="0">
              <a:latin typeface="+mj-lt"/>
              <a:ea typeface="+mj-ea"/>
              <a:cs typeface="Arial" panose="020B0604020202020204" pitchFamily="34" charset="0"/>
            </a:endParaRPr>
          </a:p>
        </p:txBody>
      </p:sp>
    </p:spTree>
    <p:extLst>
      <p:ext uri="{BB962C8B-B14F-4D97-AF65-F5344CB8AC3E}">
        <p14:creationId xmlns:p14="http://schemas.microsoft.com/office/powerpoint/2010/main" val="42028525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stretch>
            <a:fillRect/>
          </a:stretch>
        </p:blipFill>
        <p:spPr>
          <a:xfrm>
            <a:off x="4651804" y="2395952"/>
            <a:ext cx="4001907" cy="3157334"/>
          </a:xfrm>
          <a:prstGeom prst="rect">
            <a:avLst/>
          </a:prstGeom>
        </p:spPr>
      </p:pic>
      <p:pic>
        <p:nvPicPr>
          <p:cNvPr id="4" name="圖片 3"/>
          <p:cNvPicPr>
            <a:picLocks noChangeAspect="1"/>
          </p:cNvPicPr>
          <p:nvPr/>
        </p:nvPicPr>
        <p:blipFill>
          <a:blip r:embed="rId3"/>
          <a:stretch>
            <a:fillRect/>
          </a:stretch>
        </p:blipFill>
        <p:spPr>
          <a:xfrm>
            <a:off x="503392" y="2414589"/>
            <a:ext cx="3888000" cy="3072294"/>
          </a:xfrm>
          <a:prstGeom prst="rect">
            <a:avLst/>
          </a:prstGeom>
        </p:spPr>
      </p:pic>
      <p:grpSp>
        <p:nvGrpSpPr>
          <p:cNvPr id="54" name="群組 53"/>
          <p:cNvGrpSpPr/>
          <p:nvPr/>
        </p:nvGrpSpPr>
        <p:grpSpPr>
          <a:xfrm>
            <a:off x="4719313" y="5728701"/>
            <a:ext cx="3862826" cy="370409"/>
            <a:chOff x="4935869" y="5229959"/>
            <a:chExt cx="3660961" cy="370409"/>
          </a:xfrm>
        </p:grpSpPr>
        <p:sp>
          <p:nvSpPr>
            <p:cNvPr id="55" name="Text Box 37"/>
            <p:cNvSpPr txBox="1">
              <a:spLocks noChangeArrowheads="1"/>
            </p:cNvSpPr>
            <p:nvPr/>
          </p:nvSpPr>
          <p:spPr bwMode="gray">
            <a:xfrm>
              <a:off x="5704820" y="5231036"/>
              <a:ext cx="871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50000"/>
                </a:spcBef>
                <a:buFontTx/>
                <a:buNone/>
              </a:pPr>
              <a:r>
                <a:rPr lang="en-US" altLang="zh-TW" sz="1800" b="1" i="0" dirty="0" smtClean="0">
                  <a:solidFill>
                    <a:schemeClr val="accent1">
                      <a:lumMod val="60000"/>
                      <a:lumOff val="40000"/>
                    </a:schemeClr>
                  </a:solidFill>
                  <a:latin typeface="+mn-lt"/>
                </a:rPr>
                <a:t>16.1%</a:t>
              </a:r>
              <a:endParaRPr lang="en-US" altLang="zh-TW" sz="1800" b="1" i="0" dirty="0">
                <a:solidFill>
                  <a:schemeClr val="accent1">
                    <a:lumMod val="60000"/>
                    <a:lumOff val="40000"/>
                  </a:schemeClr>
                </a:solidFill>
                <a:latin typeface="+mn-lt"/>
              </a:endParaRPr>
            </a:p>
          </p:txBody>
        </p:sp>
        <p:sp>
          <p:nvSpPr>
            <p:cNvPr id="56" name="Text Box 38"/>
            <p:cNvSpPr txBox="1">
              <a:spLocks noChangeArrowheads="1"/>
            </p:cNvSpPr>
            <p:nvPr/>
          </p:nvSpPr>
          <p:spPr bwMode="gray">
            <a:xfrm>
              <a:off x="6423187" y="5229959"/>
              <a:ext cx="8799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50000"/>
                </a:spcBef>
                <a:buFontTx/>
                <a:buNone/>
              </a:pPr>
              <a:r>
                <a:rPr lang="en-US" altLang="zh-TW" sz="1800" b="1" i="0" dirty="0" smtClean="0">
                  <a:solidFill>
                    <a:schemeClr val="accent1">
                      <a:lumMod val="60000"/>
                      <a:lumOff val="40000"/>
                    </a:schemeClr>
                  </a:solidFill>
                  <a:latin typeface="+mn-lt"/>
                </a:rPr>
                <a:t>14.4%</a:t>
              </a:r>
              <a:endParaRPr lang="en-US" altLang="zh-TW" sz="1800" b="1" i="0" dirty="0">
                <a:solidFill>
                  <a:schemeClr val="accent1">
                    <a:lumMod val="60000"/>
                    <a:lumOff val="40000"/>
                  </a:schemeClr>
                </a:solidFill>
                <a:latin typeface="+mn-lt"/>
              </a:endParaRPr>
            </a:p>
          </p:txBody>
        </p:sp>
        <p:sp>
          <p:nvSpPr>
            <p:cNvPr id="57" name="Text Box 37"/>
            <p:cNvSpPr txBox="1">
              <a:spLocks noChangeArrowheads="1"/>
            </p:cNvSpPr>
            <p:nvPr/>
          </p:nvSpPr>
          <p:spPr bwMode="gray">
            <a:xfrm>
              <a:off x="5020525" y="5231036"/>
              <a:ext cx="8448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50000"/>
                </a:spcBef>
                <a:buFontTx/>
                <a:buNone/>
              </a:pPr>
              <a:r>
                <a:rPr lang="en-US" altLang="zh-TW" sz="1800" b="1" i="0" dirty="0" smtClean="0">
                  <a:solidFill>
                    <a:schemeClr val="accent1">
                      <a:lumMod val="60000"/>
                      <a:lumOff val="40000"/>
                    </a:schemeClr>
                  </a:solidFill>
                  <a:latin typeface="+mn-lt"/>
                </a:rPr>
                <a:t>15.0%</a:t>
              </a:r>
              <a:endParaRPr lang="en-US" altLang="zh-TW" sz="1800" b="1" i="0" dirty="0">
                <a:solidFill>
                  <a:schemeClr val="accent1">
                    <a:lumMod val="60000"/>
                    <a:lumOff val="40000"/>
                  </a:schemeClr>
                </a:solidFill>
                <a:latin typeface="+mn-lt"/>
              </a:endParaRPr>
            </a:p>
          </p:txBody>
        </p:sp>
        <p:sp>
          <p:nvSpPr>
            <p:cNvPr id="58" name="Rectangle 35"/>
            <p:cNvSpPr>
              <a:spLocks noChangeArrowheads="1"/>
            </p:cNvSpPr>
            <p:nvPr/>
          </p:nvSpPr>
          <p:spPr bwMode="gray">
            <a:xfrm>
              <a:off x="4935869" y="5258377"/>
              <a:ext cx="3660961" cy="325436"/>
            </a:xfrm>
            <a:prstGeom prst="rect">
              <a:avLst/>
            </a:prstGeom>
            <a:noFill/>
            <a:ln w="19050">
              <a:solidFill>
                <a:schemeClr val="accent1">
                  <a:lumMod val="60000"/>
                  <a:lumOff val="40000"/>
                </a:schemeClr>
              </a:solidFill>
              <a:miter lim="800000"/>
              <a:headEnd/>
              <a:tailEnd/>
            </a:ln>
            <a:effectLst/>
          </p:spPr>
          <p:txBody>
            <a:bodyPr wrap="none" anchor="ctr"/>
            <a:lstStyle/>
            <a:p>
              <a:pPr>
                <a:defRPr/>
              </a:pPr>
              <a:endParaRPr lang="zh-TW" altLang="zh-TW" i="0">
                <a:solidFill>
                  <a:schemeClr val="accent1">
                    <a:lumMod val="60000"/>
                    <a:lumOff val="40000"/>
                  </a:schemeClr>
                </a:solidFill>
                <a:effectLst>
                  <a:outerShdw blurRad="38100" dist="38100" dir="2700000" algn="tl">
                    <a:srgbClr val="C0C0C0"/>
                  </a:outerShdw>
                </a:effectLst>
              </a:endParaRPr>
            </a:p>
          </p:txBody>
        </p:sp>
        <p:sp>
          <p:nvSpPr>
            <p:cNvPr id="59" name="Text Box 37"/>
            <p:cNvSpPr txBox="1">
              <a:spLocks noChangeArrowheads="1"/>
            </p:cNvSpPr>
            <p:nvPr/>
          </p:nvSpPr>
          <p:spPr bwMode="gray">
            <a:xfrm>
              <a:off x="7114601" y="5231036"/>
              <a:ext cx="8961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50000"/>
                </a:spcBef>
                <a:buNone/>
              </a:pPr>
              <a:r>
                <a:rPr lang="en-US" altLang="zh-TW" sz="1800" b="1" dirty="0" smtClean="0">
                  <a:solidFill>
                    <a:schemeClr val="accent1">
                      <a:lumMod val="60000"/>
                      <a:lumOff val="40000"/>
                    </a:schemeClr>
                  </a:solidFill>
                  <a:latin typeface="+mn-lt"/>
                  <a:ea typeface="微軟正黑體" panose="020B0604030504040204" pitchFamily="34" charset="-120"/>
                  <a:cs typeface="Arial" panose="020B0604020202020204" pitchFamily="34" charset="0"/>
                </a:rPr>
                <a:t>12.4%</a:t>
              </a:r>
              <a:endParaRPr lang="en-US" altLang="zh-TW" sz="1800" b="1" dirty="0">
                <a:solidFill>
                  <a:schemeClr val="accent1">
                    <a:lumMod val="60000"/>
                    <a:lumOff val="40000"/>
                  </a:schemeClr>
                </a:solidFill>
                <a:latin typeface="+mn-lt"/>
                <a:ea typeface="微軟正黑體" panose="020B0604030504040204" pitchFamily="34" charset="-120"/>
                <a:cs typeface="Arial" panose="020B0604020202020204" pitchFamily="34" charset="0"/>
              </a:endParaRPr>
            </a:p>
          </p:txBody>
        </p:sp>
        <p:sp>
          <p:nvSpPr>
            <p:cNvPr id="60" name="Text Box 37"/>
            <p:cNvSpPr txBox="1">
              <a:spLocks noChangeArrowheads="1"/>
            </p:cNvSpPr>
            <p:nvPr/>
          </p:nvSpPr>
          <p:spPr bwMode="gray">
            <a:xfrm>
              <a:off x="7808988" y="5231036"/>
              <a:ext cx="7281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50000"/>
                </a:spcBef>
                <a:buNone/>
              </a:pPr>
              <a:r>
                <a:rPr lang="en-US" altLang="zh-TW" sz="1800" b="1" dirty="0" smtClean="0">
                  <a:solidFill>
                    <a:schemeClr val="accent1">
                      <a:lumMod val="60000"/>
                      <a:lumOff val="40000"/>
                    </a:schemeClr>
                  </a:solidFill>
                  <a:latin typeface="+mn-lt"/>
                  <a:ea typeface="微軟正黑體" panose="020B0604030504040204" pitchFamily="34" charset="-120"/>
                  <a:cs typeface="Arial" panose="020B0604020202020204" pitchFamily="34" charset="0"/>
                </a:rPr>
                <a:t>12.2%</a:t>
              </a:r>
              <a:endParaRPr lang="en-US" altLang="zh-TW" sz="1800" b="1" dirty="0">
                <a:solidFill>
                  <a:schemeClr val="accent1">
                    <a:lumMod val="60000"/>
                    <a:lumOff val="40000"/>
                  </a:schemeClr>
                </a:solidFill>
                <a:latin typeface="+mn-lt"/>
                <a:ea typeface="微軟正黑體" panose="020B0604030504040204" pitchFamily="34" charset="-120"/>
                <a:cs typeface="Arial" panose="020B0604020202020204" pitchFamily="34" charset="0"/>
              </a:endParaRPr>
            </a:p>
          </p:txBody>
        </p:sp>
      </p:grpSp>
      <p:sp>
        <p:nvSpPr>
          <p:cNvPr id="3" name="投影片編號版面配置區 2"/>
          <p:cNvSpPr>
            <a:spLocks noGrp="1"/>
          </p:cNvSpPr>
          <p:nvPr>
            <p:ph type="sldNum" sz="quarter" idx="12"/>
          </p:nvPr>
        </p:nvSpPr>
        <p:spPr/>
        <p:txBody>
          <a:bodyPr/>
          <a:lstStyle/>
          <a:p>
            <a:fld id="{018B90E8-31B4-41F6-8174-D549C5229FD8}" type="slidenum">
              <a:rPr lang="zh-TW" altLang="en-US" smtClean="0">
                <a:latin typeface="+mn-lt"/>
              </a:rPr>
              <a:t>19</a:t>
            </a:fld>
            <a:endParaRPr lang="zh-TW" altLang="en-US">
              <a:latin typeface="+mn-lt"/>
            </a:endParaRPr>
          </a:p>
        </p:txBody>
      </p:sp>
      <p:sp>
        <p:nvSpPr>
          <p:cNvPr id="5" name="標題 2"/>
          <p:cNvSpPr txBox="1">
            <a:spLocks/>
          </p:cNvSpPr>
          <p:nvPr/>
        </p:nvSpPr>
        <p:spPr>
          <a:xfrm>
            <a:off x="393429" y="149683"/>
            <a:ext cx="8643068" cy="57680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a:solidFill>
                  <a:schemeClr val="tx1"/>
                </a:solidFill>
                <a:latin typeface="+mj-lt"/>
                <a:ea typeface="+mj-ea"/>
                <a:cs typeface="+mj-cs"/>
              </a:defRPr>
            </a:lvl1pPr>
          </a:lstStyle>
          <a:p>
            <a:r>
              <a:rPr lang="zh-TW" altLang="en-US" dirty="0"/>
              <a:t>國泰世華銀行 </a:t>
            </a:r>
            <a:r>
              <a:rPr lang="en-US" altLang="zh-TW" dirty="0"/>
              <a:t>– SME</a:t>
            </a:r>
            <a:r>
              <a:rPr lang="zh-TW" altLang="en-US" dirty="0"/>
              <a:t>與外幣放款</a:t>
            </a:r>
            <a:endParaRPr lang="en-US" altLang="zh-TW" dirty="0">
              <a:latin typeface="+mn-lt"/>
            </a:endParaRPr>
          </a:p>
        </p:txBody>
      </p:sp>
      <p:sp>
        <p:nvSpPr>
          <p:cNvPr id="7" name="Text Box 120"/>
          <p:cNvSpPr txBox="1">
            <a:spLocks noChangeArrowheads="1"/>
          </p:cNvSpPr>
          <p:nvPr/>
        </p:nvSpPr>
        <p:spPr bwMode="gray">
          <a:xfrm>
            <a:off x="711749" y="1684011"/>
            <a:ext cx="3660775" cy="400110"/>
          </a:xfrm>
          <a:prstGeom prst="rect">
            <a:avLst/>
          </a:prstGeom>
          <a:solidFill>
            <a:schemeClr val="accent1">
              <a:lumMod val="60000"/>
              <a:lumOff val="40000"/>
            </a:schemeClr>
          </a:solidFill>
          <a:ln>
            <a:noFill/>
          </a:ln>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spcBef>
                <a:spcPct val="50000"/>
              </a:spcBef>
              <a:buFontTx/>
              <a:buNone/>
            </a:pPr>
            <a:r>
              <a:rPr lang="en-US" altLang="zh-TW" sz="2000" b="1" dirty="0" smtClean="0">
                <a:solidFill>
                  <a:prstClr val="white"/>
                </a:solidFill>
                <a:latin typeface="+mn-lt"/>
                <a:ea typeface="DFKai-SB" pitchFamily="65" charset="-120"/>
              </a:rPr>
              <a:t>SME</a:t>
            </a:r>
            <a:r>
              <a:rPr lang="zh-TW" altLang="en-US" sz="2000" b="1" dirty="0">
                <a:solidFill>
                  <a:schemeClr val="bg1"/>
                </a:solidFill>
                <a:latin typeface="Arial" panose="020B0604020202020204" pitchFamily="34" charset="0"/>
                <a:ea typeface="微軟正黑體" panose="020B0604030504040204" pitchFamily="34" charset="-120"/>
                <a:cs typeface="Arial" panose="020B0604020202020204" pitchFamily="34" charset="0"/>
              </a:rPr>
              <a:t>放款</a:t>
            </a:r>
            <a:endParaRPr lang="en-US" altLang="zh-TW" sz="1800" dirty="0">
              <a:solidFill>
                <a:prstClr val="white"/>
              </a:solidFill>
              <a:latin typeface="+mn-lt"/>
            </a:endParaRPr>
          </a:p>
        </p:txBody>
      </p:sp>
      <p:sp>
        <p:nvSpPr>
          <p:cNvPr id="8" name="Text Box 121"/>
          <p:cNvSpPr txBox="1">
            <a:spLocks noChangeArrowheads="1"/>
          </p:cNvSpPr>
          <p:nvPr/>
        </p:nvSpPr>
        <p:spPr bwMode="gray">
          <a:xfrm>
            <a:off x="4842811" y="1663564"/>
            <a:ext cx="3662362" cy="396875"/>
          </a:xfrm>
          <a:prstGeom prst="rect">
            <a:avLst/>
          </a:prstGeom>
          <a:solidFill>
            <a:schemeClr val="accent1">
              <a:lumMod val="60000"/>
              <a:lumOff val="40000"/>
            </a:schemeClr>
          </a:solidFill>
          <a:ln>
            <a:noFill/>
          </a:ln>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spcBef>
                <a:spcPct val="50000"/>
              </a:spcBef>
              <a:buFontTx/>
              <a:buNone/>
            </a:pPr>
            <a:r>
              <a:rPr lang="zh-TW" altLang="en-US" sz="2000" b="1" dirty="0">
                <a:solidFill>
                  <a:schemeClr val="bg1"/>
                </a:solidFill>
                <a:latin typeface="Arial" panose="020B0604020202020204" pitchFamily="34" charset="0"/>
                <a:ea typeface="微軟正黑體" panose="020B0604030504040204" pitchFamily="34" charset="-120"/>
                <a:cs typeface="Arial" panose="020B0604020202020204" pitchFamily="34" charset="0"/>
              </a:rPr>
              <a:t>外幣放款</a:t>
            </a:r>
            <a:endParaRPr lang="en-US" altLang="zh-TW" sz="20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9" name="Text Box 63"/>
          <p:cNvSpPr txBox="1">
            <a:spLocks noChangeArrowheads="1"/>
          </p:cNvSpPr>
          <p:nvPr/>
        </p:nvSpPr>
        <p:spPr bwMode="gray">
          <a:xfrm>
            <a:off x="3634325" y="2075826"/>
            <a:ext cx="76014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300" dirty="0">
                <a:solidFill>
                  <a:prstClr val="black"/>
                </a:solidFill>
                <a:latin typeface="+mn-lt"/>
              </a:rPr>
              <a:t>(NT$BN)</a:t>
            </a:r>
          </a:p>
        </p:txBody>
      </p:sp>
      <p:sp>
        <p:nvSpPr>
          <p:cNvPr id="12" name="Text Box 36"/>
          <p:cNvSpPr txBox="1">
            <a:spLocks noChangeArrowheads="1"/>
          </p:cNvSpPr>
          <p:nvPr/>
        </p:nvSpPr>
        <p:spPr bwMode="gray">
          <a:xfrm>
            <a:off x="219608" y="5440139"/>
            <a:ext cx="24551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50000"/>
              </a:spcBef>
              <a:buFontTx/>
              <a:buNone/>
            </a:pPr>
            <a:r>
              <a:rPr lang="zh-TW" altLang="en-US" sz="1600" b="1" dirty="0">
                <a:solidFill>
                  <a:schemeClr val="accent1">
                    <a:lumMod val="60000"/>
                    <a:lumOff val="40000"/>
                  </a:schemeClr>
                </a:solidFill>
                <a:latin typeface="+mn-lt"/>
                <a:ea typeface="微軟正黑體" panose="020B0604030504040204" pitchFamily="34" charset="-120"/>
                <a:cs typeface="Arial" panose="020B0604020202020204" pitchFamily="34" charset="0"/>
              </a:rPr>
              <a:t>佔全行放款</a:t>
            </a:r>
          </a:p>
        </p:txBody>
      </p:sp>
      <p:grpSp>
        <p:nvGrpSpPr>
          <p:cNvPr id="13" name="群組 12"/>
          <p:cNvGrpSpPr/>
          <p:nvPr/>
        </p:nvGrpSpPr>
        <p:grpSpPr>
          <a:xfrm>
            <a:off x="485308" y="5736734"/>
            <a:ext cx="4029094" cy="372316"/>
            <a:chOff x="552826" y="5239484"/>
            <a:chExt cx="4012401" cy="372316"/>
          </a:xfrm>
        </p:grpSpPr>
        <p:sp>
          <p:nvSpPr>
            <p:cNvPr id="14" name="Text Box 37"/>
            <p:cNvSpPr txBox="1">
              <a:spLocks noChangeArrowheads="1"/>
            </p:cNvSpPr>
            <p:nvPr/>
          </p:nvSpPr>
          <p:spPr bwMode="gray">
            <a:xfrm>
              <a:off x="2120762" y="5239484"/>
              <a:ext cx="97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50000"/>
                </a:spcBef>
                <a:buFontTx/>
                <a:buNone/>
              </a:pPr>
              <a:r>
                <a:rPr lang="en-US" altLang="zh-TW" sz="1800" b="1" i="0" dirty="0" smtClean="0">
                  <a:solidFill>
                    <a:schemeClr val="accent1">
                      <a:lumMod val="60000"/>
                      <a:lumOff val="40000"/>
                    </a:schemeClr>
                  </a:solidFill>
                  <a:latin typeface="+mn-lt"/>
                  <a:ea typeface="微軟正黑體" panose="020B0604030504040204" pitchFamily="34" charset="-120"/>
                  <a:cs typeface="Arial" panose="020B0604020202020204" pitchFamily="34" charset="0"/>
                </a:rPr>
                <a:t>14.1%</a:t>
              </a:r>
              <a:endParaRPr lang="en-US" altLang="zh-TW" sz="1800" b="1" i="0" dirty="0">
                <a:solidFill>
                  <a:schemeClr val="accent1">
                    <a:lumMod val="60000"/>
                    <a:lumOff val="40000"/>
                  </a:schemeClr>
                </a:solidFill>
                <a:latin typeface="+mn-lt"/>
                <a:ea typeface="微軟正黑體" panose="020B0604030504040204" pitchFamily="34" charset="-120"/>
                <a:cs typeface="Arial" panose="020B0604020202020204" pitchFamily="34" charset="0"/>
              </a:endParaRPr>
            </a:p>
          </p:txBody>
        </p:sp>
        <p:sp>
          <p:nvSpPr>
            <p:cNvPr id="15" name="Rectangle 35"/>
            <p:cNvSpPr>
              <a:spLocks noChangeArrowheads="1"/>
            </p:cNvSpPr>
            <p:nvPr/>
          </p:nvSpPr>
          <p:spPr bwMode="gray">
            <a:xfrm>
              <a:off x="552826" y="5257227"/>
              <a:ext cx="3821547" cy="323850"/>
            </a:xfrm>
            <a:prstGeom prst="rect">
              <a:avLst/>
            </a:prstGeom>
            <a:noFill/>
            <a:ln w="19050">
              <a:solidFill>
                <a:schemeClr val="accent1">
                  <a:lumMod val="60000"/>
                  <a:lumOff val="40000"/>
                </a:schemeClr>
              </a:solidFill>
              <a:miter lim="800000"/>
              <a:headEnd/>
              <a:tailEnd/>
            </a:ln>
            <a:effectLst/>
          </p:spPr>
          <p:txBody>
            <a:bodyPr wrap="none" anchor="ctr"/>
            <a:lstStyle/>
            <a:p>
              <a:pPr>
                <a:defRPr/>
              </a:pPr>
              <a:endParaRPr lang="zh-TW" altLang="zh-TW" i="0">
                <a:solidFill>
                  <a:schemeClr val="accent1">
                    <a:lumMod val="60000"/>
                    <a:lumOff val="40000"/>
                  </a:schemeClr>
                </a:solidFill>
                <a:effectLst>
                  <a:outerShdw blurRad="38100" dist="38100" dir="2700000" algn="tl">
                    <a:srgbClr val="C0C0C0"/>
                  </a:outerShdw>
                </a:effectLst>
                <a:ea typeface="微軟正黑體" panose="020B0604030504040204" pitchFamily="34" charset="-120"/>
                <a:cs typeface="Arial" panose="020B0604020202020204" pitchFamily="34" charset="0"/>
              </a:endParaRPr>
            </a:p>
          </p:txBody>
        </p:sp>
        <p:sp>
          <p:nvSpPr>
            <p:cNvPr id="16" name="Text Box 38"/>
            <p:cNvSpPr txBox="1">
              <a:spLocks noChangeArrowheads="1"/>
            </p:cNvSpPr>
            <p:nvPr/>
          </p:nvSpPr>
          <p:spPr bwMode="gray">
            <a:xfrm>
              <a:off x="2856994" y="5239484"/>
              <a:ext cx="97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50000"/>
                </a:spcBef>
                <a:buNone/>
              </a:pPr>
              <a:r>
                <a:rPr lang="en-US" altLang="zh-TW" sz="1800" b="1" dirty="0" smtClean="0">
                  <a:solidFill>
                    <a:schemeClr val="accent1">
                      <a:lumMod val="60000"/>
                      <a:lumOff val="40000"/>
                    </a:schemeClr>
                  </a:solidFill>
                  <a:latin typeface="+mn-lt"/>
                  <a:ea typeface="微軟正黑體" panose="020B0604030504040204" pitchFamily="34" charset="-120"/>
                  <a:cs typeface="Arial" panose="020B0604020202020204" pitchFamily="34" charset="0"/>
                </a:rPr>
                <a:t>15.3%</a:t>
              </a:r>
              <a:endParaRPr lang="en-US" altLang="zh-TW" sz="1800" b="1" dirty="0">
                <a:solidFill>
                  <a:schemeClr val="accent1">
                    <a:lumMod val="60000"/>
                    <a:lumOff val="40000"/>
                  </a:schemeClr>
                </a:solidFill>
                <a:latin typeface="+mn-lt"/>
                <a:ea typeface="微軟正黑體" panose="020B0604030504040204" pitchFamily="34" charset="-120"/>
                <a:cs typeface="Arial" panose="020B0604020202020204" pitchFamily="34" charset="0"/>
              </a:endParaRPr>
            </a:p>
          </p:txBody>
        </p:sp>
        <p:sp>
          <p:nvSpPr>
            <p:cNvPr id="17" name="Text Box 37"/>
            <p:cNvSpPr txBox="1">
              <a:spLocks noChangeArrowheads="1"/>
            </p:cNvSpPr>
            <p:nvPr/>
          </p:nvSpPr>
          <p:spPr bwMode="gray">
            <a:xfrm>
              <a:off x="1384528" y="5239484"/>
              <a:ext cx="97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50000"/>
                </a:spcBef>
                <a:buFontTx/>
                <a:buNone/>
              </a:pPr>
              <a:r>
                <a:rPr lang="en-US" altLang="zh-TW" sz="1800" b="1" dirty="0" smtClean="0">
                  <a:solidFill>
                    <a:schemeClr val="accent1">
                      <a:lumMod val="60000"/>
                      <a:lumOff val="40000"/>
                    </a:schemeClr>
                  </a:solidFill>
                  <a:latin typeface="+mn-lt"/>
                  <a:ea typeface="微軟正黑體" panose="020B0604030504040204" pitchFamily="34" charset="-120"/>
                  <a:cs typeface="Arial" panose="020B0604020202020204" pitchFamily="34" charset="0"/>
                </a:rPr>
                <a:t>13.8</a:t>
              </a:r>
              <a:r>
                <a:rPr lang="en-US" altLang="zh-TW" sz="1800" b="1" i="0" dirty="0" smtClean="0">
                  <a:solidFill>
                    <a:schemeClr val="accent1">
                      <a:lumMod val="60000"/>
                      <a:lumOff val="40000"/>
                    </a:schemeClr>
                  </a:solidFill>
                  <a:latin typeface="+mn-lt"/>
                  <a:ea typeface="微軟正黑體" panose="020B0604030504040204" pitchFamily="34" charset="-120"/>
                  <a:cs typeface="Arial" panose="020B0604020202020204" pitchFamily="34" charset="0"/>
                </a:rPr>
                <a:t>%</a:t>
              </a:r>
              <a:endParaRPr lang="en-US" altLang="zh-TW" sz="1800" b="1" i="0" dirty="0">
                <a:solidFill>
                  <a:schemeClr val="accent1">
                    <a:lumMod val="60000"/>
                    <a:lumOff val="40000"/>
                  </a:schemeClr>
                </a:solidFill>
                <a:latin typeface="+mn-lt"/>
                <a:ea typeface="微軟正黑體" panose="020B0604030504040204" pitchFamily="34" charset="-120"/>
                <a:cs typeface="Arial" panose="020B0604020202020204" pitchFamily="34" charset="0"/>
              </a:endParaRPr>
            </a:p>
          </p:txBody>
        </p:sp>
        <p:sp>
          <p:nvSpPr>
            <p:cNvPr id="18" name="Text Box 37"/>
            <p:cNvSpPr txBox="1">
              <a:spLocks noChangeArrowheads="1"/>
            </p:cNvSpPr>
            <p:nvPr/>
          </p:nvSpPr>
          <p:spPr bwMode="gray">
            <a:xfrm>
              <a:off x="704169" y="5242468"/>
              <a:ext cx="97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50000"/>
                </a:spcBef>
                <a:buFontTx/>
                <a:buNone/>
              </a:pPr>
              <a:r>
                <a:rPr lang="en-US" altLang="zh-TW" sz="1800" b="1" dirty="0" smtClean="0">
                  <a:solidFill>
                    <a:schemeClr val="accent1">
                      <a:lumMod val="60000"/>
                      <a:lumOff val="40000"/>
                    </a:schemeClr>
                  </a:solidFill>
                  <a:latin typeface="+mn-lt"/>
                  <a:ea typeface="微軟正黑體" panose="020B0604030504040204" pitchFamily="34" charset="-120"/>
                  <a:cs typeface="Arial" panose="020B0604020202020204" pitchFamily="34" charset="0"/>
                </a:rPr>
                <a:t>11.4</a:t>
              </a:r>
              <a:r>
                <a:rPr lang="en-US" altLang="zh-TW" sz="1800" b="1" i="0" dirty="0" smtClean="0">
                  <a:solidFill>
                    <a:schemeClr val="accent1">
                      <a:lumMod val="60000"/>
                      <a:lumOff val="40000"/>
                    </a:schemeClr>
                  </a:solidFill>
                  <a:latin typeface="+mn-lt"/>
                  <a:ea typeface="微軟正黑體" panose="020B0604030504040204" pitchFamily="34" charset="-120"/>
                  <a:cs typeface="Arial" panose="020B0604020202020204" pitchFamily="34" charset="0"/>
                </a:rPr>
                <a:t>%</a:t>
              </a:r>
              <a:endParaRPr lang="en-US" altLang="zh-TW" sz="1800" b="1" i="0" dirty="0">
                <a:solidFill>
                  <a:schemeClr val="accent1">
                    <a:lumMod val="60000"/>
                    <a:lumOff val="40000"/>
                  </a:schemeClr>
                </a:solidFill>
                <a:latin typeface="+mn-lt"/>
                <a:ea typeface="微軟正黑體" panose="020B0604030504040204" pitchFamily="34" charset="-120"/>
                <a:cs typeface="Arial" panose="020B0604020202020204" pitchFamily="34" charset="0"/>
              </a:endParaRPr>
            </a:p>
          </p:txBody>
        </p:sp>
        <p:sp>
          <p:nvSpPr>
            <p:cNvPr id="19" name="Text Box 38"/>
            <p:cNvSpPr txBox="1">
              <a:spLocks noChangeArrowheads="1"/>
            </p:cNvSpPr>
            <p:nvPr/>
          </p:nvSpPr>
          <p:spPr bwMode="gray">
            <a:xfrm>
              <a:off x="3593227" y="5239484"/>
              <a:ext cx="97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50000"/>
                </a:spcBef>
                <a:buNone/>
              </a:pPr>
              <a:r>
                <a:rPr lang="en-US" altLang="zh-TW" sz="1800" b="1" dirty="0" smtClean="0">
                  <a:solidFill>
                    <a:schemeClr val="accent1">
                      <a:lumMod val="60000"/>
                      <a:lumOff val="40000"/>
                    </a:schemeClr>
                  </a:solidFill>
                  <a:latin typeface="+mn-lt"/>
                  <a:ea typeface="微軟正黑體" panose="020B0604030504040204" pitchFamily="34" charset="-120"/>
                  <a:cs typeface="Arial" panose="020B0604020202020204" pitchFamily="34" charset="0"/>
                </a:rPr>
                <a:t>15.2%</a:t>
              </a:r>
              <a:endParaRPr lang="en-US" altLang="zh-TW" sz="1800" b="1" dirty="0">
                <a:solidFill>
                  <a:schemeClr val="accent1">
                    <a:lumMod val="60000"/>
                    <a:lumOff val="40000"/>
                  </a:schemeClr>
                </a:solidFill>
                <a:latin typeface="+mn-lt"/>
                <a:ea typeface="微軟正黑體" panose="020B0604030504040204" pitchFamily="34" charset="-120"/>
                <a:cs typeface="Arial" panose="020B0604020202020204" pitchFamily="34" charset="0"/>
              </a:endParaRPr>
            </a:p>
          </p:txBody>
        </p:sp>
      </p:grpSp>
      <p:sp>
        <p:nvSpPr>
          <p:cNvPr id="27" name="Text Box 63"/>
          <p:cNvSpPr txBox="1">
            <a:spLocks noChangeArrowheads="1"/>
          </p:cNvSpPr>
          <p:nvPr/>
        </p:nvSpPr>
        <p:spPr bwMode="gray">
          <a:xfrm>
            <a:off x="7684141" y="2052742"/>
            <a:ext cx="76014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300" i="0" dirty="0">
                <a:latin typeface="+mn-lt"/>
              </a:rPr>
              <a:t>(NT$BN)</a:t>
            </a:r>
          </a:p>
        </p:txBody>
      </p:sp>
      <p:sp>
        <p:nvSpPr>
          <p:cNvPr id="30" name="Text Box 3"/>
          <p:cNvSpPr txBox="1">
            <a:spLocks noChangeArrowheads="1"/>
          </p:cNvSpPr>
          <p:nvPr/>
        </p:nvSpPr>
        <p:spPr bwMode="blackWhite">
          <a:xfrm>
            <a:off x="393429" y="941989"/>
            <a:ext cx="8183368" cy="68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marL="285750" indent="-285750" eaLnBrk="1" hangingPunct="1">
              <a:lnSpc>
                <a:spcPts val="2000"/>
              </a:lnSpc>
              <a:spcBef>
                <a:spcPts val="600"/>
              </a:spcBef>
              <a:buClr>
                <a:schemeClr val="bg2"/>
              </a:buClr>
              <a:buFont typeface="Wingdings" panose="05000000000000000000" pitchFamily="2" charset="2"/>
              <a:buChar char="p"/>
            </a:pPr>
            <a:r>
              <a:rPr lang="zh-TW" altLang="en-US" sz="1400" dirty="0">
                <a:latin typeface="+mj-lt"/>
                <a:ea typeface="+mj-ea"/>
              </a:rPr>
              <a:t>中小企業放款持續</a:t>
            </a:r>
            <a:r>
              <a:rPr lang="zh-TW" altLang="en-US" sz="1400" dirty="0" smtClean="0">
                <a:latin typeface="+mj-lt"/>
                <a:ea typeface="+mj-ea"/>
              </a:rPr>
              <a:t>成長</a:t>
            </a:r>
            <a:endParaRPr lang="en-US" altLang="zh-TW" sz="1400" dirty="0" smtClean="0">
              <a:latin typeface="+mj-lt"/>
              <a:ea typeface="+mj-ea"/>
            </a:endParaRPr>
          </a:p>
          <a:p>
            <a:pPr marL="285750" indent="-285750" eaLnBrk="1" hangingPunct="1">
              <a:lnSpc>
                <a:spcPts val="2000"/>
              </a:lnSpc>
              <a:spcBef>
                <a:spcPts val="600"/>
              </a:spcBef>
              <a:buClr>
                <a:schemeClr val="bg2"/>
              </a:buClr>
              <a:buFont typeface="Wingdings" panose="05000000000000000000" pitchFamily="2" charset="2"/>
              <a:buChar char="p"/>
            </a:pPr>
            <a:r>
              <a:rPr lang="zh-TW" altLang="en-US" sz="1400" dirty="0">
                <a:latin typeface="+mj-lt"/>
                <a:ea typeface="+mj-ea"/>
              </a:rPr>
              <a:t>外幣放款持續採取穩中求進</a:t>
            </a:r>
            <a:r>
              <a:rPr lang="zh-TW" altLang="en-US" sz="1400" dirty="0" smtClean="0">
                <a:latin typeface="+mj-lt"/>
                <a:ea typeface="+mj-ea"/>
              </a:rPr>
              <a:t>，</a:t>
            </a:r>
            <a:r>
              <a:rPr lang="zh-TW" altLang="en-US" sz="1400" dirty="0">
                <a:latin typeface="+mj-lt"/>
                <a:ea typeface="+mj-ea"/>
              </a:rPr>
              <a:t>嚴格</a:t>
            </a:r>
            <a:r>
              <a:rPr lang="zh-TW" altLang="en-US" sz="1400" dirty="0" smtClean="0">
                <a:latin typeface="+mj-lt"/>
                <a:ea typeface="+mj-ea"/>
              </a:rPr>
              <a:t>控</a:t>
            </a:r>
            <a:r>
              <a:rPr lang="zh-TW" altLang="en-US" sz="1400" dirty="0">
                <a:latin typeface="+mj-lt"/>
                <a:ea typeface="+mj-ea"/>
              </a:rPr>
              <a:t>管</a:t>
            </a:r>
            <a:r>
              <a:rPr lang="zh-TW" altLang="en-US" sz="1400" dirty="0" smtClean="0">
                <a:latin typeface="+mj-lt"/>
                <a:ea typeface="+mj-ea"/>
              </a:rPr>
              <a:t>資產</a:t>
            </a:r>
            <a:r>
              <a:rPr lang="zh-TW" altLang="en-US" sz="1400" dirty="0">
                <a:latin typeface="+mj-lt"/>
                <a:ea typeface="+mj-ea"/>
              </a:rPr>
              <a:t>品質的放款策略</a:t>
            </a:r>
            <a:endParaRPr lang="en-US" altLang="zh-TW" sz="1400" dirty="0" smtClean="0">
              <a:latin typeface="+mj-lt"/>
              <a:ea typeface="+mj-ea"/>
            </a:endParaRPr>
          </a:p>
        </p:txBody>
      </p:sp>
      <p:sp>
        <p:nvSpPr>
          <p:cNvPr id="34" name="Text Box 10"/>
          <p:cNvSpPr txBox="1">
            <a:spLocks noChangeArrowheads="1"/>
          </p:cNvSpPr>
          <p:nvPr/>
        </p:nvSpPr>
        <p:spPr bwMode="gray">
          <a:xfrm>
            <a:off x="1586251" y="6488321"/>
            <a:ext cx="6982288" cy="169277"/>
          </a:xfrm>
          <a:prstGeom prst="rect">
            <a:avLst/>
          </a:prstGeom>
          <a:noFill/>
          <a:ln w="22225">
            <a:noFill/>
            <a:miter lim="800000"/>
            <a:headEnd/>
            <a:tailEnd/>
          </a:ln>
        </p:spPr>
        <p:txBody>
          <a:bodyPr wrap="square" lIns="0" tIns="0" rIns="0" bIns="0">
            <a:spAutoFit/>
          </a:bodyPr>
          <a:lstStyle/>
          <a:p>
            <a:pPr eaLnBrk="0" hangingPunct="0"/>
            <a:r>
              <a:rPr lang="zh-TW" altLang="en-US" sz="1100" dirty="0" smtClean="0">
                <a:latin typeface="+mj-ea"/>
                <a:ea typeface="+mj-ea"/>
              </a:rPr>
              <a:t>註：</a:t>
            </a:r>
            <a:r>
              <a:rPr kumimoji="0" lang="zh-TW" altLang="en-US" sz="1100" dirty="0" smtClean="0">
                <a:latin typeface="Arial" panose="020B0604020202020204" pitchFamily="34" charset="0"/>
                <a:ea typeface="微軟正黑體" panose="020B0604030504040204" pitchFamily="34" charset="-120"/>
                <a:cs typeface="Arial" panose="020B0604020202020204" pitchFamily="34" charset="0"/>
              </a:rPr>
              <a:t>全</a:t>
            </a:r>
            <a:r>
              <a:rPr kumimoji="0" lang="zh-TW" altLang="en-US" sz="1100" dirty="0">
                <a:latin typeface="Arial" panose="020B0604020202020204" pitchFamily="34" charset="0"/>
                <a:ea typeface="微軟正黑體" panose="020B0604030504040204" pitchFamily="34" charset="-120"/>
                <a:cs typeface="Arial" panose="020B0604020202020204" pitchFamily="34" charset="0"/>
              </a:rPr>
              <a:t>行</a:t>
            </a:r>
            <a:r>
              <a:rPr kumimoji="0" lang="zh-TW" altLang="en-US" sz="1100" dirty="0" smtClean="0">
                <a:latin typeface="Arial" panose="020B0604020202020204" pitchFamily="34" charset="0"/>
                <a:ea typeface="微軟正黑體" panose="020B0604030504040204" pitchFamily="34" charset="-120"/>
                <a:cs typeface="Arial" panose="020B0604020202020204" pitchFamily="34" charset="0"/>
              </a:rPr>
              <a:t>放款餘額不包含</a:t>
            </a:r>
            <a:r>
              <a:rPr kumimoji="0" lang="zh-TW" altLang="en-US" sz="1100" dirty="0">
                <a:latin typeface="Arial" panose="020B0604020202020204" pitchFamily="34" charset="0"/>
                <a:ea typeface="微軟正黑體" panose="020B0604030504040204" pitchFamily="34" charset="-120"/>
                <a:cs typeface="Arial" panose="020B0604020202020204" pitchFamily="34" charset="0"/>
              </a:rPr>
              <a:t>信用卡</a:t>
            </a:r>
            <a:r>
              <a:rPr kumimoji="0" lang="zh-TW" altLang="en-US" sz="1100" dirty="0" smtClean="0">
                <a:latin typeface="Arial" panose="020B0604020202020204" pitchFamily="34" charset="0"/>
                <a:ea typeface="微軟正黑體" panose="020B0604030504040204" pitchFamily="34" charset="-120"/>
                <a:cs typeface="Arial" panose="020B0604020202020204" pitchFamily="34" charset="0"/>
              </a:rPr>
              <a:t>循環餘額。</a:t>
            </a:r>
            <a:endParaRPr kumimoji="0" lang="en-US" altLang="zh-TW" sz="1100" dirty="0" smtClean="0">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8627492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4"/>
          <p:cNvSpPr txBox="1">
            <a:spLocks noChangeArrowheads="1"/>
          </p:cNvSpPr>
          <p:nvPr/>
        </p:nvSpPr>
        <p:spPr bwMode="gray">
          <a:xfrm>
            <a:off x="505793" y="1081906"/>
            <a:ext cx="8492562" cy="390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marL="450000" indent="-450000" eaLnBrk="1" hangingPunct="1">
              <a:lnSpc>
                <a:spcPts val="2000"/>
              </a:lnSpc>
              <a:spcBef>
                <a:spcPts val="600"/>
              </a:spcBef>
              <a:buClr>
                <a:srgbClr val="00B050"/>
              </a:buClr>
              <a:buFont typeface="Wingdings" panose="05000000000000000000" pitchFamily="2" charset="2"/>
              <a:buChar char="p"/>
            </a:pPr>
            <a:r>
              <a:rPr lang="zh-TW" altLang="en-US" sz="2400" b="1" dirty="0" smtClean="0">
                <a:latin typeface="+mj-lt"/>
                <a:ea typeface="+mj-ea"/>
                <a:cs typeface="Arial" panose="020B0604020202020204" pitchFamily="34" charset="0"/>
              </a:rPr>
              <a:t>國泰</a:t>
            </a:r>
            <a:r>
              <a:rPr lang="zh-TW" altLang="en-US" sz="2400" b="1" dirty="0">
                <a:latin typeface="+mj-lt"/>
                <a:ea typeface="+mj-ea"/>
                <a:cs typeface="Arial" panose="020B0604020202020204" pitchFamily="34" charset="0"/>
              </a:rPr>
              <a:t>金控簡介</a:t>
            </a:r>
            <a:endParaRPr lang="en-US" altLang="zh-TW" sz="2400" b="1" dirty="0">
              <a:latin typeface="+mj-lt"/>
              <a:ea typeface="+mj-ea"/>
              <a:cs typeface="Arial" panose="020B0604020202020204" pitchFamily="34" charset="0"/>
            </a:endParaRPr>
          </a:p>
          <a:p>
            <a:pPr marL="450000" indent="-450000" eaLnBrk="1" hangingPunct="1">
              <a:spcBef>
                <a:spcPts val="600"/>
              </a:spcBef>
              <a:buClr>
                <a:srgbClr val="00B050"/>
              </a:buClr>
              <a:buFont typeface="Wingdings" panose="05000000000000000000" pitchFamily="2" charset="2"/>
              <a:buChar char="p"/>
            </a:pPr>
            <a:r>
              <a:rPr lang="zh-TW" altLang="en-US" sz="2400" b="1" dirty="0" smtClean="0">
                <a:latin typeface="+mj-lt"/>
                <a:ea typeface="+mj-ea"/>
                <a:cs typeface="Arial" panose="020B0604020202020204" pitchFamily="34" charset="0"/>
              </a:rPr>
              <a:t>營運概述</a:t>
            </a:r>
            <a:endParaRPr lang="zh-TW" altLang="en-US" sz="2400" b="1" dirty="0">
              <a:latin typeface="+mj-lt"/>
              <a:ea typeface="+mj-ea"/>
              <a:cs typeface="Arial" panose="020B0604020202020204" pitchFamily="34" charset="0"/>
            </a:endParaRPr>
          </a:p>
          <a:p>
            <a:pPr marL="450000" indent="-450000" eaLnBrk="1" hangingPunct="1">
              <a:spcBef>
                <a:spcPts val="600"/>
              </a:spcBef>
              <a:buClr>
                <a:srgbClr val="00B050"/>
              </a:buClr>
              <a:buFont typeface="Wingdings" panose="05000000000000000000" pitchFamily="2" charset="2"/>
              <a:buChar char="p"/>
            </a:pPr>
            <a:r>
              <a:rPr lang="zh-TW" altLang="en-US" sz="2400" b="1" dirty="0">
                <a:latin typeface="+mj-lt"/>
                <a:ea typeface="+mj-ea"/>
                <a:cs typeface="Arial" panose="020B0604020202020204" pitchFamily="34" charset="0"/>
              </a:rPr>
              <a:t>海外版圖拓展</a:t>
            </a:r>
            <a:endParaRPr lang="en-US" altLang="zh-TW" sz="2400" b="1" dirty="0">
              <a:latin typeface="+mj-lt"/>
              <a:ea typeface="+mj-ea"/>
              <a:cs typeface="Arial" panose="020B0604020202020204" pitchFamily="34" charset="0"/>
            </a:endParaRPr>
          </a:p>
          <a:p>
            <a:pPr marL="450000" indent="-450000" eaLnBrk="1" hangingPunct="1">
              <a:spcBef>
                <a:spcPts val="600"/>
              </a:spcBef>
              <a:buClr>
                <a:srgbClr val="00B050"/>
              </a:buClr>
              <a:buFont typeface="Wingdings" panose="05000000000000000000" pitchFamily="2" charset="2"/>
              <a:buChar char="p"/>
            </a:pPr>
            <a:r>
              <a:rPr lang="zh-TW" altLang="en-US" sz="2400" b="1" dirty="0">
                <a:latin typeface="+mj-lt"/>
                <a:ea typeface="+mj-ea"/>
                <a:cs typeface="Arial" panose="020B0604020202020204" pitchFamily="34" charset="0"/>
              </a:rPr>
              <a:t>營運</a:t>
            </a:r>
            <a:r>
              <a:rPr lang="zh-TW" altLang="en-US" sz="2400" b="1" dirty="0" smtClean="0">
                <a:latin typeface="+mj-lt"/>
                <a:ea typeface="+mj-ea"/>
                <a:cs typeface="Arial" panose="020B0604020202020204" pitchFamily="34" charset="0"/>
              </a:rPr>
              <a:t>績效</a:t>
            </a:r>
            <a:endParaRPr lang="en-US" altLang="zh-TW" sz="2400" b="1" dirty="0" smtClean="0">
              <a:latin typeface="+mj-lt"/>
              <a:ea typeface="+mj-ea"/>
              <a:cs typeface="Arial" panose="020B0604020202020204" pitchFamily="34" charset="0"/>
            </a:endParaRPr>
          </a:p>
          <a:p>
            <a:pPr eaLnBrk="1" hangingPunct="1">
              <a:spcBef>
                <a:spcPts val="1200"/>
              </a:spcBef>
              <a:buNone/>
            </a:pPr>
            <a:r>
              <a:rPr lang="en-US" altLang="zh-TW" sz="2400" b="1" dirty="0">
                <a:latin typeface="+mj-lt"/>
                <a:ea typeface="+mj-ea"/>
                <a:cs typeface="Arial" panose="020B0604020202020204" pitchFamily="34" charset="0"/>
              </a:rPr>
              <a:t> </a:t>
            </a:r>
            <a:r>
              <a:rPr lang="en-US" altLang="zh-TW" sz="2400" b="1" dirty="0" smtClean="0">
                <a:latin typeface="+mj-lt"/>
                <a:ea typeface="+mj-ea"/>
                <a:cs typeface="Arial" panose="020B0604020202020204" pitchFamily="34" charset="0"/>
              </a:rPr>
              <a:t>      </a:t>
            </a:r>
            <a:r>
              <a:rPr lang="zh-TW" altLang="en-US" sz="2400" dirty="0" smtClean="0">
                <a:latin typeface="+mj-lt"/>
                <a:ea typeface="+mj-ea"/>
                <a:cs typeface="Arial" panose="020B0604020202020204" pitchFamily="34" charset="0"/>
              </a:rPr>
              <a:t>國泰</a:t>
            </a:r>
            <a:r>
              <a:rPr lang="zh-TW" altLang="en-US" sz="2400" dirty="0">
                <a:latin typeface="+mj-lt"/>
                <a:ea typeface="+mj-ea"/>
                <a:cs typeface="Arial" panose="020B0604020202020204" pitchFamily="34" charset="0"/>
              </a:rPr>
              <a:t>世華銀行</a:t>
            </a:r>
          </a:p>
          <a:p>
            <a:pPr eaLnBrk="1" hangingPunct="1">
              <a:lnSpc>
                <a:spcPts val="2200"/>
              </a:lnSpc>
              <a:spcBef>
                <a:spcPts val="1200"/>
              </a:spcBef>
              <a:buFont typeface="Wingdings" pitchFamily="2" charset="2"/>
              <a:buNone/>
            </a:pPr>
            <a:r>
              <a:rPr lang="zh-TW" altLang="en-US" sz="2400" dirty="0">
                <a:latin typeface="+mj-lt"/>
                <a:ea typeface="+mj-ea"/>
                <a:cs typeface="Arial" panose="020B0604020202020204" pitchFamily="34" charset="0"/>
              </a:rPr>
              <a:t>      </a:t>
            </a:r>
            <a:r>
              <a:rPr lang="zh-TW" altLang="en-US" sz="2400" dirty="0" smtClean="0">
                <a:latin typeface="+mj-lt"/>
                <a:ea typeface="+mj-ea"/>
                <a:cs typeface="Arial" panose="020B0604020202020204" pitchFamily="34" charset="0"/>
              </a:rPr>
              <a:t> 國泰</a:t>
            </a:r>
            <a:r>
              <a:rPr lang="zh-TW" altLang="en-US" sz="2400" dirty="0">
                <a:latin typeface="+mj-lt"/>
                <a:ea typeface="+mj-ea"/>
                <a:cs typeface="Arial" panose="020B0604020202020204" pitchFamily="34" charset="0"/>
              </a:rPr>
              <a:t>人壽</a:t>
            </a:r>
          </a:p>
          <a:p>
            <a:pPr eaLnBrk="1" hangingPunct="1">
              <a:lnSpc>
                <a:spcPts val="2200"/>
              </a:lnSpc>
              <a:spcBef>
                <a:spcPts val="1200"/>
              </a:spcBef>
              <a:buFont typeface="Wingdings" pitchFamily="2" charset="2"/>
              <a:buNone/>
            </a:pPr>
            <a:r>
              <a:rPr lang="zh-TW" altLang="en-US" sz="2400" dirty="0">
                <a:latin typeface="+mj-lt"/>
                <a:ea typeface="+mj-ea"/>
                <a:cs typeface="Arial" panose="020B0604020202020204" pitchFamily="34" charset="0"/>
              </a:rPr>
              <a:t>      </a:t>
            </a:r>
            <a:r>
              <a:rPr lang="zh-TW" altLang="en-US" sz="2400" dirty="0" smtClean="0">
                <a:latin typeface="+mj-lt"/>
                <a:ea typeface="+mj-ea"/>
                <a:cs typeface="Arial" panose="020B0604020202020204" pitchFamily="34" charset="0"/>
              </a:rPr>
              <a:t> 國泰產險</a:t>
            </a:r>
            <a:endParaRPr lang="en-US" altLang="zh-TW" sz="2400" b="1" dirty="0" smtClean="0">
              <a:latin typeface="+mj-lt"/>
              <a:ea typeface="+mj-ea"/>
              <a:cs typeface="Arial" panose="020B0604020202020204" pitchFamily="34" charset="0"/>
            </a:endParaRPr>
          </a:p>
          <a:p>
            <a:pPr marL="449263" indent="-449263" eaLnBrk="1" hangingPunct="1">
              <a:lnSpc>
                <a:spcPts val="2000"/>
              </a:lnSpc>
              <a:spcBef>
                <a:spcPts val="1200"/>
              </a:spcBef>
              <a:buClr>
                <a:srgbClr val="00B050"/>
              </a:buClr>
              <a:buFont typeface="Wingdings" panose="05000000000000000000" pitchFamily="2" charset="2"/>
              <a:buChar char="p"/>
            </a:pPr>
            <a:r>
              <a:rPr lang="zh-TW" altLang="en-US" sz="2400" b="1" dirty="0" smtClean="0">
                <a:latin typeface="+mj-lt"/>
                <a:ea typeface="+mj-ea"/>
                <a:cs typeface="Arial" panose="020B0604020202020204" pitchFamily="34" charset="0"/>
              </a:rPr>
              <a:t>國泰</a:t>
            </a:r>
            <a:r>
              <a:rPr lang="zh-TW" altLang="en-US" sz="2400" b="1" dirty="0">
                <a:latin typeface="+mj-lt"/>
                <a:ea typeface="+mj-ea"/>
                <a:cs typeface="Arial" panose="020B0604020202020204" pitchFamily="34" charset="0"/>
              </a:rPr>
              <a:t>金致力於企業永續的</a:t>
            </a:r>
            <a:r>
              <a:rPr lang="zh-TW" altLang="en-US" sz="2400" b="1" dirty="0" smtClean="0">
                <a:latin typeface="+mj-lt"/>
                <a:ea typeface="+mj-ea"/>
                <a:cs typeface="Arial" panose="020B0604020202020204" pitchFamily="34" charset="0"/>
              </a:rPr>
              <a:t>努力</a:t>
            </a:r>
            <a:endParaRPr lang="en-US" altLang="zh-TW" sz="2400" b="1" dirty="0">
              <a:latin typeface="+mj-lt"/>
              <a:ea typeface="+mj-ea"/>
              <a:cs typeface="Arial" panose="020B0604020202020204" pitchFamily="34" charset="0"/>
            </a:endParaRPr>
          </a:p>
          <a:p>
            <a:pPr marL="449263" indent="-449263" eaLnBrk="1" hangingPunct="1">
              <a:lnSpc>
                <a:spcPts val="2000"/>
              </a:lnSpc>
              <a:spcBef>
                <a:spcPts val="1200"/>
              </a:spcBef>
              <a:buClr>
                <a:srgbClr val="00B050"/>
              </a:buClr>
              <a:buFont typeface="Wingdings" panose="05000000000000000000" pitchFamily="2" charset="2"/>
              <a:buChar char="p"/>
            </a:pPr>
            <a:r>
              <a:rPr lang="zh-TW" altLang="en-US" sz="2400" b="1" dirty="0">
                <a:latin typeface="+mj-lt"/>
                <a:ea typeface="+mj-ea"/>
                <a:cs typeface="Arial" panose="020B0604020202020204" pitchFamily="34" charset="0"/>
              </a:rPr>
              <a:t>附錄      </a:t>
            </a:r>
            <a:endParaRPr lang="en-US" altLang="zh-TW" sz="2400" b="1" dirty="0">
              <a:latin typeface="+mj-lt"/>
              <a:ea typeface="+mj-ea"/>
              <a:cs typeface="Arial" panose="020B0604020202020204" pitchFamily="34" charset="0"/>
            </a:endParaRPr>
          </a:p>
        </p:txBody>
      </p:sp>
      <p:sp>
        <p:nvSpPr>
          <p:cNvPr id="3" name="投影片編號版面配置區 2"/>
          <p:cNvSpPr>
            <a:spLocks noGrp="1"/>
          </p:cNvSpPr>
          <p:nvPr>
            <p:ph type="sldNum" sz="quarter" idx="12"/>
          </p:nvPr>
        </p:nvSpPr>
        <p:spPr/>
        <p:txBody>
          <a:bodyPr/>
          <a:lstStyle/>
          <a:p>
            <a:fld id="{018B90E8-31B4-41F6-8174-D549C5229FD8}" type="slidenum">
              <a:rPr lang="zh-TW" altLang="en-US" smtClean="0"/>
              <a:t>2</a:t>
            </a:fld>
            <a:endParaRPr lang="zh-TW" altLang="en-US"/>
          </a:p>
        </p:txBody>
      </p:sp>
      <p:sp>
        <p:nvSpPr>
          <p:cNvPr id="14" name="Rectangle 3"/>
          <p:cNvSpPr txBox="1">
            <a:spLocks noChangeArrowheads="1"/>
          </p:cNvSpPr>
          <p:nvPr/>
        </p:nvSpPr>
        <p:spPr bwMode="auto">
          <a:xfrm>
            <a:off x="428721" y="101600"/>
            <a:ext cx="7772400" cy="5881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000" b="1" kern="1200">
                <a:solidFill>
                  <a:schemeClr val="tx1"/>
                </a:solidFill>
                <a:latin typeface="Arial" pitchFamily="34" charset="0"/>
                <a:ea typeface="微軟正黑體" pitchFamily="34" charset="-120"/>
                <a:cs typeface="Arial" pitchFamily="34" charset="0"/>
              </a:defRPr>
            </a:lvl1pPr>
            <a:lvl2pPr algn="l" rtl="0" eaLnBrk="1" fontAlgn="base" hangingPunct="1">
              <a:spcBef>
                <a:spcPct val="0"/>
              </a:spcBef>
              <a:spcAft>
                <a:spcPct val="0"/>
              </a:spcAft>
              <a:defRPr sz="3000" b="1">
                <a:solidFill>
                  <a:schemeClr val="tx1"/>
                </a:solidFill>
                <a:latin typeface="Arial" charset="0"/>
                <a:ea typeface="微軟正黑體" pitchFamily="34" charset="-120"/>
                <a:cs typeface="Arial" charset="0"/>
              </a:defRPr>
            </a:lvl2pPr>
            <a:lvl3pPr algn="l" rtl="0" eaLnBrk="1" fontAlgn="base" hangingPunct="1">
              <a:spcBef>
                <a:spcPct val="0"/>
              </a:spcBef>
              <a:spcAft>
                <a:spcPct val="0"/>
              </a:spcAft>
              <a:defRPr sz="3000" b="1">
                <a:solidFill>
                  <a:schemeClr val="tx1"/>
                </a:solidFill>
                <a:latin typeface="Arial" charset="0"/>
                <a:ea typeface="微軟正黑體" pitchFamily="34" charset="-120"/>
                <a:cs typeface="Arial" charset="0"/>
              </a:defRPr>
            </a:lvl3pPr>
            <a:lvl4pPr algn="l" rtl="0" eaLnBrk="1" fontAlgn="base" hangingPunct="1">
              <a:spcBef>
                <a:spcPct val="0"/>
              </a:spcBef>
              <a:spcAft>
                <a:spcPct val="0"/>
              </a:spcAft>
              <a:defRPr sz="3000" b="1">
                <a:solidFill>
                  <a:schemeClr val="tx1"/>
                </a:solidFill>
                <a:latin typeface="Arial" charset="0"/>
                <a:ea typeface="微軟正黑體" pitchFamily="34" charset="-120"/>
                <a:cs typeface="Arial" charset="0"/>
              </a:defRPr>
            </a:lvl4pPr>
            <a:lvl5pPr algn="l" rtl="0" eaLnBrk="1" fontAlgn="base" hangingPunct="1">
              <a:spcBef>
                <a:spcPct val="0"/>
              </a:spcBef>
              <a:spcAft>
                <a:spcPct val="0"/>
              </a:spcAft>
              <a:defRPr sz="3000" b="1">
                <a:solidFill>
                  <a:schemeClr val="tx1"/>
                </a:solidFill>
                <a:latin typeface="Arial" charset="0"/>
                <a:ea typeface="微軟正黑體" pitchFamily="34" charset="-120"/>
                <a:cs typeface="Arial" charset="0"/>
              </a:defRPr>
            </a:lvl5pPr>
            <a:lvl6pPr marL="457200" algn="ctr" rtl="0" eaLnBrk="1" fontAlgn="base" hangingPunct="1">
              <a:spcBef>
                <a:spcPct val="0"/>
              </a:spcBef>
              <a:spcAft>
                <a:spcPct val="0"/>
              </a:spcAft>
              <a:defRPr sz="4400">
                <a:solidFill>
                  <a:schemeClr val="tx1"/>
                </a:solidFill>
                <a:latin typeface="Calibri" pitchFamily="34" charset="0"/>
                <a:ea typeface="新細明體" charset="-120"/>
              </a:defRPr>
            </a:lvl6pPr>
            <a:lvl7pPr marL="914400" algn="ctr" rtl="0" eaLnBrk="1" fontAlgn="base" hangingPunct="1">
              <a:spcBef>
                <a:spcPct val="0"/>
              </a:spcBef>
              <a:spcAft>
                <a:spcPct val="0"/>
              </a:spcAft>
              <a:defRPr sz="4400">
                <a:solidFill>
                  <a:schemeClr val="tx1"/>
                </a:solidFill>
                <a:latin typeface="Calibri" pitchFamily="34" charset="0"/>
                <a:ea typeface="新細明體" charset="-120"/>
              </a:defRPr>
            </a:lvl7pPr>
            <a:lvl8pPr marL="1371600" algn="ctr" rtl="0" eaLnBrk="1" fontAlgn="base" hangingPunct="1">
              <a:spcBef>
                <a:spcPct val="0"/>
              </a:spcBef>
              <a:spcAft>
                <a:spcPct val="0"/>
              </a:spcAft>
              <a:defRPr sz="4400">
                <a:solidFill>
                  <a:schemeClr val="tx1"/>
                </a:solidFill>
                <a:latin typeface="Calibri" pitchFamily="34" charset="0"/>
                <a:ea typeface="新細明體" charset="-120"/>
              </a:defRPr>
            </a:lvl8pPr>
            <a:lvl9pPr marL="1828800" algn="ctr" rtl="0" eaLnBrk="1" fontAlgn="base" hangingPunct="1">
              <a:spcBef>
                <a:spcPct val="0"/>
              </a:spcBef>
              <a:spcAft>
                <a:spcPct val="0"/>
              </a:spcAft>
              <a:defRPr sz="4400">
                <a:solidFill>
                  <a:schemeClr val="tx1"/>
                </a:solidFill>
                <a:latin typeface="Calibri" pitchFamily="34" charset="0"/>
                <a:ea typeface="新細明體" charset="-120"/>
              </a:defRPr>
            </a:lvl9pPr>
          </a:lstStyle>
          <a:p>
            <a:r>
              <a:rPr lang="zh-TW" altLang="en-US" sz="2800" dirty="0">
                <a:latin typeface="微軟正黑體" panose="020B0604030504040204" pitchFamily="34" charset="-120"/>
              </a:rPr>
              <a:t>議程</a:t>
            </a:r>
            <a:endParaRPr lang="zh-TW" altLang="en-US" sz="2800" dirty="0">
              <a:solidFill>
                <a:srgbClr val="FF0000"/>
              </a:solidFill>
              <a:latin typeface="微軟正黑體" panose="020B0604030504040204" pitchFamily="34" charset="-120"/>
            </a:endParaRPr>
          </a:p>
        </p:txBody>
      </p:sp>
    </p:spTree>
    <p:extLst>
      <p:ext uri="{BB962C8B-B14F-4D97-AF65-F5344CB8AC3E}">
        <p14:creationId xmlns:p14="http://schemas.microsoft.com/office/powerpoint/2010/main" val="26340927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 12"/>
          <p:cNvPicPr>
            <a:picLocks noChangeAspect="1"/>
          </p:cNvPicPr>
          <p:nvPr/>
        </p:nvPicPr>
        <p:blipFill>
          <a:blip r:embed="rId3"/>
          <a:stretch>
            <a:fillRect/>
          </a:stretch>
        </p:blipFill>
        <p:spPr>
          <a:xfrm>
            <a:off x="5248180" y="2271208"/>
            <a:ext cx="2994019" cy="1825334"/>
          </a:xfrm>
          <a:prstGeom prst="rect">
            <a:avLst/>
          </a:prstGeom>
        </p:spPr>
      </p:pic>
      <p:pic>
        <p:nvPicPr>
          <p:cNvPr id="6" name="圖片 5"/>
          <p:cNvPicPr>
            <a:picLocks noChangeAspect="1"/>
          </p:cNvPicPr>
          <p:nvPr/>
        </p:nvPicPr>
        <p:blipFill>
          <a:blip r:embed="rId4"/>
          <a:stretch>
            <a:fillRect/>
          </a:stretch>
        </p:blipFill>
        <p:spPr>
          <a:xfrm>
            <a:off x="1033932" y="1747298"/>
            <a:ext cx="2964375" cy="2466667"/>
          </a:xfrm>
          <a:prstGeom prst="rect">
            <a:avLst/>
          </a:prstGeom>
        </p:spPr>
      </p:pic>
      <p:pic>
        <p:nvPicPr>
          <p:cNvPr id="2" name="圖片 1"/>
          <p:cNvPicPr>
            <a:picLocks noChangeAspect="1"/>
          </p:cNvPicPr>
          <p:nvPr/>
        </p:nvPicPr>
        <p:blipFill>
          <a:blip r:embed="rId5"/>
          <a:stretch>
            <a:fillRect/>
          </a:stretch>
        </p:blipFill>
        <p:spPr>
          <a:xfrm>
            <a:off x="4918644" y="4463621"/>
            <a:ext cx="3636000" cy="2133357"/>
          </a:xfrm>
          <a:prstGeom prst="rect">
            <a:avLst/>
          </a:prstGeom>
        </p:spPr>
      </p:pic>
      <p:pic>
        <p:nvPicPr>
          <p:cNvPr id="10" name="圖片 9"/>
          <p:cNvPicPr>
            <a:picLocks noChangeAspect="1"/>
          </p:cNvPicPr>
          <p:nvPr/>
        </p:nvPicPr>
        <p:blipFill>
          <a:blip r:embed="rId6"/>
          <a:stretch>
            <a:fillRect/>
          </a:stretch>
        </p:blipFill>
        <p:spPr>
          <a:xfrm>
            <a:off x="806018" y="4105063"/>
            <a:ext cx="3600000" cy="2508895"/>
          </a:xfrm>
          <a:prstGeom prst="rect">
            <a:avLst/>
          </a:prstGeom>
        </p:spPr>
      </p:pic>
      <p:sp>
        <p:nvSpPr>
          <p:cNvPr id="3" name="投影片編號版面配置區 2"/>
          <p:cNvSpPr>
            <a:spLocks noGrp="1"/>
          </p:cNvSpPr>
          <p:nvPr>
            <p:ph type="sldNum" sz="quarter" idx="12"/>
          </p:nvPr>
        </p:nvSpPr>
        <p:spPr/>
        <p:txBody>
          <a:bodyPr/>
          <a:lstStyle/>
          <a:p>
            <a:fld id="{018B90E8-31B4-41F6-8174-D549C5229FD8}" type="slidenum">
              <a:rPr lang="zh-TW" altLang="en-US" smtClean="0">
                <a:latin typeface="+mj-lt"/>
              </a:rPr>
              <a:t>20</a:t>
            </a:fld>
            <a:endParaRPr lang="zh-TW" altLang="en-US">
              <a:latin typeface="+mj-lt"/>
            </a:endParaRPr>
          </a:p>
        </p:txBody>
      </p:sp>
      <p:sp>
        <p:nvSpPr>
          <p:cNvPr id="5" name="標題 2"/>
          <p:cNvSpPr txBox="1">
            <a:spLocks/>
          </p:cNvSpPr>
          <p:nvPr/>
        </p:nvSpPr>
        <p:spPr>
          <a:xfrm>
            <a:off x="395288" y="158465"/>
            <a:ext cx="8353425" cy="57680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a:solidFill>
                  <a:schemeClr val="tx1"/>
                </a:solidFill>
                <a:latin typeface="+mj-lt"/>
                <a:ea typeface="+mj-ea"/>
                <a:cs typeface="+mj-cs"/>
              </a:defRPr>
            </a:lvl1pPr>
          </a:lstStyle>
          <a:p>
            <a:r>
              <a:rPr lang="zh-TW" altLang="en-US" dirty="0"/>
              <a:t>國泰世華銀行 </a:t>
            </a:r>
            <a:r>
              <a:rPr lang="en-US" altLang="zh-TW" dirty="0"/>
              <a:t>– </a:t>
            </a:r>
            <a:r>
              <a:rPr lang="zh-TW" altLang="en-US" dirty="0"/>
              <a:t>海外獲利</a:t>
            </a:r>
          </a:p>
        </p:txBody>
      </p:sp>
      <p:sp>
        <p:nvSpPr>
          <p:cNvPr id="7" name="Text Box 121"/>
          <p:cNvSpPr txBox="1">
            <a:spLocks noChangeArrowheads="1"/>
          </p:cNvSpPr>
          <p:nvPr/>
        </p:nvSpPr>
        <p:spPr bwMode="gray">
          <a:xfrm>
            <a:off x="4820277" y="1717520"/>
            <a:ext cx="3833812" cy="400050"/>
          </a:xfrm>
          <a:prstGeom prst="rect">
            <a:avLst/>
          </a:prstGeom>
          <a:solidFill>
            <a:schemeClr val="accent1">
              <a:lumMod val="60000"/>
              <a:lumOff val="40000"/>
            </a:schemeClr>
          </a:solidFill>
          <a:ln>
            <a:noFill/>
          </a:ln>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spcBef>
                <a:spcPct val="50000"/>
              </a:spcBef>
              <a:buFontTx/>
              <a:buNone/>
            </a:pPr>
            <a:r>
              <a:rPr lang="zh-TW" altLang="en-US" sz="2000" b="1" dirty="0">
                <a:solidFill>
                  <a:schemeClr val="bg1"/>
                </a:solidFill>
                <a:latin typeface="+mj-lt"/>
                <a:ea typeface="微軟正黑體" panose="020B0604030504040204" pitchFamily="34" charset="-120"/>
              </a:rPr>
              <a:t>海外獲利佔全行稅前盈餘</a:t>
            </a:r>
            <a:endParaRPr lang="en-US" altLang="zh-TW" sz="2000" b="1" dirty="0">
              <a:solidFill>
                <a:schemeClr val="bg1"/>
              </a:solidFill>
              <a:latin typeface="+mj-lt"/>
              <a:ea typeface="微軟正黑體" panose="020B0604030504040204" pitchFamily="34" charset="-120"/>
            </a:endParaRPr>
          </a:p>
        </p:txBody>
      </p:sp>
      <p:sp>
        <p:nvSpPr>
          <p:cNvPr id="8" name="Text Box 121"/>
          <p:cNvSpPr txBox="1">
            <a:spLocks noChangeArrowheads="1"/>
          </p:cNvSpPr>
          <p:nvPr/>
        </p:nvSpPr>
        <p:spPr bwMode="gray">
          <a:xfrm>
            <a:off x="629577" y="1706503"/>
            <a:ext cx="3833812" cy="400050"/>
          </a:xfrm>
          <a:prstGeom prst="rect">
            <a:avLst/>
          </a:prstGeom>
          <a:solidFill>
            <a:schemeClr val="accent1">
              <a:lumMod val="60000"/>
              <a:lumOff val="40000"/>
            </a:schemeClr>
          </a:solidFill>
          <a:ln>
            <a:noFill/>
          </a:ln>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spcBef>
                <a:spcPct val="50000"/>
              </a:spcBef>
              <a:buFontTx/>
              <a:buNone/>
            </a:pPr>
            <a:r>
              <a:rPr lang="zh-TW" altLang="en-US" sz="2000" b="1" dirty="0">
                <a:solidFill>
                  <a:schemeClr val="bg1"/>
                </a:solidFill>
                <a:latin typeface="+mj-lt"/>
                <a:ea typeface="微軟正黑體" panose="020B0604030504040204" pitchFamily="34" charset="-120"/>
              </a:rPr>
              <a:t>海外獲利</a:t>
            </a:r>
            <a:endParaRPr lang="en-US" altLang="zh-TW" sz="2000" b="1" dirty="0">
              <a:solidFill>
                <a:schemeClr val="bg1"/>
              </a:solidFill>
              <a:latin typeface="+mj-lt"/>
              <a:ea typeface="微軟正黑體" panose="020B0604030504040204" pitchFamily="34" charset="-120"/>
            </a:endParaRPr>
          </a:p>
        </p:txBody>
      </p:sp>
      <p:sp>
        <p:nvSpPr>
          <p:cNvPr id="27" name="Text Box 63"/>
          <p:cNvSpPr txBox="1">
            <a:spLocks noChangeArrowheads="1"/>
          </p:cNvSpPr>
          <p:nvPr/>
        </p:nvSpPr>
        <p:spPr bwMode="gray">
          <a:xfrm>
            <a:off x="3726177" y="2108423"/>
            <a:ext cx="76014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300" i="0" dirty="0">
                <a:latin typeface="+mj-lt"/>
              </a:rPr>
              <a:t>(NT$BN)</a:t>
            </a:r>
          </a:p>
        </p:txBody>
      </p:sp>
      <p:sp>
        <p:nvSpPr>
          <p:cNvPr id="26" name="Text Box 3"/>
          <p:cNvSpPr txBox="1">
            <a:spLocks noChangeArrowheads="1"/>
          </p:cNvSpPr>
          <p:nvPr/>
        </p:nvSpPr>
        <p:spPr bwMode="blackWhite">
          <a:xfrm>
            <a:off x="387030" y="960030"/>
            <a:ext cx="8361434" cy="330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marL="285750" indent="-285750" eaLnBrk="1" hangingPunct="1">
              <a:lnSpc>
                <a:spcPts val="2000"/>
              </a:lnSpc>
              <a:spcBef>
                <a:spcPts val="600"/>
              </a:spcBef>
              <a:buClr>
                <a:schemeClr val="bg2"/>
              </a:buClr>
              <a:buFont typeface="Wingdings" panose="05000000000000000000" pitchFamily="2" charset="2"/>
              <a:buChar char="p"/>
            </a:pPr>
            <a:r>
              <a:rPr lang="zh-TW" altLang="en-US" sz="1400" dirty="0">
                <a:latin typeface="+mj-lt"/>
                <a:ea typeface="+mj-ea"/>
              </a:rPr>
              <a:t>海外核心獲利提升及呆帳收回，帶動</a:t>
            </a:r>
            <a:r>
              <a:rPr lang="zh-TW" altLang="en-US" sz="1400" dirty="0" smtClean="0">
                <a:latin typeface="+mj-lt"/>
                <a:ea typeface="+mj-ea"/>
              </a:rPr>
              <a:t>海外獲利回升</a:t>
            </a:r>
            <a:endParaRPr lang="en-US" altLang="zh-TW" sz="1400" dirty="0" smtClean="0">
              <a:latin typeface="+mj-lt"/>
              <a:ea typeface="+mj-ea"/>
            </a:endParaRPr>
          </a:p>
        </p:txBody>
      </p:sp>
      <p:grpSp>
        <p:nvGrpSpPr>
          <p:cNvPr id="30" name="群組 29"/>
          <p:cNvGrpSpPr>
            <a:grpSpLocks/>
          </p:cNvGrpSpPr>
          <p:nvPr/>
        </p:nvGrpSpPr>
        <p:grpSpPr bwMode="auto">
          <a:xfrm>
            <a:off x="1958393" y="4196025"/>
            <a:ext cx="656244" cy="296676"/>
            <a:chOff x="202800" y="7194636"/>
            <a:chExt cx="858755" cy="367195"/>
          </a:xfrm>
        </p:grpSpPr>
        <p:sp>
          <p:nvSpPr>
            <p:cNvPr id="31" name="Line 8"/>
            <p:cNvSpPr>
              <a:spLocks noChangeShapeType="1"/>
            </p:cNvSpPr>
            <p:nvPr/>
          </p:nvSpPr>
          <p:spPr bwMode="gray">
            <a:xfrm flipV="1">
              <a:off x="202800" y="7194636"/>
              <a:ext cx="858755" cy="364057"/>
            </a:xfrm>
            <a:prstGeom prst="line">
              <a:avLst/>
            </a:prstGeom>
            <a:noFill/>
            <a:ln w="25400">
              <a:solidFill>
                <a:srgbClr val="FF0000"/>
              </a:solidFill>
              <a:round/>
              <a:headEnd/>
              <a:tailEnd type="triangle" w="lg" len="lg"/>
            </a:ln>
            <a:extLst>
              <a:ext uri="{909E8E84-426E-40DD-AFC4-6F175D3DCCD1}">
                <a14:hiddenFill xmlns:a14="http://schemas.microsoft.com/office/drawing/2010/main">
                  <a:noFill/>
                </a14:hiddenFill>
              </a:ext>
            </a:extLst>
          </p:spPr>
          <p:txBody>
            <a:bodyPr anchor="ctr"/>
            <a:ls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endParaRPr lang="zh-TW" altLang="en-US">
                <a:latin typeface="+mn-lt"/>
              </a:endParaRPr>
            </a:p>
          </p:txBody>
        </p:sp>
        <p:sp>
          <p:nvSpPr>
            <p:cNvPr id="32" name="Oval 9"/>
            <p:cNvSpPr>
              <a:spLocks noChangeArrowheads="1"/>
            </p:cNvSpPr>
            <p:nvPr/>
          </p:nvSpPr>
          <p:spPr bwMode="gray">
            <a:xfrm rot="10800000" flipV="1">
              <a:off x="295616" y="7205375"/>
              <a:ext cx="565311" cy="356456"/>
            </a:xfrm>
            <a:prstGeom prst="ellipse">
              <a:avLst/>
            </a:prstGeom>
            <a:solidFill>
              <a:schemeClr val="bg1"/>
            </a:solidFill>
            <a:ln w="9525" algn="ctr">
              <a:solidFill>
                <a:srgbClr val="FF0000"/>
              </a:solidFill>
              <a:round/>
              <a:headEnd/>
              <a:tailEnd/>
            </a:ln>
          </p:spPr>
          <p:txBody>
            <a:bodyPr wrap="none" anchor="ctr"/>
            <a:ls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lgn="ctr" eaLnBrk="1" hangingPunct="1">
                <a:spcBef>
                  <a:spcPct val="0"/>
                </a:spcBef>
                <a:buFontTx/>
                <a:buNone/>
              </a:pPr>
              <a:r>
                <a:rPr lang="en-US" altLang="zh-TW" sz="1500" b="1" dirty="0" smtClean="0">
                  <a:solidFill>
                    <a:srgbClr val="FF3300"/>
                  </a:solidFill>
                  <a:latin typeface="+mn-lt"/>
                  <a:ea typeface="DFKai-SB" pitchFamily="65" charset="-120"/>
                </a:rPr>
                <a:t>56</a:t>
              </a:r>
              <a:r>
                <a:rPr lang="en-US" altLang="zh-TW" sz="1500" b="1" i="0" dirty="0" smtClean="0">
                  <a:solidFill>
                    <a:srgbClr val="FF3300"/>
                  </a:solidFill>
                  <a:latin typeface="+mn-lt"/>
                  <a:ea typeface="DFKai-SB" pitchFamily="65" charset="-120"/>
                </a:rPr>
                <a:t>%</a:t>
              </a:r>
              <a:endParaRPr lang="en-US" altLang="zh-TW" sz="1500" b="1" i="0" dirty="0">
                <a:solidFill>
                  <a:srgbClr val="FF3300"/>
                </a:solidFill>
                <a:latin typeface="+mn-lt"/>
                <a:ea typeface="DFKai-SB" pitchFamily="65" charset="-120"/>
              </a:endParaRPr>
            </a:p>
          </p:txBody>
        </p:sp>
      </p:grpSp>
      <p:grpSp>
        <p:nvGrpSpPr>
          <p:cNvPr id="33" name="群組 32"/>
          <p:cNvGrpSpPr/>
          <p:nvPr/>
        </p:nvGrpSpPr>
        <p:grpSpPr>
          <a:xfrm>
            <a:off x="3509352" y="4185194"/>
            <a:ext cx="586076" cy="308879"/>
            <a:chOff x="3317821" y="4147594"/>
            <a:chExt cx="638083" cy="308845"/>
          </a:xfrm>
        </p:grpSpPr>
        <p:sp>
          <p:nvSpPr>
            <p:cNvPr id="34" name="Line 59"/>
            <p:cNvSpPr>
              <a:spLocks noChangeShapeType="1"/>
            </p:cNvSpPr>
            <p:nvPr/>
          </p:nvSpPr>
          <p:spPr bwMode="gray">
            <a:xfrm>
              <a:off x="3317821" y="4205248"/>
              <a:ext cx="638083" cy="251191"/>
            </a:xfrm>
            <a:prstGeom prst="line">
              <a:avLst/>
            </a:prstGeom>
            <a:noFill/>
            <a:ln w="25400">
              <a:solidFill>
                <a:srgbClr val="FF0000"/>
              </a:solidFill>
              <a:round/>
              <a:headEnd/>
              <a:tailEnd type="triangle" w="lg" len="lg"/>
            </a:ln>
            <a:extLst>
              <a:ext uri="{909E8E84-426E-40DD-AFC4-6F175D3DCCD1}">
                <a14:hiddenFill xmlns:a14="http://schemas.microsoft.com/office/drawing/2010/main">
                  <a:noFill/>
                </a14:hiddenFill>
              </a:ext>
            </a:extLst>
          </p:spPr>
          <p:txBody>
            <a:bodyPr anchor="ctr"/>
            <a:ls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endParaRPr lang="zh-TW" altLang="en-US">
                <a:latin typeface="+mn-lt"/>
              </a:endParaRPr>
            </a:p>
          </p:txBody>
        </p:sp>
        <p:sp>
          <p:nvSpPr>
            <p:cNvPr id="35" name="Oval 60"/>
            <p:cNvSpPr>
              <a:spLocks noChangeArrowheads="1"/>
            </p:cNvSpPr>
            <p:nvPr/>
          </p:nvSpPr>
          <p:spPr bwMode="gray">
            <a:xfrm>
              <a:off x="3362100" y="4147594"/>
              <a:ext cx="470334" cy="287968"/>
            </a:xfrm>
            <a:prstGeom prst="ellipse">
              <a:avLst/>
            </a:prstGeom>
            <a:solidFill>
              <a:schemeClr val="bg1"/>
            </a:solidFill>
            <a:ln w="9525" algn="ctr">
              <a:solidFill>
                <a:srgbClr val="FF0000"/>
              </a:solidFill>
              <a:round/>
              <a:headEnd/>
              <a:tailEnd/>
            </a:ln>
          </p:spPr>
          <p:txBody>
            <a:bodyPr wrap="none" anchor="ctr"/>
            <a:ls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lgn="ctr" eaLnBrk="1" hangingPunct="1">
                <a:spcBef>
                  <a:spcPct val="0"/>
                </a:spcBef>
                <a:buFontTx/>
                <a:buNone/>
              </a:pPr>
              <a:r>
                <a:rPr lang="en-US" altLang="zh-TW" sz="1500" b="1" dirty="0" smtClean="0">
                  <a:solidFill>
                    <a:srgbClr val="FF3300"/>
                  </a:solidFill>
                  <a:latin typeface="+mn-lt"/>
                  <a:ea typeface="DFKai-SB" pitchFamily="65" charset="-120"/>
                </a:rPr>
                <a:t>-21</a:t>
              </a:r>
              <a:r>
                <a:rPr lang="en-US" altLang="zh-TW" sz="1500" b="1" i="0" dirty="0" smtClean="0">
                  <a:solidFill>
                    <a:srgbClr val="FF3300"/>
                  </a:solidFill>
                  <a:latin typeface="+mn-lt"/>
                  <a:ea typeface="DFKai-SB" pitchFamily="65" charset="-120"/>
                </a:rPr>
                <a:t>%</a:t>
              </a:r>
              <a:endParaRPr lang="en-US" altLang="zh-TW" sz="1500" b="1" i="0" dirty="0">
                <a:solidFill>
                  <a:srgbClr val="FF3300"/>
                </a:solidFill>
                <a:latin typeface="+mn-lt"/>
                <a:ea typeface="DFKai-SB" pitchFamily="65" charset="-120"/>
              </a:endParaRPr>
            </a:p>
          </p:txBody>
        </p:sp>
      </p:grpSp>
      <p:grpSp>
        <p:nvGrpSpPr>
          <p:cNvPr id="36" name="群組 35"/>
          <p:cNvGrpSpPr>
            <a:grpSpLocks/>
          </p:cNvGrpSpPr>
          <p:nvPr/>
        </p:nvGrpSpPr>
        <p:grpSpPr bwMode="auto">
          <a:xfrm>
            <a:off x="1293528" y="4196025"/>
            <a:ext cx="576078" cy="367172"/>
            <a:chOff x="334699" y="7197174"/>
            <a:chExt cx="753851" cy="454446"/>
          </a:xfrm>
        </p:grpSpPr>
        <p:sp>
          <p:nvSpPr>
            <p:cNvPr id="37" name="Line 8"/>
            <p:cNvSpPr>
              <a:spLocks noChangeShapeType="1"/>
            </p:cNvSpPr>
            <p:nvPr/>
          </p:nvSpPr>
          <p:spPr bwMode="gray">
            <a:xfrm>
              <a:off x="334699" y="7252366"/>
              <a:ext cx="753851" cy="399254"/>
            </a:xfrm>
            <a:prstGeom prst="line">
              <a:avLst/>
            </a:prstGeom>
            <a:noFill/>
            <a:ln w="25400">
              <a:solidFill>
                <a:srgbClr val="FF0000"/>
              </a:solidFill>
              <a:round/>
              <a:headEnd/>
              <a:tailEnd type="triangle" w="lg" len="lg"/>
            </a:ln>
            <a:extLst>
              <a:ext uri="{909E8E84-426E-40DD-AFC4-6F175D3DCCD1}">
                <a14:hiddenFill xmlns:a14="http://schemas.microsoft.com/office/drawing/2010/main">
                  <a:noFill/>
                </a14:hiddenFill>
              </a:ext>
            </a:extLst>
          </p:spPr>
          <p:txBody>
            <a:bodyPr anchor="ctr"/>
            <a:ls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endParaRPr lang="zh-TW" altLang="en-US">
                <a:latin typeface="+mn-lt"/>
              </a:endParaRPr>
            </a:p>
          </p:txBody>
        </p:sp>
        <p:sp>
          <p:nvSpPr>
            <p:cNvPr id="38" name="Oval 9"/>
            <p:cNvSpPr>
              <a:spLocks noChangeArrowheads="1"/>
            </p:cNvSpPr>
            <p:nvPr/>
          </p:nvSpPr>
          <p:spPr bwMode="gray">
            <a:xfrm rot="10800000" flipV="1">
              <a:off x="398715" y="7197174"/>
              <a:ext cx="565312" cy="356455"/>
            </a:xfrm>
            <a:prstGeom prst="ellipse">
              <a:avLst/>
            </a:prstGeom>
            <a:solidFill>
              <a:schemeClr val="bg1"/>
            </a:solidFill>
            <a:ln w="9525" algn="ctr">
              <a:solidFill>
                <a:srgbClr val="FF0000"/>
              </a:solidFill>
              <a:round/>
              <a:headEnd/>
              <a:tailEnd/>
            </a:ln>
          </p:spPr>
          <p:txBody>
            <a:bodyPr wrap="none" anchor="ctr"/>
            <a:ls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lgn="ctr" eaLnBrk="1" hangingPunct="1">
                <a:spcBef>
                  <a:spcPct val="0"/>
                </a:spcBef>
                <a:buFontTx/>
                <a:buNone/>
              </a:pPr>
              <a:r>
                <a:rPr lang="en-US" altLang="zh-TW" sz="1500" b="1" dirty="0" smtClean="0">
                  <a:solidFill>
                    <a:srgbClr val="FF3300"/>
                  </a:solidFill>
                  <a:latin typeface="+mn-lt"/>
                  <a:ea typeface="DFKai-SB" pitchFamily="65" charset="-120"/>
                </a:rPr>
                <a:t>-35</a:t>
              </a:r>
              <a:r>
                <a:rPr lang="en-US" altLang="zh-TW" sz="1500" b="1" i="0" dirty="0" smtClean="0">
                  <a:solidFill>
                    <a:srgbClr val="FF3300"/>
                  </a:solidFill>
                  <a:latin typeface="+mn-lt"/>
                  <a:ea typeface="DFKai-SB" pitchFamily="65" charset="-120"/>
                </a:rPr>
                <a:t>%</a:t>
              </a:r>
              <a:endParaRPr lang="en-US" altLang="zh-TW" sz="1500" b="1" i="0" dirty="0">
                <a:solidFill>
                  <a:srgbClr val="FF3300"/>
                </a:solidFill>
                <a:latin typeface="+mn-lt"/>
                <a:ea typeface="DFKai-SB" pitchFamily="65" charset="-120"/>
              </a:endParaRPr>
            </a:p>
          </p:txBody>
        </p:sp>
      </p:grpSp>
      <p:grpSp>
        <p:nvGrpSpPr>
          <p:cNvPr id="39" name="群組 38"/>
          <p:cNvGrpSpPr>
            <a:grpSpLocks/>
          </p:cNvGrpSpPr>
          <p:nvPr/>
        </p:nvGrpSpPr>
        <p:grpSpPr bwMode="auto">
          <a:xfrm>
            <a:off x="2741284" y="4030320"/>
            <a:ext cx="590236" cy="306861"/>
            <a:chOff x="384298" y="7256114"/>
            <a:chExt cx="772377" cy="379799"/>
          </a:xfrm>
        </p:grpSpPr>
        <p:sp>
          <p:nvSpPr>
            <p:cNvPr id="40" name="Line 8"/>
            <p:cNvSpPr>
              <a:spLocks noChangeShapeType="1"/>
            </p:cNvSpPr>
            <p:nvPr/>
          </p:nvSpPr>
          <p:spPr bwMode="gray">
            <a:xfrm flipV="1">
              <a:off x="384298" y="7279454"/>
              <a:ext cx="772377" cy="356459"/>
            </a:xfrm>
            <a:prstGeom prst="line">
              <a:avLst/>
            </a:prstGeom>
            <a:noFill/>
            <a:ln w="25400">
              <a:solidFill>
                <a:srgbClr val="FF0000"/>
              </a:solidFill>
              <a:round/>
              <a:headEnd/>
              <a:tailEnd type="triangle" w="lg" len="lg"/>
            </a:ln>
            <a:extLst>
              <a:ext uri="{909E8E84-426E-40DD-AFC4-6F175D3DCCD1}">
                <a14:hiddenFill xmlns:a14="http://schemas.microsoft.com/office/drawing/2010/main">
                  <a:noFill/>
                </a14:hiddenFill>
              </a:ext>
            </a:extLst>
          </p:spPr>
          <p:txBody>
            <a:bodyPr anchor="ctr"/>
            <a:ls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endParaRPr lang="zh-TW" altLang="en-US">
                <a:latin typeface="+mn-lt"/>
              </a:endParaRPr>
            </a:p>
          </p:txBody>
        </p:sp>
        <p:sp>
          <p:nvSpPr>
            <p:cNvPr id="41" name="Oval 9"/>
            <p:cNvSpPr>
              <a:spLocks noChangeArrowheads="1"/>
            </p:cNvSpPr>
            <p:nvPr/>
          </p:nvSpPr>
          <p:spPr bwMode="gray">
            <a:xfrm rot="10800000" flipV="1">
              <a:off x="423644" y="7256114"/>
              <a:ext cx="565311" cy="356454"/>
            </a:xfrm>
            <a:prstGeom prst="ellipse">
              <a:avLst/>
            </a:prstGeom>
            <a:solidFill>
              <a:schemeClr val="bg1"/>
            </a:solidFill>
            <a:ln w="9525" algn="ctr">
              <a:solidFill>
                <a:srgbClr val="FF0000"/>
              </a:solidFill>
              <a:round/>
              <a:headEnd/>
              <a:tailEnd/>
            </a:ln>
          </p:spPr>
          <p:txBody>
            <a:bodyPr wrap="none" anchor="ctr"/>
            <a:ls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lgn="ctr" eaLnBrk="1" hangingPunct="1">
                <a:spcBef>
                  <a:spcPct val="0"/>
                </a:spcBef>
                <a:buFontTx/>
                <a:buNone/>
              </a:pPr>
              <a:r>
                <a:rPr lang="en-US" altLang="zh-TW" sz="1500" b="1" dirty="0" smtClean="0">
                  <a:solidFill>
                    <a:srgbClr val="FF3300"/>
                  </a:solidFill>
                  <a:latin typeface="+mn-lt"/>
                  <a:ea typeface="DFKai-SB" pitchFamily="65" charset="-120"/>
                </a:rPr>
                <a:t>14</a:t>
              </a:r>
              <a:r>
                <a:rPr lang="en-US" altLang="zh-TW" sz="1500" b="1" i="0" dirty="0" smtClean="0">
                  <a:solidFill>
                    <a:srgbClr val="FF3300"/>
                  </a:solidFill>
                  <a:latin typeface="+mn-lt"/>
                  <a:ea typeface="DFKai-SB" pitchFamily="65" charset="-120"/>
                </a:rPr>
                <a:t>%</a:t>
              </a:r>
              <a:endParaRPr lang="en-US" altLang="zh-TW" sz="1500" b="1" i="0" dirty="0">
                <a:solidFill>
                  <a:srgbClr val="FF3300"/>
                </a:solidFill>
                <a:latin typeface="+mn-lt"/>
                <a:ea typeface="DFKai-SB" pitchFamily="65" charset="-120"/>
              </a:endParaRPr>
            </a:p>
          </p:txBody>
        </p:sp>
      </p:grpSp>
      <p:grpSp>
        <p:nvGrpSpPr>
          <p:cNvPr id="43" name="群組 42"/>
          <p:cNvGrpSpPr>
            <a:grpSpLocks/>
          </p:cNvGrpSpPr>
          <p:nvPr/>
        </p:nvGrpSpPr>
        <p:grpSpPr bwMode="auto">
          <a:xfrm>
            <a:off x="2266008" y="2292641"/>
            <a:ext cx="648000" cy="288000"/>
            <a:chOff x="356545" y="7256114"/>
            <a:chExt cx="847967" cy="356454"/>
          </a:xfrm>
        </p:grpSpPr>
        <p:sp>
          <p:nvSpPr>
            <p:cNvPr id="44" name="Line 8"/>
            <p:cNvSpPr>
              <a:spLocks noChangeShapeType="1"/>
            </p:cNvSpPr>
            <p:nvPr/>
          </p:nvSpPr>
          <p:spPr bwMode="gray">
            <a:xfrm flipV="1">
              <a:off x="356545" y="7295284"/>
              <a:ext cx="847967" cy="287375"/>
            </a:xfrm>
            <a:prstGeom prst="line">
              <a:avLst/>
            </a:prstGeom>
            <a:noFill/>
            <a:ln w="25400">
              <a:solidFill>
                <a:srgbClr val="FF0000"/>
              </a:solidFill>
              <a:round/>
              <a:headEnd/>
              <a:tailEnd type="triangle" w="lg" len="lg"/>
            </a:ln>
            <a:extLst>
              <a:ext uri="{909E8E84-426E-40DD-AFC4-6F175D3DCCD1}">
                <a14:hiddenFill xmlns:a14="http://schemas.microsoft.com/office/drawing/2010/main">
                  <a:noFill/>
                </a14:hiddenFill>
              </a:ext>
            </a:extLst>
          </p:spPr>
          <p:txBody>
            <a:bodyPr anchor="ctr"/>
            <a:ls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endParaRPr lang="zh-TW" altLang="en-US">
                <a:latin typeface="+mn-lt"/>
              </a:endParaRPr>
            </a:p>
          </p:txBody>
        </p:sp>
        <p:sp>
          <p:nvSpPr>
            <p:cNvPr id="45" name="Oval 9"/>
            <p:cNvSpPr>
              <a:spLocks noChangeArrowheads="1"/>
            </p:cNvSpPr>
            <p:nvPr/>
          </p:nvSpPr>
          <p:spPr bwMode="gray">
            <a:xfrm rot="10800000" flipV="1">
              <a:off x="423644" y="7256114"/>
              <a:ext cx="565311" cy="356454"/>
            </a:xfrm>
            <a:prstGeom prst="ellipse">
              <a:avLst/>
            </a:prstGeom>
            <a:solidFill>
              <a:schemeClr val="bg1"/>
            </a:solidFill>
            <a:ln w="9525" algn="ctr">
              <a:solidFill>
                <a:srgbClr val="FF0000"/>
              </a:solidFill>
              <a:round/>
              <a:headEnd/>
              <a:tailEnd/>
            </a:ln>
          </p:spPr>
          <p:txBody>
            <a:bodyPr wrap="none" anchor="ctr"/>
            <a:ls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lgn="ctr" eaLnBrk="1" hangingPunct="1">
                <a:spcBef>
                  <a:spcPct val="0"/>
                </a:spcBef>
                <a:buFontTx/>
                <a:buNone/>
              </a:pPr>
              <a:r>
                <a:rPr lang="en-US" altLang="zh-TW" sz="1500" b="1" dirty="0">
                  <a:solidFill>
                    <a:srgbClr val="FF3300"/>
                  </a:solidFill>
                  <a:latin typeface="+mn-lt"/>
                  <a:ea typeface="DFKai-SB" pitchFamily="65" charset="-120"/>
                </a:rPr>
                <a:t>9</a:t>
              </a:r>
              <a:r>
                <a:rPr lang="en-US" altLang="zh-TW" sz="1500" b="1" i="0" dirty="0" smtClean="0">
                  <a:solidFill>
                    <a:srgbClr val="FF3300"/>
                  </a:solidFill>
                  <a:latin typeface="+mn-lt"/>
                  <a:ea typeface="DFKai-SB" pitchFamily="65" charset="-120"/>
                </a:rPr>
                <a:t>%</a:t>
              </a:r>
              <a:endParaRPr lang="en-US" altLang="zh-TW" sz="1500" b="1" i="0" dirty="0">
                <a:solidFill>
                  <a:srgbClr val="FF3300"/>
                </a:solidFill>
                <a:latin typeface="+mn-lt"/>
                <a:ea typeface="DFKai-SB" pitchFamily="65" charset="-120"/>
              </a:endParaRPr>
            </a:p>
          </p:txBody>
        </p:sp>
      </p:grpSp>
    </p:spTree>
    <p:extLst>
      <p:ext uri="{BB962C8B-B14F-4D97-AF65-F5344CB8AC3E}">
        <p14:creationId xmlns:p14="http://schemas.microsoft.com/office/powerpoint/2010/main" val="19127826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stretch>
            <a:fillRect/>
          </a:stretch>
        </p:blipFill>
        <p:spPr>
          <a:xfrm>
            <a:off x="874487" y="3309001"/>
            <a:ext cx="2808000" cy="3103934"/>
          </a:xfrm>
          <a:prstGeom prst="rect">
            <a:avLst/>
          </a:prstGeom>
        </p:spPr>
      </p:pic>
      <p:pic>
        <p:nvPicPr>
          <p:cNvPr id="15" name="圖片 14"/>
          <p:cNvPicPr>
            <a:picLocks noChangeAspect="1"/>
          </p:cNvPicPr>
          <p:nvPr/>
        </p:nvPicPr>
        <p:blipFill>
          <a:blip r:embed="rId4"/>
          <a:stretch>
            <a:fillRect/>
          </a:stretch>
        </p:blipFill>
        <p:spPr>
          <a:xfrm>
            <a:off x="4930251" y="2668442"/>
            <a:ext cx="3456000" cy="3774967"/>
          </a:xfrm>
          <a:prstGeom prst="rect">
            <a:avLst/>
          </a:prstGeom>
        </p:spPr>
      </p:pic>
      <p:sp>
        <p:nvSpPr>
          <p:cNvPr id="3" name="投影片編號版面配置區 2"/>
          <p:cNvSpPr>
            <a:spLocks noGrp="1"/>
          </p:cNvSpPr>
          <p:nvPr>
            <p:ph type="sldNum" sz="quarter" idx="12"/>
          </p:nvPr>
        </p:nvSpPr>
        <p:spPr>
          <a:xfrm>
            <a:off x="8758103" y="6438916"/>
            <a:ext cx="395536" cy="288032"/>
          </a:xfrm>
        </p:spPr>
        <p:txBody>
          <a:bodyPr/>
          <a:lstStyle/>
          <a:p>
            <a:fld id="{018B90E8-31B4-41F6-8174-D549C5229FD8}" type="slidenum">
              <a:rPr lang="zh-TW" altLang="en-US" smtClean="0">
                <a:latin typeface="+mj-lt"/>
              </a:rPr>
              <a:t>21</a:t>
            </a:fld>
            <a:endParaRPr lang="zh-TW" altLang="en-US" dirty="0">
              <a:latin typeface="+mj-lt"/>
            </a:endParaRPr>
          </a:p>
        </p:txBody>
      </p:sp>
      <p:grpSp>
        <p:nvGrpSpPr>
          <p:cNvPr id="2" name="群組 1"/>
          <p:cNvGrpSpPr/>
          <p:nvPr/>
        </p:nvGrpSpPr>
        <p:grpSpPr>
          <a:xfrm>
            <a:off x="641758" y="1942812"/>
            <a:ext cx="2290763" cy="1293354"/>
            <a:chOff x="840338" y="1331978"/>
            <a:chExt cx="2290763" cy="1293354"/>
          </a:xfrm>
        </p:grpSpPr>
        <p:sp>
          <p:nvSpPr>
            <p:cNvPr id="98" name="Text Box 14"/>
            <p:cNvSpPr txBox="1">
              <a:spLocks noChangeArrowheads="1"/>
            </p:cNvSpPr>
            <p:nvPr/>
          </p:nvSpPr>
          <p:spPr bwMode="gray">
            <a:xfrm>
              <a:off x="1086401" y="1787591"/>
              <a:ext cx="1912938" cy="36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lIns="0" tIns="0" rIns="0" bIns="0">
              <a:spAutoFit/>
            </a:bodyPr>
            <a:ls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lnSpc>
                  <a:spcPct val="170000"/>
                </a:lnSpc>
                <a:spcBef>
                  <a:spcPct val="80000"/>
                </a:spcBef>
                <a:spcAft>
                  <a:spcPct val="80000"/>
                </a:spcAft>
                <a:buFontTx/>
                <a:buNone/>
              </a:pPr>
              <a:r>
                <a:rPr kumimoji="0" lang="zh-TW" altLang="en-US" sz="1400" i="0" dirty="0">
                  <a:latin typeface="+mj-lt"/>
                  <a:ea typeface="微軟正黑體" panose="020B0604030504040204" pitchFamily="34" charset="-120"/>
                  <a:cs typeface="Arial" panose="020B0604020202020204" pitchFamily="34" charset="0"/>
                </a:rPr>
                <a:t>外匯管理</a:t>
              </a:r>
            </a:p>
          </p:txBody>
        </p:sp>
        <p:sp>
          <p:nvSpPr>
            <p:cNvPr id="99" name="Text Box 12"/>
            <p:cNvSpPr txBox="1">
              <a:spLocks noChangeArrowheads="1"/>
            </p:cNvSpPr>
            <p:nvPr/>
          </p:nvSpPr>
          <p:spPr bwMode="gray">
            <a:xfrm>
              <a:off x="1108626" y="2259078"/>
              <a:ext cx="869950" cy="36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lIns="0" tIns="0" rIns="0" bIns="0">
              <a:spAutoFit/>
            </a:bodyPr>
            <a:ls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lnSpc>
                  <a:spcPct val="170000"/>
                </a:lnSpc>
                <a:spcBef>
                  <a:spcPct val="80000"/>
                </a:spcBef>
                <a:spcAft>
                  <a:spcPct val="80000"/>
                </a:spcAft>
                <a:buFontTx/>
                <a:buNone/>
              </a:pPr>
              <a:r>
                <a:rPr kumimoji="0" lang="zh-TW" altLang="en-US" sz="1400" i="0" dirty="0">
                  <a:latin typeface="+mj-lt"/>
                  <a:ea typeface="微軟正黑體" panose="020B0604030504040204" pitchFamily="34" charset="-120"/>
                  <a:cs typeface="Arial" panose="020B0604020202020204" pitchFamily="34" charset="0"/>
                </a:rPr>
                <a:t>信用卡</a:t>
              </a:r>
            </a:p>
          </p:txBody>
        </p:sp>
        <p:sp>
          <p:nvSpPr>
            <p:cNvPr id="100" name="Rectangle 19"/>
            <p:cNvSpPr>
              <a:spLocks noChangeArrowheads="1"/>
            </p:cNvSpPr>
            <p:nvPr/>
          </p:nvSpPr>
          <p:spPr bwMode="gray">
            <a:xfrm>
              <a:off x="840338" y="2373503"/>
              <a:ext cx="180000" cy="180000"/>
            </a:xfrm>
            <a:prstGeom prst="rect">
              <a:avLst/>
            </a:prstGeom>
            <a:solidFill>
              <a:schemeClr val="accent1"/>
            </a:solidFill>
            <a:ln>
              <a:noFill/>
            </a:ln>
            <a:extLst/>
          </p:spPr>
          <p:txBody>
            <a:bodyPr wrap="none" lIns="0" tIns="0" rIns="0" bIns="0" anchor="ctr"/>
            <a:ls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eaLnBrk="1" hangingPunct="1">
                <a:spcBef>
                  <a:spcPct val="0"/>
                </a:spcBef>
                <a:buFontTx/>
                <a:buNone/>
              </a:pPr>
              <a:endParaRPr lang="zh-TW" altLang="zh-TW" sz="1400">
                <a:solidFill>
                  <a:schemeClr val="bg1"/>
                </a:solidFill>
                <a:latin typeface="+mj-lt"/>
                <a:ea typeface="微軟正黑體" panose="020B0604030504040204" pitchFamily="34" charset="-120"/>
                <a:cs typeface="Arial" panose="020B0604020202020204" pitchFamily="34" charset="0"/>
              </a:endParaRPr>
            </a:p>
          </p:txBody>
        </p:sp>
        <p:sp>
          <p:nvSpPr>
            <p:cNvPr id="101" name="Rectangle 45"/>
            <p:cNvSpPr>
              <a:spLocks noChangeArrowheads="1"/>
            </p:cNvSpPr>
            <p:nvPr/>
          </p:nvSpPr>
          <p:spPr bwMode="gray">
            <a:xfrm>
              <a:off x="840338" y="2141728"/>
              <a:ext cx="180000" cy="180000"/>
            </a:xfrm>
            <a:prstGeom prst="rect">
              <a:avLst/>
            </a:prstGeom>
            <a:solidFill>
              <a:schemeClr val="bg2"/>
            </a:solidFill>
            <a:ln>
              <a:noFill/>
            </a:ln>
            <a:extLst/>
          </p:spPr>
          <p:txBody>
            <a:bodyPr wrap="none" lIns="0" tIns="0" rIns="0" bIns="0" anchor="ctr"/>
            <a:ls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eaLnBrk="1" hangingPunct="1">
                <a:spcBef>
                  <a:spcPct val="0"/>
                </a:spcBef>
                <a:buFontTx/>
                <a:buNone/>
              </a:pPr>
              <a:endParaRPr lang="zh-TW" altLang="zh-TW" sz="1400">
                <a:solidFill>
                  <a:schemeClr val="bg1"/>
                </a:solidFill>
                <a:latin typeface="+mj-lt"/>
                <a:ea typeface="微軟正黑體" panose="020B0604030504040204" pitchFamily="34" charset="-120"/>
                <a:cs typeface="Arial" panose="020B0604020202020204" pitchFamily="34" charset="0"/>
              </a:endParaRPr>
            </a:p>
          </p:txBody>
        </p:sp>
        <p:sp>
          <p:nvSpPr>
            <p:cNvPr id="112" name="Rectangle 46"/>
            <p:cNvSpPr>
              <a:spLocks noChangeArrowheads="1"/>
            </p:cNvSpPr>
            <p:nvPr/>
          </p:nvSpPr>
          <p:spPr bwMode="gray">
            <a:xfrm>
              <a:off x="840338" y="1908365"/>
              <a:ext cx="180000" cy="180000"/>
            </a:xfrm>
            <a:prstGeom prst="rect">
              <a:avLst/>
            </a:prstGeom>
            <a:pattFill prst="pct60">
              <a:fgClr>
                <a:schemeClr val="bg2"/>
              </a:fgClr>
              <a:bgClr>
                <a:schemeClr val="bg1"/>
              </a:bgClr>
            </a:pattFill>
            <a:ln>
              <a:noFill/>
            </a:ln>
            <a:extLst/>
          </p:spPr>
          <p:txBody>
            <a:bodyPr wrap="none" lIns="0" tIns="0" rIns="0" bIns="0" anchor="ctr"/>
            <a:ls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eaLnBrk="1" hangingPunct="1">
                <a:spcBef>
                  <a:spcPct val="0"/>
                </a:spcBef>
                <a:buFontTx/>
                <a:buNone/>
              </a:pPr>
              <a:endParaRPr lang="zh-TW" altLang="zh-TW" sz="1400">
                <a:solidFill>
                  <a:schemeClr val="bg1"/>
                </a:solidFill>
                <a:latin typeface="+mj-lt"/>
                <a:ea typeface="微軟正黑體" panose="020B0604030504040204" pitchFamily="34" charset="-120"/>
                <a:cs typeface="Arial" panose="020B0604020202020204" pitchFamily="34" charset="0"/>
              </a:endParaRPr>
            </a:p>
          </p:txBody>
        </p:sp>
        <p:sp>
          <p:nvSpPr>
            <p:cNvPr id="137" name="Rectangle 47"/>
            <p:cNvSpPr>
              <a:spLocks noChangeArrowheads="1"/>
            </p:cNvSpPr>
            <p:nvPr/>
          </p:nvSpPr>
          <p:spPr bwMode="gray">
            <a:xfrm>
              <a:off x="840338" y="1460690"/>
              <a:ext cx="180000" cy="180000"/>
            </a:xfrm>
            <a:prstGeom prst="rect">
              <a:avLst/>
            </a:prstGeom>
            <a:pattFill prst="pct60">
              <a:fgClr>
                <a:schemeClr val="accent3"/>
              </a:fgClr>
              <a:bgClr>
                <a:schemeClr val="bg1"/>
              </a:bgClr>
            </a:pattFill>
            <a:ln>
              <a:noFill/>
            </a:ln>
            <a:extLst/>
          </p:spPr>
          <p:txBody>
            <a:bodyPr wrap="none" lIns="0" tIns="0" rIns="0" bIns="0" anchor="ctr"/>
            <a:ls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eaLnBrk="1" hangingPunct="1">
                <a:spcBef>
                  <a:spcPct val="0"/>
                </a:spcBef>
                <a:buFontTx/>
                <a:buNone/>
              </a:pPr>
              <a:endParaRPr lang="zh-TW" altLang="zh-TW" sz="1400">
                <a:solidFill>
                  <a:schemeClr val="bg1"/>
                </a:solidFill>
                <a:latin typeface="+mj-lt"/>
                <a:ea typeface="微軟正黑體" panose="020B0604030504040204" pitchFamily="34" charset="-120"/>
                <a:cs typeface="Arial" panose="020B0604020202020204" pitchFamily="34" charset="0"/>
              </a:endParaRPr>
            </a:p>
          </p:txBody>
        </p:sp>
        <p:sp>
          <p:nvSpPr>
            <p:cNvPr id="164" name="Text Box 13"/>
            <p:cNvSpPr txBox="1">
              <a:spLocks noChangeArrowheads="1"/>
            </p:cNvSpPr>
            <p:nvPr/>
          </p:nvSpPr>
          <p:spPr bwMode="gray">
            <a:xfrm>
              <a:off x="1097514" y="2024128"/>
              <a:ext cx="1890712" cy="36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lIns="0" tIns="0" rIns="0" bIns="0">
              <a:spAutoFit/>
            </a:bodyPr>
            <a:ls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lnSpc>
                  <a:spcPct val="170000"/>
                </a:lnSpc>
                <a:spcBef>
                  <a:spcPct val="80000"/>
                </a:spcBef>
                <a:spcAft>
                  <a:spcPct val="80000"/>
                </a:spcAft>
                <a:buFontTx/>
                <a:buNone/>
              </a:pPr>
              <a:r>
                <a:rPr kumimoji="0" lang="zh-TW" altLang="en-US" sz="1400" i="0" dirty="0">
                  <a:latin typeface="+mj-lt"/>
                  <a:ea typeface="微軟正黑體" panose="020B0604030504040204" pitchFamily="34" charset="-120"/>
                  <a:cs typeface="Arial" panose="020B0604020202020204" pitchFamily="34" charset="0"/>
                </a:rPr>
                <a:t>財富管理</a:t>
              </a:r>
            </a:p>
          </p:txBody>
        </p:sp>
        <p:sp>
          <p:nvSpPr>
            <p:cNvPr id="166" name="Text Box 18"/>
            <p:cNvSpPr txBox="1">
              <a:spLocks noChangeArrowheads="1"/>
            </p:cNvSpPr>
            <p:nvPr/>
          </p:nvSpPr>
          <p:spPr bwMode="gray">
            <a:xfrm>
              <a:off x="1087989" y="1331978"/>
              <a:ext cx="2033587" cy="36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lIns="0" tIns="0" rIns="0" bIns="0">
              <a:spAutoFit/>
            </a:bodyPr>
            <a:ls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lnSpc>
                  <a:spcPct val="170000"/>
                </a:lnSpc>
                <a:spcBef>
                  <a:spcPct val="80000"/>
                </a:spcBef>
                <a:spcAft>
                  <a:spcPct val="80000"/>
                </a:spcAft>
                <a:buFontTx/>
                <a:buNone/>
              </a:pPr>
              <a:r>
                <a:rPr kumimoji="0" lang="zh-TW" altLang="en-US" sz="1400" i="0" dirty="0">
                  <a:solidFill>
                    <a:srgbClr val="000000"/>
                  </a:solidFill>
                  <a:latin typeface="+mj-lt"/>
                  <a:ea typeface="微軟正黑體" panose="020B0604030504040204" pitchFamily="34" charset="-120"/>
                  <a:cs typeface="Arial" panose="020B0604020202020204" pitchFamily="34" charset="0"/>
                </a:rPr>
                <a:t>其他</a:t>
              </a:r>
            </a:p>
          </p:txBody>
        </p:sp>
        <p:sp>
          <p:nvSpPr>
            <p:cNvPr id="168" name="Rectangle 47"/>
            <p:cNvSpPr>
              <a:spLocks noChangeArrowheads="1"/>
            </p:cNvSpPr>
            <p:nvPr/>
          </p:nvSpPr>
          <p:spPr bwMode="gray">
            <a:xfrm>
              <a:off x="840338" y="1679765"/>
              <a:ext cx="180000" cy="180000"/>
            </a:xfrm>
            <a:prstGeom prst="rect">
              <a:avLst/>
            </a:prstGeom>
            <a:solidFill>
              <a:schemeClr val="accent3"/>
            </a:solidFill>
            <a:ln>
              <a:noFill/>
            </a:ln>
            <a:extLst/>
          </p:spPr>
          <p:txBody>
            <a:bodyPr wrap="none" lIns="0" tIns="0" rIns="0" bIns="0" anchor="ctr"/>
            <a:ls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eaLnBrk="1" hangingPunct="1">
                <a:spcBef>
                  <a:spcPct val="0"/>
                </a:spcBef>
                <a:buFontTx/>
                <a:buNone/>
              </a:pPr>
              <a:endParaRPr lang="zh-TW" altLang="zh-TW" sz="1400">
                <a:solidFill>
                  <a:schemeClr val="bg1"/>
                </a:solidFill>
                <a:latin typeface="+mj-lt"/>
                <a:ea typeface="微軟正黑體" panose="020B0604030504040204" pitchFamily="34" charset="-120"/>
                <a:cs typeface="Arial" panose="020B0604020202020204" pitchFamily="34" charset="0"/>
              </a:endParaRPr>
            </a:p>
          </p:txBody>
        </p:sp>
        <p:sp>
          <p:nvSpPr>
            <p:cNvPr id="171" name="Text Box 18"/>
            <p:cNvSpPr txBox="1">
              <a:spLocks noChangeArrowheads="1"/>
            </p:cNvSpPr>
            <p:nvPr/>
          </p:nvSpPr>
          <p:spPr bwMode="gray">
            <a:xfrm>
              <a:off x="1097514" y="1570103"/>
              <a:ext cx="2033587" cy="36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lIns="0" tIns="0" rIns="0" bIns="0">
              <a:spAutoFit/>
            </a:bodyPr>
            <a:ls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lnSpc>
                  <a:spcPct val="170000"/>
                </a:lnSpc>
                <a:spcBef>
                  <a:spcPct val="80000"/>
                </a:spcBef>
                <a:spcAft>
                  <a:spcPct val="80000"/>
                </a:spcAft>
                <a:buFontTx/>
                <a:buNone/>
              </a:pPr>
              <a:r>
                <a:rPr kumimoji="0" lang="zh-TW" altLang="en-US" sz="1400" i="0" dirty="0">
                  <a:solidFill>
                    <a:srgbClr val="000000"/>
                  </a:solidFill>
                  <a:latin typeface="+mj-lt"/>
                  <a:ea typeface="微軟正黑體" panose="020B0604030504040204" pitchFamily="34" charset="-120"/>
                  <a:cs typeface="Arial" panose="020B0604020202020204" pitchFamily="34" charset="0"/>
                </a:rPr>
                <a:t>聯貸</a:t>
              </a:r>
            </a:p>
          </p:txBody>
        </p:sp>
      </p:grpSp>
      <p:sp>
        <p:nvSpPr>
          <p:cNvPr id="116" name="Text Box 63"/>
          <p:cNvSpPr txBox="1">
            <a:spLocks noChangeArrowheads="1"/>
          </p:cNvSpPr>
          <p:nvPr/>
        </p:nvSpPr>
        <p:spPr bwMode="gray">
          <a:xfrm>
            <a:off x="7786499" y="2015275"/>
            <a:ext cx="76014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300" i="0" dirty="0">
                <a:latin typeface="+mj-lt"/>
              </a:rPr>
              <a:t>(NT$BN)</a:t>
            </a:r>
          </a:p>
        </p:txBody>
      </p:sp>
      <p:sp>
        <p:nvSpPr>
          <p:cNvPr id="62" name="Text Box 121"/>
          <p:cNvSpPr txBox="1">
            <a:spLocks noChangeArrowheads="1"/>
          </p:cNvSpPr>
          <p:nvPr/>
        </p:nvSpPr>
        <p:spPr bwMode="gray">
          <a:xfrm>
            <a:off x="4741069" y="1606435"/>
            <a:ext cx="3833812" cy="400050"/>
          </a:xfrm>
          <a:prstGeom prst="rect">
            <a:avLst/>
          </a:prstGeom>
          <a:solidFill>
            <a:schemeClr val="accent1">
              <a:lumMod val="60000"/>
              <a:lumOff val="40000"/>
            </a:schemeClr>
          </a:solidFill>
          <a:ln>
            <a:noFill/>
          </a:ln>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spcBef>
                <a:spcPct val="50000"/>
              </a:spcBef>
              <a:buFontTx/>
              <a:buNone/>
            </a:pPr>
            <a:r>
              <a:rPr lang="zh-TW" altLang="en-US" sz="2000" b="1" dirty="0" smtClean="0">
                <a:solidFill>
                  <a:schemeClr val="bg1"/>
                </a:solidFill>
                <a:latin typeface="+mj-lt"/>
                <a:ea typeface="微軟正黑體" panose="020B0604030504040204" pitchFamily="34" charset="-120"/>
                <a:cs typeface="Arial" panose="020B0604020202020204" pitchFamily="34" charset="0"/>
              </a:rPr>
              <a:t>手續費</a:t>
            </a:r>
            <a:r>
              <a:rPr lang="zh-TW" altLang="en-US" sz="2000" b="1" dirty="0">
                <a:solidFill>
                  <a:schemeClr val="bg1"/>
                </a:solidFill>
                <a:ea typeface="微軟正黑體" panose="020B0604030504040204" pitchFamily="34" charset="-120"/>
                <a:cs typeface="Arial" panose="020B0604020202020204" pitchFamily="34" charset="0"/>
              </a:rPr>
              <a:t>淨收益</a:t>
            </a:r>
            <a:r>
              <a:rPr lang="zh-TW" altLang="en-US" sz="2000" b="1" dirty="0" smtClean="0">
                <a:solidFill>
                  <a:schemeClr val="bg1"/>
                </a:solidFill>
                <a:latin typeface="+mj-lt"/>
                <a:ea typeface="微軟正黑體" panose="020B0604030504040204" pitchFamily="34" charset="-120"/>
                <a:cs typeface="Arial" panose="020B0604020202020204" pitchFamily="34" charset="0"/>
              </a:rPr>
              <a:t>結構</a:t>
            </a:r>
            <a:r>
              <a:rPr lang="en-US" altLang="zh-TW" sz="2000" b="1" dirty="0">
                <a:solidFill>
                  <a:schemeClr val="bg1"/>
                </a:solidFill>
                <a:latin typeface="+mj-lt"/>
                <a:ea typeface="微軟正黑體" panose="020B0604030504040204" pitchFamily="34" charset="-120"/>
                <a:cs typeface="Arial" panose="020B0604020202020204" pitchFamily="34" charset="0"/>
              </a:rPr>
              <a:t>(</a:t>
            </a:r>
            <a:r>
              <a:rPr lang="zh-TW" altLang="en-US" sz="2000" b="1" dirty="0">
                <a:solidFill>
                  <a:schemeClr val="bg1"/>
                </a:solidFill>
                <a:latin typeface="+mj-lt"/>
                <a:ea typeface="微軟正黑體" panose="020B0604030504040204" pitchFamily="34" charset="-120"/>
                <a:cs typeface="Arial" panose="020B0604020202020204" pitchFamily="34" charset="0"/>
              </a:rPr>
              <a:t>年資料</a:t>
            </a:r>
            <a:r>
              <a:rPr lang="en-US" altLang="zh-TW" sz="2000" b="1" dirty="0">
                <a:solidFill>
                  <a:schemeClr val="bg1"/>
                </a:solidFill>
                <a:latin typeface="+mj-lt"/>
                <a:ea typeface="微軟正黑體" panose="020B0604030504040204" pitchFamily="34" charset="-120"/>
                <a:cs typeface="Arial" panose="020B0604020202020204" pitchFamily="34" charset="0"/>
              </a:rPr>
              <a:t>)</a:t>
            </a:r>
            <a:r>
              <a:rPr lang="zh-TW" altLang="en-US" sz="2000" b="1" dirty="0" smtClean="0">
                <a:solidFill>
                  <a:schemeClr val="bg1"/>
                </a:solidFill>
                <a:latin typeface="+mj-lt"/>
                <a:ea typeface="微軟正黑體" panose="020B0604030504040204" pitchFamily="34" charset="-120"/>
                <a:cs typeface="Arial" panose="020B0604020202020204" pitchFamily="34" charset="0"/>
              </a:rPr>
              <a:t> </a:t>
            </a:r>
            <a:r>
              <a:rPr lang="en-US" altLang="zh-TW" sz="2000" dirty="0" smtClean="0">
                <a:solidFill>
                  <a:schemeClr val="bg1"/>
                </a:solidFill>
                <a:latin typeface="+mj-lt"/>
                <a:ea typeface="微軟正黑體" panose="020B0604030504040204" pitchFamily="34" charset="-120"/>
                <a:cs typeface="Arial" panose="020B0604020202020204" pitchFamily="34" charset="0"/>
              </a:rPr>
              <a:t> </a:t>
            </a:r>
            <a:endParaRPr lang="en-US" altLang="zh-TW" sz="2000" dirty="0">
              <a:solidFill>
                <a:schemeClr val="bg1"/>
              </a:solidFill>
              <a:latin typeface="+mj-lt"/>
              <a:ea typeface="微軟正黑體" panose="020B0604030504040204" pitchFamily="34" charset="-120"/>
              <a:cs typeface="Arial" panose="020B0604020202020204" pitchFamily="34" charset="0"/>
            </a:endParaRPr>
          </a:p>
        </p:txBody>
      </p:sp>
      <p:sp>
        <p:nvSpPr>
          <p:cNvPr id="63" name="Text Box 121"/>
          <p:cNvSpPr txBox="1">
            <a:spLocks noChangeArrowheads="1"/>
          </p:cNvSpPr>
          <p:nvPr/>
        </p:nvSpPr>
        <p:spPr bwMode="gray">
          <a:xfrm>
            <a:off x="515277" y="1606435"/>
            <a:ext cx="3600000" cy="400110"/>
          </a:xfrm>
          <a:prstGeom prst="rect">
            <a:avLst/>
          </a:prstGeom>
          <a:solidFill>
            <a:schemeClr val="accent1">
              <a:lumMod val="60000"/>
              <a:lumOff val="40000"/>
            </a:schemeClr>
          </a:solidFill>
          <a:ln>
            <a:noFill/>
          </a:ln>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spcBef>
                <a:spcPct val="50000"/>
              </a:spcBef>
              <a:buFontTx/>
              <a:buNone/>
            </a:pPr>
            <a:r>
              <a:rPr lang="zh-TW" altLang="en-US" sz="2000" b="1" dirty="0" smtClean="0">
                <a:solidFill>
                  <a:schemeClr val="bg1"/>
                </a:solidFill>
                <a:latin typeface="+mj-lt"/>
                <a:ea typeface="微軟正黑體" panose="020B0604030504040204" pitchFamily="34" charset="-120"/>
                <a:cs typeface="Arial" panose="020B0604020202020204" pitchFamily="34" charset="0"/>
              </a:rPr>
              <a:t>手續費</a:t>
            </a:r>
            <a:r>
              <a:rPr lang="zh-TW" altLang="en-US" sz="2000" b="1" dirty="0">
                <a:solidFill>
                  <a:schemeClr val="bg1"/>
                </a:solidFill>
                <a:ea typeface="微軟正黑體" panose="020B0604030504040204" pitchFamily="34" charset="-120"/>
                <a:cs typeface="Arial" panose="020B0604020202020204" pitchFamily="34" charset="0"/>
              </a:rPr>
              <a:t>淨收益</a:t>
            </a:r>
            <a:r>
              <a:rPr lang="zh-TW" altLang="en-US" sz="2000" b="1" dirty="0" smtClean="0">
                <a:solidFill>
                  <a:schemeClr val="bg1"/>
                </a:solidFill>
                <a:latin typeface="+mj-lt"/>
                <a:ea typeface="微軟正黑體" panose="020B0604030504040204" pitchFamily="34" charset="-120"/>
                <a:cs typeface="Arial" panose="020B0604020202020204" pitchFamily="34" charset="0"/>
              </a:rPr>
              <a:t>結構 </a:t>
            </a:r>
            <a:r>
              <a:rPr lang="en-US" altLang="zh-TW" sz="2000" dirty="0" smtClean="0">
                <a:solidFill>
                  <a:schemeClr val="bg1"/>
                </a:solidFill>
                <a:latin typeface="+mj-lt"/>
                <a:ea typeface="微軟正黑體" panose="020B0604030504040204" pitchFamily="34" charset="-120"/>
                <a:cs typeface="Arial" panose="020B0604020202020204" pitchFamily="34" charset="0"/>
              </a:rPr>
              <a:t> </a:t>
            </a:r>
            <a:endParaRPr lang="en-US" altLang="zh-TW" sz="2000" dirty="0">
              <a:solidFill>
                <a:schemeClr val="bg1"/>
              </a:solidFill>
              <a:latin typeface="+mj-lt"/>
              <a:ea typeface="微軟正黑體" panose="020B0604030504040204" pitchFamily="34" charset="-120"/>
              <a:cs typeface="Arial" panose="020B0604020202020204" pitchFamily="34" charset="0"/>
            </a:endParaRPr>
          </a:p>
        </p:txBody>
      </p:sp>
      <p:grpSp>
        <p:nvGrpSpPr>
          <p:cNvPr id="64" name="群組 63"/>
          <p:cNvGrpSpPr/>
          <p:nvPr/>
        </p:nvGrpSpPr>
        <p:grpSpPr>
          <a:xfrm>
            <a:off x="4899348" y="1955130"/>
            <a:ext cx="2290763" cy="1293354"/>
            <a:chOff x="840338" y="1331978"/>
            <a:chExt cx="2290763" cy="1293354"/>
          </a:xfrm>
        </p:grpSpPr>
        <p:sp>
          <p:nvSpPr>
            <p:cNvPr id="65" name="Text Box 14"/>
            <p:cNvSpPr txBox="1">
              <a:spLocks noChangeArrowheads="1"/>
            </p:cNvSpPr>
            <p:nvPr/>
          </p:nvSpPr>
          <p:spPr bwMode="gray">
            <a:xfrm>
              <a:off x="1086401" y="1787591"/>
              <a:ext cx="1912938" cy="36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lIns="0" tIns="0" rIns="0" bIns="0">
              <a:spAutoFit/>
            </a:bodyPr>
            <a:ls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lnSpc>
                  <a:spcPct val="170000"/>
                </a:lnSpc>
                <a:spcBef>
                  <a:spcPct val="80000"/>
                </a:spcBef>
                <a:spcAft>
                  <a:spcPct val="80000"/>
                </a:spcAft>
                <a:buFontTx/>
                <a:buNone/>
              </a:pPr>
              <a:r>
                <a:rPr kumimoji="0" lang="zh-TW" altLang="en-US" sz="1400" i="0" dirty="0">
                  <a:latin typeface="+mj-lt"/>
                  <a:ea typeface="微軟正黑體" panose="020B0604030504040204" pitchFamily="34" charset="-120"/>
                  <a:cs typeface="Arial" panose="020B0604020202020204" pitchFamily="34" charset="0"/>
                </a:rPr>
                <a:t>外匯管理</a:t>
              </a:r>
            </a:p>
          </p:txBody>
        </p:sp>
        <p:sp>
          <p:nvSpPr>
            <p:cNvPr id="66" name="Text Box 12"/>
            <p:cNvSpPr txBox="1">
              <a:spLocks noChangeArrowheads="1"/>
            </p:cNvSpPr>
            <p:nvPr/>
          </p:nvSpPr>
          <p:spPr bwMode="gray">
            <a:xfrm>
              <a:off x="1108626" y="2259078"/>
              <a:ext cx="869950" cy="36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lIns="0" tIns="0" rIns="0" bIns="0">
              <a:spAutoFit/>
            </a:bodyPr>
            <a:ls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lnSpc>
                  <a:spcPct val="170000"/>
                </a:lnSpc>
                <a:spcBef>
                  <a:spcPct val="80000"/>
                </a:spcBef>
                <a:spcAft>
                  <a:spcPct val="80000"/>
                </a:spcAft>
                <a:buFontTx/>
                <a:buNone/>
              </a:pPr>
              <a:r>
                <a:rPr kumimoji="0" lang="zh-TW" altLang="en-US" sz="1400" i="0" dirty="0">
                  <a:latin typeface="+mj-lt"/>
                  <a:ea typeface="微軟正黑體" panose="020B0604030504040204" pitchFamily="34" charset="-120"/>
                  <a:cs typeface="Arial" panose="020B0604020202020204" pitchFamily="34" charset="0"/>
                </a:rPr>
                <a:t>信用卡</a:t>
              </a:r>
            </a:p>
          </p:txBody>
        </p:sp>
        <p:sp>
          <p:nvSpPr>
            <p:cNvPr id="67" name="Rectangle 19"/>
            <p:cNvSpPr>
              <a:spLocks noChangeArrowheads="1"/>
            </p:cNvSpPr>
            <p:nvPr/>
          </p:nvSpPr>
          <p:spPr bwMode="gray">
            <a:xfrm>
              <a:off x="840338" y="2373503"/>
              <a:ext cx="180000" cy="180000"/>
            </a:xfrm>
            <a:prstGeom prst="rect">
              <a:avLst/>
            </a:prstGeom>
            <a:solidFill>
              <a:schemeClr val="accent1"/>
            </a:solidFill>
            <a:ln>
              <a:noFill/>
            </a:ln>
            <a:extLst/>
          </p:spPr>
          <p:txBody>
            <a:bodyPr wrap="none" lIns="0" tIns="0" rIns="0" bIns="0" anchor="ctr"/>
            <a:ls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eaLnBrk="1" hangingPunct="1">
                <a:spcBef>
                  <a:spcPct val="0"/>
                </a:spcBef>
                <a:buFontTx/>
                <a:buNone/>
              </a:pPr>
              <a:endParaRPr lang="zh-TW" altLang="zh-TW" sz="1400">
                <a:solidFill>
                  <a:schemeClr val="bg1"/>
                </a:solidFill>
                <a:latin typeface="+mj-lt"/>
                <a:ea typeface="微軟正黑體" panose="020B0604030504040204" pitchFamily="34" charset="-120"/>
                <a:cs typeface="Arial" panose="020B0604020202020204" pitchFamily="34" charset="0"/>
              </a:endParaRPr>
            </a:p>
          </p:txBody>
        </p:sp>
        <p:sp>
          <p:nvSpPr>
            <p:cNvPr id="68" name="Rectangle 45"/>
            <p:cNvSpPr>
              <a:spLocks noChangeArrowheads="1"/>
            </p:cNvSpPr>
            <p:nvPr/>
          </p:nvSpPr>
          <p:spPr bwMode="gray">
            <a:xfrm>
              <a:off x="840338" y="2141728"/>
              <a:ext cx="180000" cy="180000"/>
            </a:xfrm>
            <a:prstGeom prst="rect">
              <a:avLst/>
            </a:prstGeom>
            <a:solidFill>
              <a:schemeClr val="bg2"/>
            </a:solidFill>
            <a:ln>
              <a:noFill/>
            </a:ln>
            <a:extLst/>
          </p:spPr>
          <p:txBody>
            <a:bodyPr wrap="none" lIns="0" tIns="0" rIns="0" bIns="0" anchor="ctr"/>
            <a:ls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eaLnBrk="1" hangingPunct="1">
                <a:spcBef>
                  <a:spcPct val="0"/>
                </a:spcBef>
                <a:buFontTx/>
                <a:buNone/>
              </a:pPr>
              <a:endParaRPr lang="zh-TW" altLang="zh-TW" sz="1400">
                <a:solidFill>
                  <a:schemeClr val="bg1"/>
                </a:solidFill>
                <a:latin typeface="+mj-lt"/>
                <a:ea typeface="微軟正黑體" panose="020B0604030504040204" pitchFamily="34" charset="-120"/>
                <a:cs typeface="Arial" panose="020B0604020202020204" pitchFamily="34" charset="0"/>
              </a:endParaRPr>
            </a:p>
          </p:txBody>
        </p:sp>
        <p:sp>
          <p:nvSpPr>
            <p:cNvPr id="69" name="Rectangle 46"/>
            <p:cNvSpPr>
              <a:spLocks noChangeArrowheads="1"/>
            </p:cNvSpPr>
            <p:nvPr/>
          </p:nvSpPr>
          <p:spPr bwMode="gray">
            <a:xfrm>
              <a:off x="840338" y="1908365"/>
              <a:ext cx="180000" cy="180000"/>
            </a:xfrm>
            <a:prstGeom prst="rect">
              <a:avLst/>
            </a:prstGeom>
            <a:pattFill prst="pct60">
              <a:fgClr>
                <a:schemeClr val="bg2"/>
              </a:fgClr>
              <a:bgClr>
                <a:schemeClr val="bg1"/>
              </a:bgClr>
            </a:pattFill>
            <a:ln>
              <a:noFill/>
            </a:ln>
            <a:extLst/>
          </p:spPr>
          <p:txBody>
            <a:bodyPr wrap="none" lIns="0" tIns="0" rIns="0" bIns="0" anchor="ctr"/>
            <a:ls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eaLnBrk="1" hangingPunct="1">
                <a:spcBef>
                  <a:spcPct val="0"/>
                </a:spcBef>
                <a:buFontTx/>
                <a:buNone/>
              </a:pPr>
              <a:endParaRPr lang="zh-TW" altLang="zh-TW" sz="1400">
                <a:solidFill>
                  <a:schemeClr val="bg1"/>
                </a:solidFill>
                <a:latin typeface="+mj-lt"/>
                <a:ea typeface="微軟正黑體" panose="020B0604030504040204" pitchFamily="34" charset="-120"/>
                <a:cs typeface="Arial" panose="020B0604020202020204" pitchFamily="34" charset="0"/>
              </a:endParaRPr>
            </a:p>
          </p:txBody>
        </p:sp>
        <p:sp>
          <p:nvSpPr>
            <p:cNvPr id="70" name="Rectangle 47"/>
            <p:cNvSpPr>
              <a:spLocks noChangeArrowheads="1"/>
            </p:cNvSpPr>
            <p:nvPr/>
          </p:nvSpPr>
          <p:spPr bwMode="gray">
            <a:xfrm>
              <a:off x="840338" y="1460690"/>
              <a:ext cx="180000" cy="180000"/>
            </a:xfrm>
            <a:prstGeom prst="rect">
              <a:avLst/>
            </a:prstGeom>
            <a:pattFill prst="pct60">
              <a:fgClr>
                <a:schemeClr val="accent3"/>
              </a:fgClr>
              <a:bgClr>
                <a:schemeClr val="bg1"/>
              </a:bgClr>
            </a:pattFill>
            <a:ln>
              <a:noFill/>
            </a:ln>
            <a:extLst/>
          </p:spPr>
          <p:txBody>
            <a:bodyPr wrap="none" lIns="0" tIns="0" rIns="0" bIns="0" anchor="ctr"/>
            <a:ls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eaLnBrk="1" hangingPunct="1">
                <a:spcBef>
                  <a:spcPct val="0"/>
                </a:spcBef>
                <a:buFontTx/>
                <a:buNone/>
              </a:pPr>
              <a:endParaRPr lang="zh-TW" altLang="zh-TW" sz="1400">
                <a:solidFill>
                  <a:schemeClr val="bg1"/>
                </a:solidFill>
                <a:latin typeface="+mj-lt"/>
                <a:ea typeface="微軟正黑體" panose="020B0604030504040204" pitchFamily="34" charset="-120"/>
                <a:cs typeface="Arial" panose="020B0604020202020204" pitchFamily="34" charset="0"/>
              </a:endParaRPr>
            </a:p>
          </p:txBody>
        </p:sp>
        <p:sp>
          <p:nvSpPr>
            <p:cNvPr id="71" name="Text Box 13"/>
            <p:cNvSpPr txBox="1">
              <a:spLocks noChangeArrowheads="1"/>
            </p:cNvSpPr>
            <p:nvPr/>
          </p:nvSpPr>
          <p:spPr bwMode="gray">
            <a:xfrm>
              <a:off x="1097514" y="2024128"/>
              <a:ext cx="1890712" cy="36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lIns="0" tIns="0" rIns="0" bIns="0">
              <a:spAutoFit/>
            </a:bodyPr>
            <a:ls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lnSpc>
                  <a:spcPct val="170000"/>
                </a:lnSpc>
                <a:spcBef>
                  <a:spcPct val="80000"/>
                </a:spcBef>
                <a:spcAft>
                  <a:spcPct val="80000"/>
                </a:spcAft>
                <a:buFontTx/>
                <a:buNone/>
              </a:pPr>
              <a:r>
                <a:rPr kumimoji="0" lang="zh-TW" altLang="en-US" sz="1400" i="0" dirty="0">
                  <a:latin typeface="+mj-lt"/>
                  <a:ea typeface="微軟正黑體" panose="020B0604030504040204" pitchFamily="34" charset="-120"/>
                  <a:cs typeface="Arial" panose="020B0604020202020204" pitchFamily="34" charset="0"/>
                </a:rPr>
                <a:t>財富管理</a:t>
              </a:r>
            </a:p>
          </p:txBody>
        </p:sp>
        <p:sp>
          <p:nvSpPr>
            <p:cNvPr id="72" name="Text Box 18"/>
            <p:cNvSpPr txBox="1">
              <a:spLocks noChangeArrowheads="1"/>
            </p:cNvSpPr>
            <p:nvPr/>
          </p:nvSpPr>
          <p:spPr bwMode="gray">
            <a:xfrm>
              <a:off x="1087989" y="1331978"/>
              <a:ext cx="2033587" cy="36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lIns="0" tIns="0" rIns="0" bIns="0">
              <a:spAutoFit/>
            </a:bodyPr>
            <a:ls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lnSpc>
                  <a:spcPct val="170000"/>
                </a:lnSpc>
                <a:spcBef>
                  <a:spcPct val="80000"/>
                </a:spcBef>
                <a:spcAft>
                  <a:spcPct val="80000"/>
                </a:spcAft>
                <a:buFontTx/>
                <a:buNone/>
              </a:pPr>
              <a:r>
                <a:rPr kumimoji="0" lang="zh-TW" altLang="en-US" sz="1400" i="0" dirty="0">
                  <a:solidFill>
                    <a:srgbClr val="000000"/>
                  </a:solidFill>
                  <a:latin typeface="+mj-lt"/>
                  <a:ea typeface="微軟正黑體" panose="020B0604030504040204" pitchFamily="34" charset="-120"/>
                  <a:cs typeface="Arial" panose="020B0604020202020204" pitchFamily="34" charset="0"/>
                </a:rPr>
                <a:t>其他</a:t>
              </a:r>
            </a:p>
          </p:txBody>
        </p:sp>
        <p:sp>
          <p:nvSpPr>
            <p:cNvPr id="73" name="Rectangle 47"/>
            <p:cNvSpPr>
              <a:spLocks noChangeArrowheads="1"/>
            </p:cNvSpPr>
            <p:nvPr/>
          </p:nvSpPr>
          <p:spPr bwMode="gray">
            <a:xfrm>
              <a:off x="840338" y="1679765"/>
              <a:ext cx="180000" cy="180000"/>
            </a:xfrm>
            <a:prstGeom prst="rect">
              <a:avLst/>
            </a:prstGeom>
            <a:solidFill>
              <a:schemeClr val="accent3"/>
            </a:solidFill>
            <a:ln>
              <a:noFill/>
            </a:ln>
            <a:extLst/>
          </p:spPr>
          <p:txBody>
            <a:bodyPr wrap="none" lIns="0" tIns="0" rIns="0" bIns="0" anchor="ctr"/>
            <a:ls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eaLnBrk="1" hangingPunct="1">
                <a:spcBef>
                  <a:spcPct val="0"/>
                </a:spcBef>
                <a:buFontTx/>
                <a:buNone/>
              </a:pPr>
              <a:endParaRPr lang="zh-TW" altLang="zh-TW" sz="1400">
                <a:solidFill>
                  <a:schemeClr val="bg1"/>
                </a:solidFill>
                <a:latin typeface="+mj-lt"/>
                <a:ea typeface="微軟正黑體" panose="020B0604030504040204" pitchFamily="34" charset="-120"/>
                <a:cs typeface="Arial" panose="020B0604020202020204" pitchFamily="34" charset="0"/>
              </a:endParaRPr>
            </a:p>
          </p:txBody>
        </p:sp>
        <p:sp>
          <p:nvSpPr>
            <p:cNvPr id="74" name="Text Box 18"/>
            <p:cNvSpPr txBox="1">
              <a:spLocks noChangeArrowheads="1"/>
            </p:cNvSpPr>
            <p:nvPr/>
          </p:nvSpPr>
          <p:spPr bwMode="gray">
            <a:xfrm>
              <a:off x="1097514" y="1570103"/>
              <a:ext cx="2033587" cy="36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lIns="0" tIns="0" rIns="0" bIns="0">
              <a:spAutoFit/>
            </a:bodyPr>
            <a:ls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lnSpc>
                  <a:spcPct val="170000"/>
                </a:lnSpc>
                <a:spcBef>
                  <a:spcPct val="80000"/>
                </a:spcBef>
                <a:spcAft>
                  <a:spcPct val="80000"/>
                </a:spcAft>
                <a:buFontTx/>
                <a:buNone/>
              </a:pPr>
              <a:r>
                <a:rPr kumimoji="0" lang="zh-TW" altLang="en-US" sz="1400" i="0" dirty="0">
                  <a:solidFill>
                    <a:srgbClr val="000000"/>
                  </a:solidFill>
                  <a:latin typeface="+mj-lt"/>
                  <a:ea typeface="微軟正黑體" panose="020B0604030504040204" pitchFamily="34" charset="-120"/>
                  <a:cs typeface="Arial" panose="020B0604020202020204" pitchFamily="34" charset="0"/>
                </a:rPr>
                <a:t>聯貸</a:t>
              </a:r>
            </a:p>
          </p:txBody>
        </p:sp>
      </p:grpSp>
      <p:grpSp>
        <p:nvGrpSpPr>
          <p:cNvPr id="78" name="群組 77"/>
          <p:cNvGrpSpPr/>
          <p:nvPr/>
        </p:nvGrpSpPr>
        <p:grpSpPr>
          <a:xfrm>
            <a:off x="5395358" y="2835830"/>
            <a:ext cx="2636598" cy="676281"/>
            <a:chOff x="4038930" y="2027755"/>
            <a:chExt cx="3660944" cy="676281"/>
          </a:xfrm>
        </p:grpSpPr>
        <p:sp>
          <p:nvSpPr>
            <p:cNvPr id="79" name="Line 59"/>
            <p:cNvSpPr>
              <a:spLocks noChangeShapeType="1"/>
            </p:cNvSpPr>
            <p:nvPr/>
          </p:nvSpPr>
          <p:spPr bwMode="gray">
            <a:xfrm flipV="1">
              <a:off x="5120870" y="2146238"/>
              <a:ext cx="749793" cy="254083"/>
            </a:xfrm>
            <a:prstGeom prst="line">
              <a:avLst/>
            </a:prstGeom>
            <a:noFill/>
            <a:ln w="25400">
              <a:solidFill>
                <a:srgbClr val="FF0000"/>
              </a:solidFill>
              <a:round/>
              <a:headEnd/>
              <a:tailEnd type="arrow" w="med" len="med"/>
            </a:ln>
            <a:extLst>
              <a:ext uri="{909E8E84-426E-40DD-AFC4-6F175D3DCCD1}">
                <a14:hiddenFill xmlns:a14="http://schemas.microsoft.com/office/drawing/2010/main">
                  <a:noFill/>
                </a14:hiddenFill>
              </a:ext>
            </a:extLst>
          </p:spPr>
          <p:txBody>
            <a:bodyPr anchor="ctr"/>
            <a:lstStyle/>
            <a:p>
              <a:endParaRPr lang="zh-TW" altLang="en-US" sz="1400">
                <a:latin typeface="+mj-lt"/>
              </a:endParaRPr>
            </a:p>
          </p:txBody>
        </p:sp>
        <p:sp>
          <p:nvSpPr>
            <p:cNvPr id="80" name="Oval 60"/>
            <p:cNvSpPr>
              <a:spLocks noChangeArrowheads="1"/>
            </p:cNvSpPr>
            <p:nvPr/>
          </p:nvSpPr>
          <p:spPr bwMode="gray">
            <a:xfrm>
              <a:off x="5121450" y="2099042"/>
              <a:ext cx="599836" cy="324000"/>
            </a:xfrm>
            <a:prstGeom prst="ellipse">
              <a:avLst/>
            </a:prstGeom>
            <a:solidFill>
              <a:schemeClr val="bg1"/>
            </a:solidFill>
            <a:ln w="9525" algn="ctr">
              <a:solidFill>
                <a:srgbClr val="FF0000"/>
              </a:solidFill>
              <a:round/>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gn="ctr" eaLnBrk="1" hangingPunct="1">
                <a:spcBef>
                  <a:spcPct val="0"/>
                </a:spcBef>
                <a:buFontTx/>
                <a:buNone/>
              </a:pPr>
              <a:r>
                <a:rPr lang="en-US" altLang="zh-TW" sz="1600" b="1" dirty="0">
                  <a:solidFill>
                    <a:srgbClr val="FF3300"/>
                  </a:solidFill>
                  <a:latin typeface="+mj-lt"/>
                  <a:ea typeface="DFKai-SB" pitchFamily="65" charset="-120"/>
                </a:rPr>
                <a:t>2</a:t>
              </a:r>
              <a:r>
                <a:rPr lang="en-US" altLang="zh-TW" sz="1600" b="1" i="0" dirty="0" smtClean="0">
                  <a:solidFill>
                    <a:srgbClr val="FF3300"/>
                  </a:solidFill>
                  <a:latin typeface="+mj-lt"/>
                  <a:ea typeface="DFKai-SB" pitchFamily="65" charset="-120"/>
                </a:rPr>
                <a:t>%</a:t>
              </a:r>
              <a:endParaRPr lang="en-US" altLang="zh-TW" sz="1600" b="1" i="0" dirty="0">
                <a:solidFill>
                  <a:srgbClr val="FF3300"/>
                </a:solidFill>
                <a:latin typeface="+mj-lt"/>
                <a:ea typeface="DFKai-SB" pitchFamily="65" charset="-120"/>
              </a:endParaRPr>
            </a:p>
          </p:txBody>
        </p:sp>
        <p:sp>
          <p:nvSpPr>
            <p:cNvPr id="81" name="Line 59"/>
            <p:cNvSpPr>
              <a:spLocks noChangeShapeType="1"/>
            </p:cNvSpPr>
            <p:nvPr/>
          </p:nvSpPr>
          <p:spPr bwMode="gray">
            <a:xfrm>
              <a:off x="5949697" y="2233030"/>
              <a:ext cx="849768" cy="185957"/>
            </a:xfrm>
            <a:prstGeom prst="line">
              <a:avLst/>
            </a:prstGeom>
            <a:noFill/>
            <a:ln w="25400">
              <a:solidFill>
                <a:srgbClr val="FF0000"/>
              </a:solidFill>
              <a:round/>
              <a:headEnd/>
              <a:tailEnd type="arrow" w="med" len="med"/>
            </a:ln>
            <a:extLst>
              <a:ext uri="{909E8E84-426E-40DD-AFC4-6F175D3DCCD1}">
                <a14:hiddenFill xmlns:a14="http://schemas.microsoft.com/office/drawing/2010/main">
                  <a:noFill/>
                </a14:hiddenFill>
              </a:ext>
            </a:extLst>
          </p:spPr>
          <p:txBody>
            <a:bodyPr anchor="ctr"/>
            <a:lstStyle/>
            <a:p>
              <a:endParaRPr lang="zh-TW" altLang="en-US" sz="1400">
                <a:latin typeface="+mj-lt"/>
              </a:endParaRPr>
            </a:p>
          </p:txBody>
        </p:sp>
        <p:sp>
          <p:nvSpPr>
            <p:cNvPr id="82" name="Oval 60"/>
            <p:cNvSpPr>
              <a:spLocks noChangeArrowheads="1"/>
            </p:cNvSpPr>
            <p:nvPr/>
          </p:nvSpPr>
          <p:spPr bwMode="gray">
            <a:xfrm>
              <a:off x="6024846" y="2133417"/>
              <a:ext cx="599837" cy="323850"/>
            </a:xfrm>
            <a:prstGeom prst="ellipse">
              <a:avLst/>
            </a:prstGeom>
            <a:solidFill>
              <a:schemeClr val="bg1"/>
            </a:solidFill>
            <a:ln w="9525" algn="ctr">
              <a:solidFill>
                <a:srgbClr val="FF0000"/>
              </a:solidFill>
              <a:round/>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gn="ctr" eaLnBrk="1" hangingPunct="1">
                <a:spcBef>
                  <a:spcPct val="0"/>
                </a:spcBef>
                <a:buFontTx/>
                <a:buNone/>
              </a:pPr>
              <a:r>
                <a:rPr lang="en-US" altLang="zh-TW" sz="1600" b="1" dirty="0" smtClean="0">
                  <a:solidFill>
                    <a:srgbClr val="FF3300"/>
                  </a:solidFill>
                  <a:latin typeface="+mj-lt"/>
                  <a:ea typeface="DFKai-SB" pitchFamily="65" charset="-120"/>
                </a:rPr>
                <a:t>-5</a:t>
              </a:r>
              <a:r>
                <a:rPr lang="en-US" altLang="zh-TW" sz="1600" b="1" i="0" dirty="0" smtClean="0">
                  <a:solidFill>
                    <a:srgbClr val="FF3300"/>
                  </a:solidFill>
                  <a:latin typeface="+mj-lt"/>
                  <a:ea typeface="DFKai-SB" pitchFamily="65" charset="-120"/>
                </a:rPr>
                <a:t>%</a:t>
              </a:r>
              <a:endParaRPr lang="en-US" altLang="zh-TW" sz="1600" b="1" i="0" dirty="0">
                <a:solidFill>
                  <a:srgbClr val="FF3300"/>
                </a:solidFill>
                <a:latin typeface="+mj-lt"/>
                <a:ea typeface="DFKai-SB" pitchFamily="65" charset="-120"/>
              </a:endParaRPr>
            </a:p>
          </p:txBody>
        </p:sp>
        <p:sp>
          <p:nvSpPr>
            <p:cNvPr id="83" name="Line 59"/>
            <p:cNvSpPr>
              <a:spLocks noChangeShapeType="1"/>
            </p:cNvSpPr>
            <p:nvPr/>
          </p:nvSpPr>
          <p:spPr bwMode="gray">
            <a:xfrm flipV="1">
              <a:off x="4038930" y="2400320"/>
              <a:ext cx="886303" cy="249069"/>
            </a:xfrm>
            <a:prstGeom prst="line">
              <a:avLst/>
            </a:prstGeom>
            <a:noFill/>
            <a:ln w="25400">
              <a:solidFill>
                <a:srgbClr val="FF0000"/>
              </a:solidFill>
              <a:round/>
              <a:headEnd/>
              <a:tailEnd type="arrow" w="med" len="med"/>
            </a:ln>
            <a:extLst>
              <a:ext uri="{909E8E84-426E-40DD-AFC4-6F175D3DCCD1}">
                <a14:hiddenFill xmlns:a14="http://schemas.microsoft.com/office/drawing/2010/main">
                  <a:noFill/>
                </a14:hiddenFill>
              </a:ext>
            </a:extLst>
          </p:spPr>
          <p:txBody>
            <a:bodyPr anchor="ctr"/>
            <a:lstStyle/>
            <a:p>
              <a:endParaRPr lang="zh-TW" altLang="en-US" sz="1400">
                <a:latin typeface="+mj-lt"/>
              </a:endParaRPr>
            </a:p>
          </p:txBody>
        </p:sp>
        <p:sp>
          <p:nvSpPr>
            <p:cNvPr id="84" name="Oval 60"/>
            <p:cNvSpPr>
              <a:spLocks noChangeArrowheads="1"/>
            </p:cNvSpPr>
            <p:nvPr/>
          </p:nvSpPr>
          <p:spPr bwMode="gray">
            <a:xfrm>
              <a:off x="4116805" y="2380186"/>
              <a:ext cx="599836" cy="323850"/>
            </a:xfrm>
            <a:prstGeom prst="ellipse">
              <a:avLst/>
            </a:prstGeom>
            <a:solidFill>
              <a:schemeClr val="bg1"/>
            </a:solidFill>
            <a:ln w="9525" algn="ctr">
              <a:solidFill>
                <a:srgbClr val="FF0000"/>
              </a:solidFill>
              <a:round/>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gn="ctr" eaLnBrk="1" hangingPunct="1">
                <a:spcBef>
                  <a:spcPct val="0"/>
                </a:spcBef>
                <a:buFontTx/>
                <a:buNone/>
              </a:pPr>
              <a:r>
                <a:rPr lang="en-US" altLang="zh-TW" sz="1600" b="1" i="0" dirty="0" smtClean="0">
                  <a:solidFill>
                    <a:srgbClr val="FF3300"/>
                  </a:solidFill>
                  <a:latin typeface="+mj-lt"/>
                  <a:ea typeface="DFKai-SB" pitchFamily="65" charset="-120"/>
                </a:rPr>
                <a:t>12%</a:t>
              </a:r>
              <a:endParaRPr lang="en-US" altLang="zh-TW" sz="1600" b="1" i="0" dirty="0">
                <a:solidFill>
                  <a:srgbClr val="FF3300"/>
                </a:solidFill>
                <a:latin typeface="+mj-lt"/>
                <a:ea typeface="DFKai-SB" pitchFamily="65" charset="-120"/>
              </a:endParaRPr>
            </a:p>
          </p:txBody>
        </p:sp>
        <p:sp>
          <p:nvSpPr>
            <p:cNvPr id="85" name="Line 59"/>
            <p:cNvSpPr>
              <a:spLocks noChangeShapeType="1"/>
            </p:cNvSpPr>
            <p:nvPr/>
          </p:nvSpPr>
          <p:spPr bwMode="gray">
            <a:xfrm flipV="1">
              <a:off x="6891150" y="2088433"/>
              <a:ext cx="808724" cy="218591"/>
            </a:xfrm>
            <a:prstGeom prst="line">
              <a:avLst/>
            </a:prstGeom>
            <a:noFill/>
            <a:ln w="25400">
              <a:solidFill>
                <a:srgbClr val="FF0000"/>
              </a:solidFill>
              <a:round/>
              <a:headEnd/>
              <a:tailEnd type="arrow" w="med" len="med"/>
            </a:ln>
            <a:extLst>
              <a:ext uri="{909E8E84-426E-40DD-AFC4-6F175D3DCCD1}">
                <a14:hiddenFill xmlns:a14="http://schemas.microsoft.com/office/drawing/2010/main">
                  <a:noFill/>
                </a14:hiddenFill>
              </a:ext>
            </a:extLst>
          </p:spPr>
          <p:txBody>
            <a:bodyPr anchor="ctr"/>
            <a:ls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endParaRPr lang="zh-TW" altLang="en-US" sz="1400">
                <a:latin typeface="+mj-lt"/>
              </a:endParaRPr>
            </a:p>
          </p:txBody>
        </p:sp>
        <p:sp>
          <p:nvSpPr>
            <p:cNvPr id="86" name="Oval 60"/>
            <p:cNvSpPr>
              <a:spLocks noChangeArrowheads="1"/>
            </p:cNvSpPr>
            <p:nvPr/>
          </p:nvSpPr>
          <p:spPr bwMode="gray">
            <a:xfrm>
              <a:off x="6928241" y="2027755"/>
              <a:ext cx="599837" cy="323850"/>
            </a:xfrm>
            <a:prstGeom prst="ellipse">
              <a:avLst/>
            </a:prstGeom>
            <a:solidFill>
              <a:schemeClr val="bg1"/>
            </a:solidFill>
            <a:ln w="9525" algn="ctr">
              <a:solidFill>
                <a:srgbClr val="FF0000"/>
              </a:solidFill>
              <a:round/>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gn="ctr" eaLnBrk="1" hangingPunct="1">
                <a:spcBef>
                  <a:spcPct val="0"/>
                </a:spcBef>
                <a:buFontTx/>
                <a:buNone/>
              </a:pPr>
              <a:r>
                <a:rPr lang="en-US" altLang="zh-TW" sz="1600" b="1" dirty="0" smtClean="0">
                  <a:solidFill>
                    <a:srgbClr val="FF3300"/>
                  </a:solidFill>
                  <a:latin typeface="+mj-lt"/>
                  <a:ea typeface="DFKai-SB" pitchFamily="65" charset="-120"/>
                </a:rPr>
                <a:t>12</a:t>
              </a:r>
              <a:r>
                <a:rPr lang="en-US" altLang="zh-TW" sz="1600" b="1" i="0" dirty="0" smtClean="0">
                  <a:solidFill>
                    <a:srgbClr val="FF3300"/>
                  </a:solidFill>
                  <a:latin typeface="+mj-lt"/>
                  <a:ea typeface="DFKai-SB" pitchFamily="65" charset="-120"/>
                </a:rPr>
                <a:t>%</a:t>
              </a:r>
              <a:endParaRPr lang="en-US" altLang="zh-TW" sz="1600" b="1" i="0" dirty="0">
                <a:solidFill>
                  <a:srgbClr val="FF3300"/>
                </a:solidFill>
                <a:latin typeface="+mj-lt"/>
                <a:ea typeface="DFKai-SB" pitchFamily="65" charset="-120"/>
              </a:endParaRPr>
            </a:p>
          </p:txBody>
        </p:sp>
      </p:grpSp>
      <p:grpSp>
        <p:nvGrpSpPr>
          <p:cNvPr id="122" name="群組 121"/>
          <p:cNvGrpSpPr/>
          <p:nvPr/>
        </p:nvGrpSpPr>
        <p:grpSpPr>
          <a:xfrm>
            <a:off x="1960373" y="3482052"/>
            <a:ext cx="709808" cy="367595"/>
            <a:chOff x="4554672" y="3170792"/>
            <a:chExt cx="1043494" cy="342743"/>
          </a:xfrm>
        </p:grpSpPr>
        <p:sp>
          <p:nvSpPr>
            <p:cNvPr id="123" name="Line 59"/>
            <p:cNvSpPr>
              <a:spLocks noChangeShapeType="1"/>
            </p:cNvSpPr>
            <p:nvPr/>
          </p:nvSpPr>
          <p:spPr bwMode="gray">
            <a:xfrm flipV="1">
              <a:off x="4554672" y="3219800"/>
              <a:ext cx="1043494" cy="244728"/>
            </a:xfrm>
            <a:prstGeom prst="line">
              <a:avLst/>
            </a:prstGeom>
            <a:noFill/>
            <a:ln w="25400">
              <a:solidFill>
                <a:srgbClr val="FF0000"/>
              </a:solidFill>
              <a:round/>
              <a:headEnd/>
              <a:tailEnd type="arrow" w="med" len="med"/>
            </a:ln>
            <a:extLst>
              <a:ext uri="{909E8E84-426E-40DD-AFC4-6F175D3DCCD1}">
                <a14:hiddenFill xmlns:a14="http://schemas.microsoft.com/office/drawing/2010/main">
                  <a:noFill/>
                </a14:hiddenFill>
              </a:ext>
            </a:extLst>
          </p:spPr>
          <p:txBody>
            <a:bodyPr anchor="ctr"/>
            <a:lstStyle/>
            <a:p>
              <a:endParaRPr lang="zh-TW" altLang="en-US" sz="1400">
                <a:latin typeface="+mj-lt"/>
              </a:endParaRPr>
            </a:p>
          </p:txBody>
        </p:sp>
        <p:sp>
          <p:nvSpPr>
            <p:cNvPr id="124" name="Oval 60"/>
            <p:cNvSpPr>
              <a:spLocks noChangeArrowheads="1"/>
            </p:cNvSpPr>
            <p:nvPr/>
          </p:nvSpPr>
          <p:spPr bwMode="gray">
            <a:xfrm>
              <a:off x="4676576" y="3170792"/>
              <a:ext cx="688010" cy="342743"/>
            </a:xfrm>
            <a:prstGeom prst="ellipse">
              <a:avLst/>
            </a:prstGeom>
            <a:solidFill>
              <a:schemeClr val="bg1"/>
            </a:solidFill>
            <a:ln w="9525" algn="ctr">
              <a:solidFill>
                <a:srgbClr val="FF0000"/>
              </a:solidFill>
              <a:round/>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gn="ctr" eaLnBrk="1" hangingPunct="1">
                <a:spcBef>
                  <a:spcPct val="0"/>
                </a:spcBef>
                <a:buFontTx/>
                <a:buNone/>
              </a:pPr>
              <a:r>
                <a:rPr lang="en-US" altLang="zh-TW" sz="1600" b="1" dirty="0">
                  <a:solidFill>
                    <a:srgbClr val="FF3300"/>
                  </a:solidFill>
                  <a:latin typeface="+mj-lt"/>
                  <a:ea typeface="DFKai-SB" pitchFamily="65" charset="-120"/>
                </a:rPr>
                <a:t>3</a:t>
              </a:r>
              <a:r>
                <a:rPr lang="en-US" altLang="zh-TW" sz="1600" b="1" i="0" dirty="0" smtClean="0">
                  <a:solidFill>
                    <a:srgbClr val="FF3300"/>
                  </a:solidFill>
                  <a:latin typeface="+mj-lt"/>
                  <a:ea typeface="DFKai-SB" pitchFamily="65" charset="-120"/>
                </a:rPr>
                <a:t>%</a:t>
              </a:r>
              <a:endParaRPr lang="en-US" altLang="zh-TW" sz="1600" b="1" i="0" dirty="0">
                <a:solidFill>
                  <a:srgbClr val="FF3300"/>
                </a:solidFill>
                <a:latin typeface="+mj-lt"/>
                <a:ea typeface="DFKai-SB" pitchFamily="65" charset="-120"/>
              </a:endParaRPr>
            </a:p>
          </p:txBody>
        </p:sp>
      </p:grpSp>
      <p:grpSp>
        <p:nvGrpSpPr>
          <p:cNvPr id="8" name="群組 7"/>
          <p:cNvGrpSpPr/>
          <p:nvPr/>
        </p:nvGrpSpPr>
        <p:grpSpPr>
          <a:xfrm>
            <a:off x="3229729" y="3904356"/>
            <a:ext cx="780560" cy="2081824"/>
            <a:chOff x="3221132" y="3662320"/>
            <a:chExt cx="780560" cy="2081824"/>
          </a:xfrm>
        </p:grpSpPr>
        <p:sp>
          <p:nvSpPr>
            <p:cNvPr id="95" name="Text Box 42"/>
            <p:cNvSpPr txBox="1">
              <a:spLocks noChangeArrowheads="1"/>
            </p:cNvSpPr>
            <p:nvPr/>
          </p:nvSpPr>
          <p:spPr bwMode="blackWhite">
            <a:xfrm>
              <a:off x="3369788" y="4551585"/>
              <a:ext cx="6319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400" dirty="0" smtClean="0">
                  <a:latin typeface="+mj-lt"/>
                </a:rPr>
                <a:t>68</a:t>
              </a:r>
              <a:r>
                <a:rPr lang="en-US" altLang="zh-TW" sz="1400" i="0" dirty="0" smtClean="0">
                  <a:latin typeface="+mj-lt"/>
                </a:rPr>
                <a:t>.5%</a:t>
              </a:r>
              <a:endParaRPr lang="en-US" altLang="zh-TW" sz="1400" i="0" dirty="0">
                <a:latin typeface="+mj-lt"/>
              </a:endParaRPr>
            </a:p>
          </p:txBody>
        </p:sp>
        <p:sp>
          <p:nvSpPr>
            <p:cNvPr id="96" name="Text Box 47"/>
            <p:cNvSpPr txBox="1">
              <a:spLocks noChangeArrowheads="1"/>
            </p:cNvSpPr>
            <p:nvPr/>
          </p:nvSpPr>
          <p:spPr bwMode="blackWhite">
            <a:xfrm>
              <a:off x="3442687" y="3662320"/>
              <a:ext cx="5405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400" dirty="0" smtClean="0">
                  <a:latin typeface="+mj-lt"/>
                </a:rPr>
                <a:t>8.5</a:t>
              </a:r>
              <a:r>
                <a:rPr lang="en-US" altLang="zh-TW" sz="1400" i="0" dirty="0" smtClean="0">
                  <a:latin typeface="+mj-lt"/>
                </a:rPr>
                <a:t>%</a:t>
              </a:r>
              <a:endParaRPr lang="en-US" altLang="zh-TW" sz="1400" i="0" dirty="0">
                <a:latin typeface="+mj-lt"/>
              </a:endParaRPr>
            </a:p>
          </p:txBody>
        </p:sp>
        <p:sp>
          <p:nvSpPr>
            <p:cNvPr id="97" name="Text Box 47"/>
            <p:cNvSpPr txBox="1">
              <a:spLocks noChangeArrowheads="1"/>
            </p:cNvSpPr>
            <p:nvPr/>
          </p:nvSpPr>
          <p:spPr bwMode="blackWhite">
            <a:xfrm>
              <a:off x="3446389" y="4026275"/>
              <a:ext cx="5405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400" dirty="0" smtClean="0">
                  <a:latin typeface="+mj-lt"/>
                </a:rPr>
                <a:t>0.8</a:t>
              </a:r>
              <a:r>
                <a:rPr lang="en-US" altLang="zh-TW" sz="1400" i="0" dirty="0" smtClean="0">
                  <a:latin typeface="+mj-lt"/>
                </a:rPr>
                <a:t>%</a:t>
              </a:r>
              <a:endParaRPr lang="en-US" altLang="zh-TW" sz="1400" i="0" dirty="0">
                <a:latin typeface="+mj-lt"/>
              </a:endParaRPr>
            </a:p>
          </p:txBody>
        </p:sp>
        <p:sp>
          <p:nvSpPr>
            <p:cNvPr id="102" name="Text Box 47"/>
            <p:cNvSpPr txBox="1">
              <a:spLocks noChangeArrowheads="1"/>
            </p:cNvSpPr>
            <p:nvPr/>
          </p:nvSpPr>
          <p:spPr bwMode="blackWhite">
            <a:xfrm>
              <a:off x="3443560" y="3851705"/>
              <a:ext cx="5405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400" dirty="0" smtClean="0">
                  <a:latin typeface="+mj-lt"/>
                </a:rPr>
                <a:t>3.1</a:t>
              </a:r>
              <a:r>
                <a:rPr lang="en-US" altLang="zh-TW" sz="1400" i="0" dirty="0" smtClean="0">
                  <a:latin typeface="+mj-lt"/>
                </a:rPr>
                <a:t>%</a:t>
              </a:r>
              <a:endParaRPr lang="en-US" altLang="zh-TW" sz="1400" i="0" dirty="0">
                <a:latin typeface="+mj-lt"/>
              </a:endParaRPr>
            </a:p>
          </p:txBody>
        </p:sp>
        <p:sp>
          <p:nvSpPr>
            <p:cNvPr id="103" name="Text Box 47"/>
            <p:cNvSpPr txBox="1">
              <a:spLocks noChangeArrowheads="1"/>
            </p:cNvSpPr>
            <p:nvPr/>
          </p:nvSpPr>
          <p:spPr bwMode="blackWhite">
            <a:xfrm>
              <a:off x="3369338" y="5410804"/>
              <a:ext cx="6319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400" dirty="0" smtClean="0">
                  <a:latin typeface="+mj-lt"/>
                </a:rPr>
                <a:t>19</a:t>
              </a:r>
              <a:r>
                <a:rPr lang="en-US" altLang="zh-TW" sz="1400" i="0" dirty="0" smtClean="0">
                  <a:latin typeface="+mj-lt"/>
                </a:rPr>
                <a:t>.1%</a:t>
              </a:r>
              <a:endParaRPr lang="en-US" altLang="zh-TW" sz="1400" i="0" dirty="0">
                <a:latin typeface="+mj-lt"/>
              </a:endParaRPr>
            </a:p>
          </p:txBody>
        </p:sp>
        <p:sp>
          <p:nvSpPr>
            <p:cNvPr id="104" name="AutoShape 40"/>
            <p:cNvSpPr>
              <a:spLocks/>
            </p:cNvSpPr>
            <p:nvPr/>
          </p:nvSpPr>
          <p:spPr bwMode="blackWhite">
            <a:xfrm>
              <a:off x="3237534" y="5402144"/>
              <a:ext cx="72000" cy="342000"/>
            </a:xfrm>
            <a:prstGeom prst="rightBrace">
              <a:avLst>
                <a:gd name="adj1" fmla="val 11390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400">
                <a:latin typeface="+mj-lt"/>
              </a:endParaRPr>
            </a:p>
          </p:txBody>
        </p:sp>
        <p:sp>
          <p:nvSpPr>
            <p:cNvPr id="105" name="Line 96"/>
            <p:cNvSpPr>
              <a:spLocks noChangeShapeType="1"/>
            </p:cNvSpPr>
            <p:nvPr/>
          </p:nvSpPr>
          <p:spPr bwMode="blackWhite">
            <a:xfrm>
              <a:off x="3222711" y="4022622"/>
              <a:ext cx="211768" cy="610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TW" altLang="en-US" sz="1400">
                <a:latin typeface="+mj-lt"/>
              </a:endParaRPr>
            </a:p>
          </p:txBody>
        </p:sp>
        <p:sp>
          <p:nvSpPr>
            <p:cNvPr id="106" name="AutoShape 40"/>
            <p:cNvSpPr>
              <a:spLocks/>
            </p:cNvSpPr>
            <p:nvPr/>
          </p:nvSpPr>
          <p:spPr bwMode="blackWhite">
            <a:xfrm>
              <a:off x="3226867" y="4044519"/>
              <a:ext cx="85088" cy="1332000"/>
            </a:xfrm>
            <a:prstGeom prst="rightBrace">
              <a:avLst>
                <a:gd name="adj1" fmla="val 11388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400">
                <a:latin typeface="+mj-lt"/>
              </a:endParaRPr>
            </a:p>
          </p:txBody>
        </p:sp>
        <p:sp>
          <p:nvSpPr>
            <p:cNvPr id="107" name="AutoShape 40"/>
            <p:cNvSpPr>
              <a:spLocks/>
            </p:cNvSpPr>
            <p:nvPr/>
          </p:nvSpPr>
          <p:spPr bwMode="blackWhite">
            <a:xfrm>
              <a:off x="3225429" y="3788539"/>
              <a:ext cx="85088" cy="151200"/>
            </a:xfrm>
            <a:prstGeom prst="rightBrace">
              <a:avLst>
                <a:gd name="adj1" fmla="val 11388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400">
                <a:latin typeface="+mj-lt"/>
              </a:endParaRPr>
            </a:p>
          </p:txBody>
        </p:sp>
        <p:sp>
          <p:nvSpPr>
            <p:cNvPr id="111" name="Line 96"/>
            <p:cNvSpPr>
              <a:spLocks noChangeShapeType="1"/>
            </p:cNvSpPr>
            <p:nvPr/>
          </p:nvSpPr>
          <p:spPr bwMode="blackWhite">
            <a:xfrm flipV="1">
              <a:off x="3221132" y="3987939"/>
              <a:ext cx="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TW" altLang="en-US" sz="1400">
                <a:latin typeface="+mj-lt"/>
              </a:endParaRPr>
            </a:p>
          </p:txBody>
        </p:sp>
      </p:grpSp>
      <p:grpSp>
        <p:nvGrpSpPr>
          <p:cNvPr id="14" name="群組 13"/>
          <p:cNvGrpSpPr/>
          <p:nvPr/>
        </p:nvGrpSpPr>
        <p:grpSpPr>
          <a:xfrm>
            <a:off x="8219771" y="3270783"/>
            <a:ext cx="736891" cy="2730091"/>
            <a:chOff x="8307321" y="3442056"/>
            <a:chExt cx="736891" cy="2730091"/>
          </a:xfrm>
        </p:grpSpPr>
        <p:sp>
          <p:nvSpPr>
            <p:cNvPr id="127" name="Text Box 42"/>
            <p:cNvSpPr txBox="1">
              <a:spLocks noChangeArrowheads="1"/>
            </p:cNvSpPr>
            <p:nvPr/>
          </p:nvSpPr>
          <p:spPr bwMode="blackWhite">
            <a:xfrm>
              <a:off x="8412308" y="4584989"/>
              <a:ext cx="6319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400" dirty="0" smtClean="0">
                  <a:latin typeface="+mj-lt"/>
                </a:rPr>
                <a:t>64</a:t>
              </a:r>
              <a:r>
                <a:rPr lang="en-US" altLang="zh-TW" sz="1400" i="0" dirty="0" smtClean="0">
                  <a:latin typeface="+mj-lt"/>
                </a:rPr>
                <a:t>.9%</a:t>
              </a:r>
              <a:endParaRPr lang="en-US" altLang="zh-TW" sz="1400" i="0" dirty="0">
                <a:latin typeface="+mj-lt"/>
              </a:endParaRPr>
            </a:p>
          </p:txBody>
        </p:sp>
        <p:sp>
          <p:nvSpPr>
            <p:cNvPr id="128" name="Text Box 47"/>
            <p:cNvSpPr txBox="1">
              <a:spLocks noChangeArrowheads="1"/>
            </p:cNvSpPr>
            <p:nvPr/>
          </p:nvSpPr>
          <p:spPr bwMode="blackWhite">
            <a:xfrm>
              <a:off x="8482290" y="3442056"/>
              <a:ext cx="5405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400" dirty="0" smtClean="0">
                  <a:latin typeface="+mj-lt"/>
                </a:rPr>
                <a:t>7.3</a:t>
              </a:r>
              <a:r>
                <a:rPr lang="en-US" altLang="zh-TW" sz="1400" i="0" dirty="0" smtClean="0">
                  <a:latin typeface="+mj-lt"/>
                </a:rPr>
                <a:t>%</a:t>
              </a:r>
              <a:endParaRPr lang="en-US" altLang="zh-TW" sz="1400" i="0" dirty="0">
                <a:latin typeface="+mj-lt"/>
              </a:endParaRPr>
            </a:p>
          </p:txBody>
        </p:sp>
        <p:sp>
          <p:nvSpPr>
            <p:cNvPr id="129" name="Text Box 47"/>
            <p:cNvSpPr txBox="1">
              <a:spLocks noChangeArrowheads="1"/>
            </p:cNvSpPr>
            <p:nvPr/>
          </p:nvSpPr>
          <p:spPr bwMode="blackWhite">
            <a:xfrm>
              <a:off x="8485461" y="3621543"/>
              <a:ext cx="5405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400" dirty="0" smtClean="0">
                  <a:latin typeface="+mj-lt"/>
                </a:rPr>
                <a:t>3</a:t>
              </a:r>
              <a:r>
                <a:rPr lang="en-US" altLang="zh-TW" sz="1400" i="0" dirty="0" smtClean="0">
                  <a:latin typeface="+mj-lt"/>
                </a:rPr>
                <a:t>.6%</a:t>
              </a:r>
              <a:endParaRPr lang="en-US" altLang="zh-TW" sz="1400" i="0" dirty="0">
                <a:latin typeface="+mj-lt"/>
              </a:endParaRPr>
            </a:p>
          </p:txBody>
        </p:sp>
        <p:sp>
          <p:nvSpPr>
            <p:cNvPr id="130" name="Text Box 47"/>
            <p:cNvSpPr txBox="1">
              <a:spLocks noChangeArrowheads="1"/>
            </p:cNvSpPr>
            <p:nvPr/>
          </p:nvSpPr>
          <p:spPr bwMode="blackWhite">
            <a:xfrm>
              <a:off x="8485462" y="3804948"/>
              <a:ext cx="5405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400" dirty="0" smtClean="0">
                  <a:latin typeface="+mj-lt"/>
                </a:rPr>
                <a:t>0.9</a:t>
              </a:r>
              <a:r>
                <a:rPr lang="en-US" altLang="zh-TW" sz="1400" i="0" dirty="0" smtClean="0">
                  <a:latin typeface="+mj-lt"/>
                </a:rPr>
                <a:t>%</a:t>
              </a:r>
              <a:endParaRPr lang="en-US" altLang="zh-TW" sz="1400" i="0" dirty="0">
                <a:latin typeface="+mj-lt"/>
              </a:endParaRPr>
            </a:p>
          </p:txBody>
        </p:sp>
        <p:sp>
          <p:nvSpPr>
            <p:cNvPr id="131" name="Text Box 47"/>
            <p:cNvSpPr txBox="1">
              <a:spLocks noChangeArrowheads="1"/>
            </p:cNvSpPr>
            <p:nvPr/>
          </p:nvSpPr>
          <p:spPr bwMode="blackWhite">
            <a:xfrm>
              <a:off x="8404688" y="5746372"/>
              <a:ext cx="6319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400" dirty="0" smtClean="0">
                  <a:latin typeface="+mj-lt"/>
                </a:rPr>
                <a:t>23</a:t>
              </a:r>
              <a:r>
                <a:rPr lang="en-US" altLang="zh-TW" sz="1400" i="0" dirty="0" smtClean="0">
                  <a:latin typeface="+mj-lt"/>
                </a:rPr>
                <a:t>.4%</a:t>
              </a:r>
              <a:endParaRPr lang="en-US" altLang="zh-TW" sz="1400" i="0" dirty="0">
                <a:latin typeface="+mj-lt"/>
              </a:endParaRPr>
            </a:p>
          </p:txBody>
        </p:sp>
        <p:sp>
          <p:nvSpPr>
            <p:cNvPr id="132" name="AutoShape 40"/>
            <p:cNvSpPr>
              <a:spLocks/>
            </p:cNvSpPr>
            <p:nvPr/>
          </p:nvSpPr>
          <p:spPr bwMode="blackWhite">
            <a:xfrm>
              <a:off x="8328755" y="5560147"/>
              <a:ext cx="108000" cy="612000"/>
            </a:xfrm>
            <a:prstGeom prst="rightBrace">
              <a:avLst>
                <a:gd name="adj1" fmla="val 113902"/>
                <a:gd name="adj2" fmla="val 5098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400">
                <a:latin typeface="+mj-lt"/>
              </a:endParaRPr>
            </a:p>
          </p:txBody>
        </p:sp>
        <p:sp>
          <p:nvSpPr>
            <p:cNvPr id="133" name="Line 96"/>
            <p:cNvSpPr>
              <a:spLocks noChangeShapeType="1"/>
            </p:cNvSpPr>
            <p:nvPr/>
          </p:nvSpPr>
          <p:spPr bwMode="blackWhite">
            <a:xfrm>
              <a:off x="8307321" y="3842409"/>
              <a:ext cx="178140" cy="8379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TW" altLang="en-US" sz="1400">
                <a:latin typeface="+mj-lt"/>
              </a:endParaRPr>
            </a:p>
          </p:txBody>
        </p:sp>
        <p:sp>
          <p:nvSpPr>
            <p:cNvPr id="134" name="AutoShape 40"/>
            <p:cNvSpPr>
              <a:spLocks/>
            </p:cNvSpPr>
            <p:nvPr/>
          </p:nvSpPr>
          <p:spPr bwMode="blackWhite">
            <a:xfrm>
              <a:off x="8319713" y="3871834"/>
              <a:ext cx="108000" cy="1692000"/>
            </a:xfrm>
            <a:prstGeom prst="rightBrace">
              <a:avLst>
                <a:gd name="adj1" fmla="val 11388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400">
                <a:latin typeface="+mj-lt"/>
              </a:endParaRPr>
            </a:p>
          </p:txBody>
        </p:sp>
        <p:sp>
          <p:nvSpPr>
            <p:cNvPr id="135" name="AutoShape 40"/>
            <p:cNvSpPr>
              <a:spLocks/>
            </p:cNvSpPr>
            <p:nvPr/>
          </p:nvSpPr>
          <p:spPr bwMode="blackWhite">
            <a:xfrm>
              <a:off x="8315173" y="3740330"/>
              <a:ext cx="108000" cy="72000"/>
            </a:xfrm>
            <a:prstGeom prst="rightBrace">
              <a:avLst>
                <a:gd name="adj1" fmla="val 11388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400">
                <a:latin typeface="+mj-lt"/>
              </a:endParaRPr>
            </a:p>
          </p:txBody>
        </p:sp>
        <p:sp>
          <p:nvSpPr>
            <p:cNvPr id="145" name="AutoShape 40"/>
            <p:cNvSpPr>
              <a:spLocks/>
            </p:cNvSpPr>
            <p:nvPr/>
          </p:nvSpPr>
          <p:spPr bwMode="blackWhite">
            <a:xfrm>
              <a:off x="8323816" y="3543193"/>
              <a:ext cx="144000" cy="180000"/>
            </a:xfrm>
            <a:prstGeom prst="rightBrace">
              <a:avLst>
                <a:gd name="adj1" fmla="val 11388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400">
                <a:latin typeface="+mj-lt"/>
              </a:endParaRPr>
            </a:p>
          </p:txBody>
        </p:sp>
      </p:grpSp>
      <p:grpSp>
        <p:nvGrpSpPr>
          <p:cNvPr id="13" name="群組 12"/>
          <p:cNvGrpSpPr/>
          <p:nvPr/>
        </p:nvGrpSpPr>
        <p:grpSpPr>
          <a:xfrm>
            <a:off x="4564483" y="3748638"/>
            <a:ext cx="748992" cy="2252754"/>
            <a:chOff x="4564483" y="3646663"/>
            <a:chExt cx="748992" cy="2252754"/>
          </a:xfrm>
        </p:grpSpPr>
        <p:sp>
          <p:nvSpPr>
            <p:cNvPr id="126" name="Text Box 42"/>
            <p:cNvSpPr txBox="1">
              <a:spLocks noChangeArrowheads="1"/>
            </p:cNvSpPr>
            <p:nvPr/>
          </p:nvSpPr>
          <p:spPr bwMode="blackWhite">
            <a:xfrm>
              <a:off x="4601789" y="4550167"/>
              <a:ext cx="64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spcBef>
                  <a:spcPct val="0"/>
                </a:spcBef>
                <a:buFontTx/>
                <a:buNone/>
              </a:pPr>
              <a:r>
                <a:rPr lang="en-US" altLang="zh-TW" sz="1400" dirty="0" smtClean="0">
                  <a:latin typeface="+mj-lt"/>
                </a:rPr>
                <a:t>59</a:t>
              </a:r>
              <a:r>
                <a:rPr lang="en-US" altLang="zh-TW" sz="1400" i="0" dirty="0" smtClean="0">
                  <a:latin typeface="+mj-lt"/>
                </a:rPr>
                <a:t>.2%</a:t>
              </a:r>
              <a:endParaRPr lang="en-US" altLang="zh-TW" sz="1400" i="0" dirty="0">
                <a:latin typeface="+mj-lt"/>
              </a:endParaRPr>
            </a:p>
          </p:txBody>
        </p:sp>
        <p:sp>
          <p:nvSpPr>
            <p:cNvPr id="136" name="AutoShape 40"/>
            <p:cNvSpPr>
              <a:spLocks/>
            </p:cNvSpPr>
            <p:nvPr/>
          </p:nvSpPr>
          <p:spPr bwMode="blackWhite">
            <a:xfrm flipH="1">
              <a:off x="5183062" y="5323417"/>
              <a:ext cx="108000" cy="576000"/>
            </a:xfrm>
            <a:prstGeom prst="rightBrace">
              <a:avLst>
                <a:gd name="adj1" fmla="val 11390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400">
                <a:latin typeface="+mj-lt"/>
              </a:endParaRPr>
            </a:p>
          </p:txBody>
        </p:sp>
        <p:sp>
          <p:nvSpPr>
            <p:cNvPr id="138" name="AutoShape 40"/>
            <p:cNvSpPr>
              <a:spLocks/>
            </p:cNvSpPr>
            <p:nvPr/>
          </p:nvSpPr>
          <p:spPr bwMode="blackWhite">
            <a:xfrm flipH="1">
              <a:off x="5188739" y="4042594"/>
              <a:ext cx="108000" cy="1252800"/>
            </a:xfrm>
            <a:prstGeom prst="rightBrace">
              <a:avLst>
                <a:gd name="adj1" fmla="val 11388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400">
                <a:latin typeface="+mj-lt"/>
              </a:endParaRPr>
            </a:p>
          </p:txBody>
        </p:sp>
        <p:sp>
          <p:nvSpPr>
            <p:cNvPr id="139" name="AutoShape 40"/>
            <p:cNvSpPr>
              <a:spLocks/>
            </p:cNvSpPr>
            <p:nvPr/>
          </p:nvSpPr>
          <p:spPr bwMode="blackWhite">
            <a:xfrm flipH="1">
              <a:off x="5190072" y="3763443"/>
              <a:ext cx="106120" cy="108000"/>
            </a:xfrm>
            <a:prstGeom prst="rightBrace">
              <a:avLst>
                <a:gd name="adj1" fmla="val 11388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400">
                <a:latin typeface="+mj-lt"/>
              </a:endParaRPr>
            </a:p>
          </p:txBody>
        </p:sp>
        <p:sp>
          <p:nvSpPr>
            <p:cNvPr id="140" name="Text Box 47"/>
            <p:cNvSpPr txBox="1">
              <a:spLocks noChangeArrowheads="1"/>
            </p:cNvSpPr>
            <p:nvPr/>
          </p:nvSpPr>
          <p:spPr bwMode="blackWhite">
            <a:xfrm>
              <a:off x="4567658" y="3646663"/>
              <a:ext cx="64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spcBef>
                  <a:spcPct val="0"/>
                </a:spcBef>
                <a:buFontTx/>
                <a:buNone/>
              </a:pPr>
              <a:r>
                <a:rPr lang="en-US" altLang="zh-TW" sz="1400" dirty="0" smtClean="0">
                  <a:latin typeface="+mj-lt"/>
                </a:rPr>
                <a:t>5</a:t>
              </a:r>
              <a:r>
                <a:rPr lang="en-US" altLang="zh-TW" sz="1400" i="0" dirty="0" smtClean="0">
                  <a:latin typeface="+mj-lt"/>
                </a:rPr>
                <a:t>.2%</a:t>
              </a:r>
              <a:endParaRPr lang="en-US" altLang="zh-TW" sz="1400" i="0" dirty="0">
                <a:latin typeface="+mj-lt"/>
              </a:endParaRPr>
            </a:p>
          </p:txBody>
        </p:sp>
        <p:sp>
          <p:nvSpPr>
            <p:cNvPr id="141" name="Text Box 47"/>
            <p:cNvSpPr txBox="1">
              <a:spLocks noChangeArrowheads="1"/>
            </p:cNvSpPr>
            <p:nvPr/>
          </p:nvSpPr>
          <p:spPr bwMode="blackWhite">
            <a:xfrm>
              <a:off x="4564483" y="3808403"/>
              <a:ext cx="64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spcBef>
                  <a:spcPct val="0"/>
                </a:spcBef>
                <a:buFontTx/>
                <a:buNone/>
              </a:pPr>
              <a:r>
                <a:rPr lang="en-US" altLang="zh-TW" sz="1400" dirty="0" smtClean="0">
                  <a:latin typeface="+mj-lt"/>
                </a:rPr>
                <a:t>5</a:t>
              </a:r>
              <a:r>
                <a:rPr lang="en-US" altLang="zh-TW" sz="1400" i="0" dirty="0" smtClean="0">
                  <a:latin typeface="+mj-lt"/>
                </a:rPr>
                <a:t>.7%</a:t>
              </a:r>
              <a:endParaRPr lang="en-US" altLang="zh-TW" sz="1400" i="0" dirty="0">
                <a:latin typeface="+mj-lt"/>
              </a:endParaRPr>
            </a:p>
          </p:txBody>
        </p:sp>
        <p:sp>
          <p:nvSpPr>
            <p:cNvPr id="142" name="Text Box 47"/>
            <p:cNvSpPr txBox="1">
              <a:spLocks noChangeArrowheads="1"/>
            </p:cNvSpPr>
            <p:nvPr/>
          </p:nvSpPr>
          <p:spPr bwMode="blackWhite">
            <a:xfrm>
              <a:off x="4564483" y="3992259"/>
              <a:ext cx="64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spcBef>
                  <a:spcPct val="0"/>
                </a:spcBef>
                <a:buFontTx/>
                <a:buNone/>
              </a:pPr>
              <a:r>
                <a:rPr lang="en-US" altLang="zh-TW" sz="1400" dirty="0" smtClean="0">
                  <a:latin typeface="+mj-lt"/>
                </a:rPr>
                <a:t>1</a:t>
              </a:r>
              <a:r>
                <a:rPr lang="en-US" altLang="zh-TW" sz="1400" i="0" dirty="0" smtClean="0">
                  <a:latin typeface="+mj-lt"/>
                </a:rPr>
                <a:t>.5%</a:t>
              </a:r>
              <a:endParaRPr lang="en-US" altLang="zh-TW" sz="1400" i="0" dirty="0">
                <a:latin typeface="+mj-lt"/>
              </a:endParaRPr>
            </a:p>
          </p:txBody>
        </p:sp>
        <p:sp>
          <p:nvSpPr>
            <p:cNvPr id="143" name="Text Box 47"/>
            <p:cNvSpPr txBox="1">
              <a:spLocks noChangeArrowheads="1"/>
            </p:cNvSpPr>
            <p:nvPr/>
          </p:nvSpPr>
          <p:spPr bwMode="blackWhite">
            <a:xfrm>
              <a:off x="4594739" y="5510642"/>
              <a:ext cx="648000" cy="3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spcBef>
                  <a:spcPct val="0"/>
                </a:spcBef>
                <a:buFontTx/>
                <a:buNone/>
              </a:pPr>
              <a:r>
                <a:rPr lang="en-US" altLang="zh-TW" sz="1400" dirty="0" smtClean="0">
                  <a:latin typeface="+mj-lt"/>
                </a:rPr>
                <a:t>28</a:t>
              </a:r>
              <a:r>
                <a:rPr lang="en-US" altLang="zh-TW" sz="1400" i="0" dirty="0" smtClean="0">
                  <a:latin typeface="+mj-lt"/>
                </a:rPr>
                <a:t>.5%</a:t>
              </a:r>
              <a:endParaRPr lang="en-US" altLang="zh-TW" sz="1400" i="0" dirty="0">
                <a:latin typeface="+mj-lt"/>
              </a:endParaRPr>
            </a:p>
          </p:txBody>
        </p:sp>
        <p:sp>
          <p:nvSpPr>
            <p:cNvPr id="144" name="AutoShape 40"/>
            <p:cNvSpPr>
              <a:spLocks/>
            </p:cNvSpPr>
            <p:nvPr/>
          </p:nvSpPr>
          <p:spPr bwMode="blackWhite">
            <a:xfrm flipH="1">
              <a:off x="5179437" y="3888321"/>
              <a:ext cx="108000" cy="108000"/>
            </a:xfrm>
            <a:prstGeom prst="rightBrace">
              <a:avLst>
                <a:gd name="adj1" fmla="val 11388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400">
                <a:latin typeface="+mj-lt"/>
              </a:endParaRPr>
            </a:p>
          </p:txBody>
        </p:sp>
        <p:sp>
          <p:nvSpPr>
            <p:cNvPr id="146" name="Line 96"/>
            <p:cNvSpPr>
              <a:spLocks noChangeShapeType="1"/>
            </p:cNvSpPr>
            <p:nvPr/>
          </p:nvSpPr>
          <p:spPr bwMode="blackWhite">
            <a:xfrm flipV="1">
              <a:off x="5122017" y="4014262"/>
              <a:ext cx="191458" cy="645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TW" altLang="en-US" sz="1400">
                <a:latin typeface="+mj-lt"/>
              </a:endParaRPr>
            </a:p>
          </p:txBody>
        </p:sp>
      </p:grpSp>
      <p:sp>
        <p:nvSpPr>
          <p:cNvPr id="148" name="Text Box 63"/>
          <p:cNvSpPr txBox="1">
            <a:spLocks noChangeArrowheads="1"/>
          </p:cNvSpPr>
          <p:nvPr/>
        </p:nvSpPr>
        <p:spPr bwMode="gray">
          <a:xfrm>
            <a:off x="3343853" y="2028698"/>
            <a:ext cx="76014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300" i="0" dirty="0">
                <a:latin typeface="+mj-lt"/>
              </a:rPr>
              <a:t>(NT$BN)</a:t>
            </a:r>
          </a:p>
        </p:txBody>
      </p:sp>
      <p:sp>
        <p:nvSpPr>
          <p:cNvPr id="115" name="Text Box 3"/>
          <p:cNvSpPr txBox="1">
            <a:spLocks noChangeArrowheads="1"/>
          </p:cNvSpPr>
          <p:nvPr/>
        </p:nvSpPr>
        <p:spPr bwMode="blackWhite">
          <a:xfrm>
            <a:off x="363447" y="927763"/>
            <a:ext cx="8394656" cy="34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marL="285750" indent="-285750" eaLnBrk="1" hangingPunct="1">
              <a:lnSpc>
                <a:spcPts val="2000"/>
              </a:lnSpc>
              <a:spcBef>
                <a:spcPct val="10000"/>
              </a:spcBef>
              <a:buClr>
                <a:schemeClr val="bg2"/>
              </a:buClr>
              <a:buFont typeface="Wingdings" panose="05000000000000000000" pitchFamily="2" charset="2"/>
              <a:buChar char="p"/>
            </a:pPr>
            <a:r>
              <a:rPr lang="zh-TW" altLang="en-US" sz="1400" dirty="0" smtClean="0">
                <a:latin typeface="+mj-lt"/>
                <a:ea typeface="微軟正黑體" pitchFamily="34" charset="-120"/>
                <a:cs typeface="Arial" panose="020B0604020202020204" pitchFamily="34" charset="0"/>
              </a:rPr>
              <a:t>信用卡</a:t>
            </a:r>
            <a:r>
              <a:rPr lang="zh-TW" altLang="en-US" sz="1400" dirty="0">
                <a:latin typeface="+mj-lt"/>
                <a:ea typeface="微軟正黑體" pitchFamily="34" charset="-120"/>
                <a:cs typeface="Arial" panose="020B0604020202020204" pitchFamily="34" charset="0"/>
              </a:rPr>
              <a:t>手收</a:t>
            </a:r>
            <a:r>
              <a:rPr lang="zh-TW" altLang="en-US" sz="1400" dirty="0" smtClean="0">
                <a:latin typeface="+mj-lt"/>
                <a:ea typeface="微軟正黑體" pitchFamily="34" charset="-120"/>
                <a:cs typeface="Arial" panose="020B0604020202020204" pitchFamily="34" charset="0"/>
              </a:rPr>
              <a:t>動能強</a:t>
            </a:r>
            <a:r>
              <a:rPr lang="zh-TW" altLang="en-US" sz="1400" dirty="0">
                <a:latin typeface="+mj-lt"/>
                <a:ea typeface="微軟正黑體" pitchFamily="34" charset="-120"/>
                <a:cs typeface="Arial" panose="020B0604020202020204" pitchFamily="34" charset="0"/>
              </a:rPr>
              <a:t>健</a:t>
            </a:r>
            <a:r>
              <a:rPr lang="zh-TW" altLang="en-US" sz="1400" dirty="0" smtClean="0">
                <a:latin typeface="+mj-lt"/>
                <a:ea typeface="微軟正黑體" pitchFamily="34" charset="-120"/>
                <a:cs typeface="Arial" panose="020B0604020202020204" pitchFamily="34" charset="0"/>
              </a:rPr>
              <a:t>、</a:t>
            </a:r>
            <a:r>
              <a:rPr lang="zh-TW" altLang="en-US" sz="1400" dirty="0">
                <a:latin typeface="+mj-lt"/>
                <a:ea typeface="微軟正黑體" pitchFamily="34" charset="-120"/>
                <a:cs typeface="Arial" panose="020B0604020202020204" pitchFamily="34" charset="0"/>
              </a:rPr>
              <a:t>聯貸手續費回升</a:t>
            </a:r>
            <a:r>
              <a:rPr lang="zh-TW" altLang="en-US" sz="1400" dirty="0" smtClean="0">
                <a:latin typeface="+mj-lt"/>
                <a:ea typeface="微軟正黑體" pitchFamily="34" charset="-120"/>
                <a:cs typeface="Arial" panose="020B0604020202020204" pitchFamily="34" charset="0"/>
              </a:rPr>
              <a:t>，抵消財管手收減少，整體</a:t>
            </a:r>
            <a:r>
              <a:rPr lang="zh-TW" altLang="en-US" sz="1400" dirty="0">
                <a:latin typeface="+mj-lt"/>
                <a:ea typeface="微軟正黑體" pitchFamily="34" charset="-120"/>
                <a:cs typeface="Arial" panose="020B0604020202020204" pitchFamily="34" charset="0"/>
              </a:rPr>
              <a:t>手續費淨</a:t>
            </a:r>
            <a:r>
              <a:rPr lang="zh-TW" altLang="en-US" sz="1400" dirty="0" smtClean="0">
                <a:latin typeface="+mj-lt"/>
                <a:ea typeface="微軟正黑體" pitchFamily="34" charset="-120"/>
                <a:cs typeface="Arial" panose="020B0604020202020204" pitchFamily="34" charset="0"/>
              </a:rPr>
              <a:t>收益年成長</a:t>
            </a:r>
            <a:r>
              <a:rPr lang="en-US" altLang="zh-TW" sz="1400" dirty="0" smtClean="0">
                <a:latin typeface="+mj-lt"/>
                <a:ea typeface="微軟正黑體" pitchFamily="34" charset="-120"/>
                <a:cs typeface="Arial" panose="020B0604020202020204" pitchFamily="34" charset="0"/>
              </a:rPr>
              <a:t>3%</a:t>
            </a:r>
            <a:endParaRPr lang="zh-TW" altLang="en-US" sz="1400" dirty="0">
              <a:latin typeface="+mj-lt"/>
              <a:ea typeface="微軟正黑體" pitchFamily="34" charset="-120"/>
              <a:cs typeface="Arial" panose="020B0604020202020204" pitchFamily="34" charset="0"/>
            </a:endParaRPr>
          </a:p>
        </p:txBody>
      </p:sp>
      <p:sp>
        <p:nvSpPr>
          <p:cNvPr id="151" name="Text Box 87"/>
          <p:cNvSpPr txBox="1">
            <a:spLocks noChangeArrowheads="1"/>
          </p:cNvSpPr>
          <p:nvPr/>
        </p:nvSpPr>
        <p:spPr bwMode="gray">
          <a:xfrm>
            <a:off x="1610881" y="6515842"/>
            <a:ext cx="679593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wrap="square" lIns="0" tIns="0" rIns="0" bIns="0">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marL="266700" indent="-266700">
              <a:spcBef>
                <a:spcPct val="0"/>
              </a:spcBef>
              <a:buNone/>
            </a:pPr>
            <a:r>
              <a:rPr kumimoji="0" lang="zh-TW" altLang="en-US" sz="1100" i="0" dirty="0">
                <a:latin typeface="+mj-lt"/>
                <a:ea typeface="+mn-ea"/>
              </a:rPr>
              <a:t>註</a:t>
            </a:r>
            <a:r>
              <a:rPr kumimoji="0" lang="zh-TW" altLang="en-US" sz="1100" i="0" dirty="0" smtClean="0">
                <a:latin typeface="+mj-lt"/>
                <a:ea typeface="+mn-ea"/>
              </a:rPr>
              <a:t>：</a:t>
            </a:r>
            <a:r>
              <a:rPr lang="zh-TW" altLang="en-US" sz="1100" dirty="0">
                <a:latin typeface="+mj-lt"/>
                <a:ea typeface="+mn-ea"/>
              </a:rPr>
              <a:t>大陸子行於</a:t>
            </a:r>
            <a:r>
              <a:rPr lang="en-US" altLang="zh-TW" sz="1100" dirty="0">
                <a:latin typeface="+mj-lt"/>
                <a:ea typeface="+mn-ea"/>
              </a:rPr>
              <a:t>2018</a:t>
            </a:r>
            <a:r>
              <a:rPr lang="zh-TW" altLang="en-US" sz="1100" dirty="0">
                <a:latin typeface="+mj-lt"/>
                <a:ea typeface="+mn-ea"/>
              </a:rPr>
              <a:t>年</a:t>
            </a:r>
            <a:r>
              <a:rPr lang="en-US" altLang="zh-TW" sz="1100" dirty="0">
                <a:latin typeface="+mj-lt"/>
                <a:ea typeface="+mn-ea"/>
              </a:rPr>
              <a:t>9</a:t>
            </a:r>
            <a:r>
              <a:rPr lang="zh-TW" altLang="en-US" sz="1100" dirty="0">
                <a:latin typeface="+mj-lt"/>
                <a:ea typeface="+mn-ea"/>
              </a:rPr>
              <a:t>月開業 ， </a:t>
            </a:r>
            <a:r>
              <a:rPr kumimoji="0" lang="en-US" altLang="zh-TW" sz="1100" dirty="0" smtClean="0">
                <a:latin typeface="+mj-lt"/>
                <a:ea typeface="+mn-ea"/>
                <a:cs typeface="Arial" panose="020B0604020202020204" pitchFamily="34" charset="0"/>
              </a:rPr>
              <a:t>9M18</a:t>
            </a:r>
            <a:r>
              <a:rPr kumimoji="0" lang="zh-TW" altLang="en-US" sz="1100" dirty="0" smtClean="0">
                <a:latin typeface="+mj-lt"/>
                <a:ea typeface="+mn-ea"/>
                <a:cs typeface="Arial" panose="020B0604020202020204" pitchFamily="34" charset="0"/>
              </a:rPr>
              <a:t>起不含</a:t>
            </a:r>
            <a:r>
              <a:rPr kumimoji="0" lang="zh-TW" altLang="en-US" sz="1100" dirty="0">
                <a:latin typeface="+mj-lt"/>
                <a:ea typeface="+mn-ea"/>
                <a:cs typeface="Arial" panose="020B0604020202020204" pitchFamily="34" charset="0"/>
              </a:rPr>
              <a:t>大陸</a:t>
            </a:r>
            <a:r>
              <a:rPr kumimoji="0" lang="zh-TW" altLang="en-US" sz="1100" dirty="0" smtClean="0">
                <a:latin typeface="+mj-lt"/>
                <a:ea typeface="+mn-ea"/>
                <a:cs typeface="Arial" panose="020B0604020202020204" pitchFamily="34" charset="0"/>
              </a:rPr>
              <a:t>子行數據。</a:t>
            </a:r>
            <a:endParaRPr kumimoji="0" lang="en-US" altLang="zh-TW" sz="1100" i="0" dirty="0">
              <a:solidFill>
                <a:srgbClr val="FF0000"/>
              </a:solidFill>
              <a:latin typeface="+mj-lt"/>
              <a:ea typeface="+mn-ea"/>
            </a:endParaRPr>
          </a:p>
        </p:txBody>
      </p:sp>
      <p:grpSp>
        <p:nvGrpSpPr>
          <p:cNvPr id="6" name="群組 5"/>
          <p:cNvGrpSpPr/>
          <p:nvPr/>
        </p:nvGrpSpPr>
        <p:grpSpPr>
          <a:xfrm>
            <a:off x="679852" y="3926150"/>
            <a:ext cx="738588" cy="2069623"/>
            <a:chOff x="665460" y="3936042"/>
            <a:chExt cx="738588" cy="2069623"/>
          </a:xfrm>
        </p:grpSpPr>
        <p:sp>
          <p:nvSpPr>
            <p:cNvPr id="93" name="Text Box 47"/>
            <p:cNvSpPr txBox="1">
              <a:spLocks noChangeArrowheads="1"/>
            </p:cNvSpPr>
            <p:nvPr/>
          </p:nvSpPr>
          <p:spPr bwMode="blackWhite">
            <a:xfrm>
              <a:off x="748010" y="4111083"/>
              <a:ext cx="648000" cy="31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spcBef>
                  <a:spcPct val="0"/>
                </a:spcBef>
                <a:buFontTx/>
                <a:buNone/>
              </a:pPr>
              <a:r>
                <a:rPr lang="en-US" altLang="zh-TW" sz="1400" dirty="0" smtClean="0">
                  <a:latin typeface="+mj-lt"/>
                </a:rPr>
                <a:t>2.1</a:t>
              </a:r>
              <a:r>
                <a:rPr lang="en-US" altLang="zh-TW" sz="1400" i="0" dirty="0" smtClean="0">
                  <a:latin typeface="+mj-lt"/>
                </a:rPr>
                <a:t>%</a:t>
              </a:r>
              <a:endParaRPr lang="en-US" altLang="zh-TW" sz="1400" i="0" dirty="0">
                <a:latin typeface="+mj-lt"/>
              </a:endParaRPr>
            </a:p>
          </p:txBody>
        </p:sp>
        <p:sp>
          <p:nvSpPr>
            <p:cNvPr id="108" name="AutoShape 40"/>
            <p:cNvSpPr>
              <a:spLocks/>
            </p:cNvSpPr>
            <p:nvPr/>
          </p:nvSpPr>
          <p:spPr bwMode="blackWhite">
            <a:xfrm flipH="1">
              <a:off x="1285878" y="5717374"/>
              <a:ext cx="68566" cy="288000"/>
            </a:xfrm>
            <a:prstGeom prst="rightBrace">
              <a:avLst>
                <a:gd name="adj1" fmla="val 11390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400">
                <a:latin typeface="+mj-lt"/>
              </a:endParaRPr>
            </a:p>
          </p:txBody>
        </p:sp>
        <p:sp>
          <p:nvSpPr>
            <p:cNvPr id="109" name="AutoShape 40"/>
            <p:cNvSpPr>
              <a:spLocks/>
            </p:cNvSpPr>
            <p:nvPr/>
          </p:nvSpPr>
          <p:spPr bwMode="blackWhite">
            <a:xfrm flipH="1">
              <a:off x="1291088" y="4284294"/>
              <a:ext cx="68566" cy="1404000"/>
            </a:xfrm>
            <a:prstGeom prst="rightBrace">
              <a:avLst>
                <a:gd name="adj1" fmla="val 11388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400">
                <a:latin typeface="+mj-lt"/>
              </a:endParaRPr>
            </a:p>
          </p:txBody>
        </p:sp>
        <p:sp>
          <p:nvSpPr>
            <p:cNvPr id="113" name="Text Box 42"/>
            <p:cNvSpPr txBox="1">
              <a:spLocks noChangeArrowheads="1"/>
            </p:cNvSpPr>
            <p:nvPr/>
          </p:nvSpPr>
          <p:spPr bwMode="blackWhite">
            <a:xfrm>
              <a:off x="666730" y="4842949"/>
              <a:ext cx="648000" cy="316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spcBef>
                  <a:spcPct val="0"/>
                </a:spcBef>
                <a:buFontTx/>
                <a:buNone/>
              </a:pPr>
              <a:r>
                <a:rPr lang="en-US" altLang="zh-TW" sz="1400" dirty="0" smtClean="0">
                  <a:latin typeface="+mj-lt"/>
                </a:rPr>
                <a:t>73</a:t>
              </a:r>
              <a:r>
                <a:rPr lang="en-US" altLang="zh-TW" sz="1400" i="0" dirty="0" smtClean="0">
                  <a:latin typeface="+mj-lt"/>
                </a:rPr>
                <a:t>.2%</a:t>
              </a:r>
              <a:endParaRPr lang="en-US" altLang="zh-TW" sz="1400" i="0" dirty="0">
                <a:latin typeface="+mj-lt"/>
              </a:endParaRPr>
            </a:p>
          </p:txBody>
        </p:sp>
        <p:sp>
          <p:nvSpPr>
            <p:cNvPr id="114" name="Text Box 47"/>
            <p:cNvSpPr txBox="1">
              <a:spLocks noChangeArrowheads="1"/>
            </p:cNvSpPr>
            <p:nvPr/>
          </p:nvSpPr>
          <p:spPr bwMode="blackWhite">
            <a:xfrm>
              <a:off x="756048" y="3936042"/>
              <a:ext cx="648000" cy="31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spcBef>
                  <a:spcPct val="0"/>
                </a:spcBef>
                <a:buFontTx/>
                <a:buNone/>
              </a:pPr>
              <a:r>
                <a:rPr lang="en-US" altLang="zh-TW" sz="1400" dirty="0" smtClean="0">
                  <a:latin typeface="+mj-lt"/>
                </a:rPr>
                <a:t>7.0</a:t>
              </a:r>
              <a:r>
                <a:rPr lang="en-US" altLang="zh-TW" sz="1400" i="0" dirty="0" smtClean="0">
                  <a:latin typeface="+mj-lt"/>
                </a:rPr>
                <a:t>%</a:t>
              </a:r>
              <a:endParaRPr lang="en-US" altLang="zh-TW" sz="1400" i="0" dirty="0">
                <a:latin typeface="+mj-lt"/>
              </a:endParaRPr>
            </a:p>
          </p:txBody>
        </p:sp>
        <p:sp>
          <p:nvSpPr>
            <p:cNvPr id="117" name="Text Box 47"/>
            <p:cNvSpPr txBox="1">
              <a:spLocks noChangeArrowheads="1"/>
            </p:cNvSpPr>
            <p:nvPr/>
          </p:nvSpPr>
          <p:spPr bwMode="blackWhite">
            <a:xfrm>
              <a:off x="756048" y="4263953"/>
              <a:ext cx="648000" cy="31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spcBef>
                  <a:spcPct val="0"/>
                </a:spcBef>
                <a:buFontTx/>
                <a:buNone/>
              </a:pPr>
              <a:r>
                <a:rPr lang="en-US" altLang="zh-TW" sz="1400" dirty="0" smtClean="0">
                  <a:latin typeface="+mj-lt"/>
                </a:rPr>
                <a:t>0.9</a:t>
              </a:r>
              <a:r>
                <a:rPr lang="en-US" altLang="zh-TW" sz="1400" i="0" dirty="0" smtClean="0">
                  <a:latin typeface="+mj-lt"/>
                </a:rPr>
                <a:t>%</a:t>
              </a:r>
              <a:endParaRPr lang="en-US" altLang="zh-TW" sz="1400" i="0" dirty="0">
                <a:latin typeface="+mj-lt"/>
              </a:endParaRPr>
            </a:p>
          </p:txBody>
        </p:sp>
        <p:sp>
          <p:nvSpPr>
            <p:cNvPr id="118" name="Text Box 47"/>
            <p:cNvSpPr txBox="1">
              <a:spLocks noChangeArrowheads="1"/>
            </p:cNvSpPr>
            <p:nvPr/>
          </p:nvSpPr>
          <p:spPr bwMode="blackWhite">
            <a:xfrm>
              <a:off x="665460" y="5689536"/>
              <a:ext cx="648000" cy="316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spcBef>
                  <a:spcPct val="0"/>
                </a:spcBef>
                <a:buFontTx/>
                <a:buNone/>
              </a:pPr>
              <a:r>
                <a:rPr lang="en-US" altLang="zh-TW" sz="1400" dirty="0" smtClean="0">
                  <a:latin typeface="+mj-lt"/>
                </a:rPr>
                <a:t>16</a:t>
              </a:r>
              <a:r>
                <a:rPr lang="en-US" altLang="zh-TW" sz="1400" i="0" dirty="0" smtClean="0">
                  <a:latin typeface="+mj-lt"/>
                </a:rPr>
                <a:t>.8%</a:t>
              </a:r>
              <a:endParaRPr lang="en-US" altLang="zh-TW" sz="1400" i="0" dirty="0">
                <a:latin typeface="+mj-lt"/>
              </a:endParaRPr>
            </a:p>
          </p:txBody>
        </p:sp>
        <p:sp>
          <p:nvSpPr>
            <p:cNvPr id="119" name="Line 96"/>
            <p:cNvSpPr>
              <a:spLocks noChangeShapeType="1"/>
            </p:cNvSpPr>
            <p:nvPr/>
          </p:nvSpPr>
          <p:spPr bwMode="blackWhite">
            <a:xfrm flipV="1">
              <a:off x="1215778" y="4262326"/>
              <a:ext cx="148763" cy="88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TW" altLang="en-US" sz="1400">
                <a:latin typeface="+mj-lt"/>
              </a:endParaRPr>
            </a:p>
          </p:txBody>
        </p:sp>
        <p:sp>
          <p:nvSpPr>
            <p:cNvPr id="153" name="Line 96"/>
            <p:cNvSpPr>
              <a:spLocks noChangeShapeType="1"/>
            </p:cNvSpPr>
            <p:nvPr/>
          </p:nvSpPr>
          <p:spPr bwMode="blackWhite">
            <a:xfrm flipV="1">
              <a:off x="1224214" y="4247144"/>
              <a:ext cx="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TW" altLang="en-US" sz="1400">
                <a:latin typeface="+mj-lt"/>
              </a:endParaRPr>
            </a:p>
          </p:txBody>
        </p:sp>
        <p:sp>
          <p:nvSpPr>
            <p:cNvPr id="154" name="AutoShape 40"/>
            <p:cNvSpPr>
              <a:spLocks/>
            </p:cNvSpPr>
            <p:nvPr/>
          </p:nvSpPr>
          <p:spPr bwMode="blackWhite">
            <a:xfrm flipH="1">
              <a:off x="1282959" y="4091925"/>
              <a:ext cx="68566" cy="144000"/>
            </a:xfrm>
            <a:prstGeom prst="rightBrace">
              <a:avLst>
                <a:gd name="adj1" fmla="val 11388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400">
                <a:latin typeface="+mj-lt"/>
              </a:endParaRPr>
            </a:p>
          </p:txBody>
        </p:sp>
      </p:grpSp>
      <p:sp>
        <p:nvSpPr>
          <p:cNvPr id="88" name="標題 2"/>
          <p:cNvSpPr txBox="1">
            <a:spLocks/>
          </p:cNvSpPr>
          <p:nvPr/>
        </p:nvSpPr>
        <p:spPr>
          <a:xfrm>
            <a:off x="404678" y="198162"/>
            <a:ext cx="8353425" cy="57680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tx1"/>
                </a:solidFill>
                <a:latin typeface="+mj-lt"/>
                <a:ea typeface="+mj-ea"/>
                <a:cs typeface="+mj-cs"/>
              </a:defRPr>
            </a:lvl1pPr>
          </a:lstStyle>
          <a:p>
            <a:pPr>
              <a:lnSpc>
                <a:spcPts val="2500"/>
              </a:lnSpc>
            </a:pPr>
            <a:r>
              <a:rPr lang="zh-TW" altLang="en-US" dirty="0"/>
              <a:t>國泰世華銀行 </a:t>
            </a:r>
            <a:r>
              <a:rPr lang="en-US" altLang="zh-TW" dirty="0" smtClean="0"/>
              <a:t>–</a:t>
            </a:r>
            <a:r>
              <a:rPr lang="zh-TW" altLang="en-US" dirty="0" smtClean="0"/>
              <a:t> 手續費</a:t>
            </a:r>
            <a:r>
              <a:rPr lang="zh-TW" altLang="en-US" dirty="0"/>
              <a:t>淨</a:t>
            </a:r>
            <a:r>
              <a:rPr lang="zh-TW" altLang="en-US" dirty="0" smtClean="0"/>
              <a:t>收益</a:t>
            </a:r>
            <a:endParaRPr lang="zh-TW" altLang="en-US" dirty="0"/>
          </a:p>
        </p:txBody>
      </p:sp>
    </p:spTree>
    <p:extLst>
      <p:ext uri="{BB962C8B-B14F-4D97-AF65-F5344CB8AC3E}">
        <p14:creationId xmlns:p14="http://schemas.microsoft.com/office/powerpoint/2010/main" val="31325688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 12"/>
          <p:cNvPicPr>
            <a:picLocks noChangeAspect="1"/>
          </p:cNvPicPr>
          <p:nvPr/>
        </p:nvPicPr>
        <p:blipFill>
          <a:blip r:embed="rId3"/>
          <a:stretch>
            <a:fillRect/>
          </a:stretch>
        </p:blipFill>
        <p:spPr>
          <a:xfrm>
            <a:off x="4649587" y="3635927"/>
            <a:ext cx="3960000" cy="2897362"/>
          </a:xfrm>
          <a:prstGeom prst="rect">
            <a:avLst/>
          </a:prstGeom>
        </p:spPr>
      </p:pic>
      <p:pic>
        <p:nvPicPr>
          <p:cNvPr id="11" name="圖片 10"/>
          <p:cNvPicPr>
            <a:picLocks noChangeAspect="1"/>
          </p:cNvPicPr>
          <p:nvPr/>
        </p:nvPicPr>
        <p:blipFill>
          <a:blip r:embed="rId4"/>
          <a:stretch>
            <a:fillRect/>
          </a:stretch>
        </p:blipFill>
        <p:spPr>
          <a:xfrm>
            <a:off x="251114" y="3758886"/>
            <a:ext cx="4201958" cy="2736000"/>
          </a:xfrm>
          <a:prstGeom prst="rect">
            <a:avLst/>
          </a:prstGeom>
        </p:spPr>
      </p:pic>
      <p:sp>
        <p:nvSpPr>
          <p:cNvPr id="3" name="投影片編號版面配置區 2"/>
          <p:cNvSpPr>
            <a:spLocks noGrp="1"/>
          </p:cNvSpPr>
          <p:nvPr>
            <p:ph type="sldNum" sz="quarter" idx="12"/>
          </p:nvPr>
        </p:nvSpPr>
        <p:spPr/>
        <p:txBody>
          <a:bodyPr/>
          <a:lstStyle/>
          <a:p>
            <a:fld id="{018B90E8-31B4-41F6-8174-D549C5229FD8}" type="slidenum">
              <a:rPr lang="zh-TW" altLang="en-US" smtClean="0">
                <a:latin typeface="+mj-lt"/>
              </a:rPr>
              <a:t>22</a:t>
            </a:fld>
            <a:endParaRPr lang="zh-TW" altLang="en-US">
              <a:latin typeface="+mj-lt"/>
            </a:endParaRPr>
          </a:p>
        </p:txBody>
      </p:sp>
      <p:sp>
        <p:nvSpPr>
          <p:cNvPr id="7" name="Text Box 35"/>
          <p:cNvSpPr txBox="1">
            <a:spLocks noChangeArrowheads="1"/>
          </p:cNvSpPr>
          <p:nvPr/>
        </p:nvSpPr>
        <p:spPr bwMode="gray">
          <a:xfrm>
            <a:off x="486782" y="1765951"/>
            <a:ext cx="8144551" cy="400110"/>
          </a:xfrm>
          <a:prstGeom prst="rect">
            <a:avLst/>
          </a:prstGeom>
          <a:solidFill>
            <a:schemeClr val="accent1">
              <a:lumMod val="60000"/>
              <a:lumOff val="40000"/>
            </a:schemeClr>
          </a:solidFill>
          <a:ln>
            <a:noFill/>
          </a:ln>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spcBef>
                <a:spcPct val="50000"/>
              </a:spcBef>
              <a:buNone/>
            </a:pPr>
            <a:r>
              <a:rPr lang="zh-TW" altLang="en-US" sz="2000" b="1" dirty="0">
                <a:solidFill>
                  <a:schemeClr val="bg1"/>
                </a:solidFill>
                <a:ea typeface="微軟正黑體" panose="020B0604030504040204" pitchFamily="34" charset="-120"/>
                <a:cs typeface="Arial" panose="020B0604020202020204" pitchFamily="34" charset="0"/>
              </a:rPr>
              <a:t>財富管理手續費淨</a:t>
            </a:r>
            <a:r>
              <a:rPr lang="zh-TW" altLang="en-US" sz="2000" b="1" dirty="0" smtClean="0">
                <a:solidFill>
                  <a:schemeClr val="bg1"/>
                </a:solidFill>
                <a:ea typeface="微軟正黑體" panose="020B0604030504040204" pitchFamily="34" charset="-120"/>
                <a:cs typeface="Arial" panose="020B0604020202020204" pitchFamily="34" charset="0"/>
              </a:rPr>
              <a:t>收益</a:t>
            </a:r>
            <a:endParaRPr lang="zh-TW" altLang="en-US" sz="2000" b="1" dirty="0">
              <a:solidFill>
                <a:schemeClr val="bg1"/>
              </a:solidFill>
              <a:ea typeface="微軟正黑體" panose="020B0604030504040204" pitchFamily="34" charset="-120"/>
              <a:cs typeface="Arial" panose="020B0604020202020204" pitchFamily="34" charset="0"/>
            </a:endParaRPr>
          </a:p>
        </p:txBody>
      </p:sp>
      <p:graphicFrame>
        <p:nvGraphicFramePr>
          <p:cNvPr id="8" name="表格 7"/>
          <p:cNvGraphicFramePr>
            <a:graphicFrameLocks noGrp="1"/>
          </p:cNvGraphicFramePr>
          <p:nvPr>
            <p:extLst/>
          </p:nvPr>
        </p:nvGraphicFramePr>
        <p:xfrm>
          <a:off x="497997" y="2285300"/>
          <a:ext cx="8144551" cy="895203"/>
        </p:xfrm>
        <a:graphic>
          <a:graphicData uri="http://schemas.openxmlformats.org/drawingml/2006/table">
            <a:tbl>
              <a:tblPr/>
              <a:tblGrid>
                <a:gridCol w="2808311">
                  <a:extLst>
                    <a:ext uri="{9D8B030D-6E8A-4147-A177-3AD203B41FA5}">
                      <a16:colId xmlns:a16="http://schemas.microsoft.com/office/drawing/2014/main" val="20000"/>
                    </a:ext>
                  </a:extLst>
                </a:gridCol>
                <a:gridCol w="1067248">
                  <a:extLst>
                    <a:ext uri="{9D8B030D-6E8A-4147-A177-3AD203B41FA5}">
                      <a16:colId xmlns:a16="http://schemas.microsoft.com/office/drawing/2014/main" val="20001"/>
                    </a:ext>
                  </a:extLst>
                </a:gridCol>
                <a:gridCol w="1067248">
                  <a:extLst>
                    <a:ext uri="{9D8B030D-6E8A-4147-A177-3AD203B41FA5}">
                      <a16:colId xmlns:a16="http://schemas.microsoft.com/office/drawing/2014/main" val="20002"/>
                    </a:ext>
                  </a:extLst>
                </a:gridCol>
                <a:gridCol w="1067248">
                  <a:extLst>
                    <a:ext uri="{9D8B030D-6E8A-4147-A177-3AD203B41FA5}">
                      <a16:colId xmlns:a16="http://schemas.microsoft.com/office/drawing/2014/main" val="20003"/>
                    </a:ext>
                  </a:extLst>
                </a:gridCol>
                <a:gridCol w="1067248">
                  <a:extLst>
                    <a:ext uri="{9D8B030D-6E8A-4147-A177-3AD203B41FA5}">
                      <a16:colId xmlns:a16="http://schemas.microsoft.com/office/drawing/2014/main" val="20004"/>
                    </a:ext>
                  </a:extLst>
                </a:gridCol>
                <a:gridCol w="1067248">
                  <a:extLst>
                    <a:ext uri="{9D8B030D-6E8A-4147-A177-3AD203B41FA5}">
                      <a16:colId xmlns:a16="http://schemas.microsoft.com/office/drawing/2014/main" val="20005"/>
                    </a:ext>
                  </a:extLst>
                </a:gridCol>
              </a:tblGrid>
              <a:tr h="29809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1600" b="1" i="0" u="none" strike="noStrike" dirty="0" smtClean="0">
                          <a:solidFill>
                            <a:srgbClr val="000000"/>
                          </a:solidFill>
                          <a:effectLst/>
                          <a:latin typeface="+mn-lt"/>
                          <a:ea typeface="標楷體" panose="03000509000000000000" pitchFamily="65" charset="-120"/>
                        </a:rPr>
                        <a:t>　</a:t>
                      </a:r>
                      <a:r>
                        <a:rPr lang="en-US" altLang="zh-TW" sz="1600" b="1" i="0" u="none" strike="noStrike" kern="1200" dirty="0" smtClean="0">
                          <a:solidFill>
                            <a:srgbClr val="000000"/>
                          </a:solidFill>
                          <a:effectLst/>
                          <a:latin typeface="+mn-lt"/>
                          <a:ea typeface="+mn-ea"/>
                          <a:cs typeface="+mn-cs"/>
                        </a:rPr>
                        <a:t>(NT$MN)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600" b="1" i="0" u="none" strike="noStrike" dirty="0" smtClean="0">
                          <a:solidFill>
                            <a:srgbClr val="000000"/>
                          </a:solidFill>
                          <a:effectLst/>
                          <a:latin typeface="+mn-lt"/>
                        </a:rPr>
                        <a:t>1H21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600" b="1" i="0" u="none" strike="noStrike" dirty="0" smtClean="0">
                          <a:solidFill>
                            <a:srgbClr val="000000"/>
                          </a:solidFill>
                          <a:effectLst/>
                          <a:latin typeface="+mn-lt"/>
                        </a:rPr>
                        <a:t>1H22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600" b="1" i="0" u="none" strike="noStrike" dirty="0" smtClean="0">
                          <a:solidFill>
                            <a:srgbClr val="000000"/>
                          </a:solidFill>
                          <a:effectLst/>
                          <a:latin typeface="+mn-lt"/>
                        </a:rPr>
                        <a:t>FY19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600" b="1" i="0" u="none" strike="noStrike" dirty="0" smtClean="0">
                          <a:solidFill>
                            <a:srgbClr val="000000"/>
                          </a:solidFill>
                          <a:effectLst/>
                          <a:latin typeface="+mn-lt"/>
                        </a:rPr>
                        <a:t>FY20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600" b="1" i="0" u="none" strike="noStrike" dirty="0" smtClean="0">
                          <a:solidFill>
                            <a:srgbClr val="000000"/>
                          </a:solidFill>
                          <a:effectLst/>
                          <a:latin typeface="+mn-lt"/>
                        </a:rPr>
                        <a:t>FY21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900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600" b="1" i="0" u="none" strike="noStrike" dirty="0" smtClean="0">
                          <a:solidFill>
                            <a:srgbClr val="000000"/>
                          </a:solidFill>
                          <a:effectLst/>
                          <a:latin typeface="微軟正黑體" panose="020B0604030504040204" pitchFamily="34" charset="-120"/>
                          <a:ea typeface="微軟正黑體" panose="020B0604030504040204" pitchFamily="34" charset="-120"/>
                        </a:rPr>
                        <a:t>財富管理手續費淨收益</a:t>
                      </a:r>
                    </a:p>
                  </a:txBody>
                  <a:tcPr marL="9525" marR="108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zh-TW" sz="1600" b="1" i="0" u="none" strike="noStrike" dirty="0" smtClean="0">
                          <a:solidFill>
                            <a:schemeClr val="tx1"/>
                          </a:solidFill>
                          <a:effectLst/>
                          <a:latin typeface="+mj-lt"/>
                        </a:rPr>
                        <a:t>6,294</a:t>
                      </a:r>
                      <a:endParaRPr lang="en-US" altLang="zh-TW" sz="1600" b="1" i="0" u="none" strike="noStrike" dirty="0">
                        <a:solidFill>
                          <a:schemeClr val="tx1"/>
                        </a:solidFill>
                        <a:effectLst/>
                        <a:latin typeface="+mj-lt"/>
                      </a:endParaRPr>
                    </a:p>
                  </a:txBody>
                  <a:tcPr marL="9525" marR="108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zh-TW" sz="1600" b="1" i="0" u="none" strike="noStrike" dirty="0" smtClean="0">
                          <a:solidFill>
                            <a:schemeClr val="tx1"/>
                          </a:solidFill>
                          <a:effectLst/>
                          <a:latin typeface="+mj-lt"/>
                        </a:rPr>
                        <a:t>6,056</a:t>
                      </a:r>
                      <a:endParaRPr lang="en-US" altLang="zh-TW" sz="1600" b="1" i="0" u="none" strike="noStrike" dirty="0">
                        <a:solidFill>
                          <a:schemeClr val="tx1"/>
                        </a:solidFill>
                        <a:effectLst/>
                        <a:latin typeface="+mj-lt"/>
                      </a:endParaRPr>
                    </a:p>
                  </a:txBody>
                  <a:tcPr marL="9525" marR="108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zh-TW" sz="1600" b="1" i="0" u="none" strike="noStrike" dirty="0" smtClean="0">
                          <a:solidFill>
                            <a:schemeClr val="tx1"/>
                          </a:solidFill>
                          <a:effectLst/>
                          <a:latin typeface="+mn-lt"/>
                        </a:rPr>
                        <a:t>9,695</a:t>
                      </a:r>
                      <a:endParaRPr lang="en-US" altLang="zh-TW" sz="1600" b="1" i="0" u="none" strike="noStrike" dirty="0">
                        <a:solidFill>
                          <a:schemeClr val="tx1"/>
                        </a:solidFill>
                        <a:effectLst/>
                        <a:latin typeface="+mn-lt"/>
                      </a:endParaRPr>
                    </a:p>
                  </a:txBody>
                  <a:tcPr marL="9525" marR="108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zh-TW" sz="1600" b="1" i="0" u="none" strike="noStrike" dirty="0" smtClean="0">
                          <a:solidFill>
                            <a:schemeClr val="tx1"/>
                          </a:solidFill>
                          <a:effectLst/>
                          <a:latin typeface="+mn-lt"/>
                        </a:rPr>
                        <a:t>9,878</a:t>
                      </a:r>
                      <a:endParaRPr lang="en-US" altLang="zh-TW" sz="1600" b="1" i="0" u="none" strike="noStrike" dirty="0">
                        <a:solidFill>
                          <a:schemeClr val="tx1"/>
                        </a:solidFill>
                        <a:effectLst/>
                        <a:latin typeface="+mn-lt"/>
                      </a:endParaRPr>
                    </a:p>
                  </a:txBody>
                  <a:tcPr marL="9525" marR="108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zh-TW" sz="1600" b="1" i="0" u="none" strike="noStrike" dirty="0" smtClean="0">
                          <a:solidFill>
                            <a:schemeClr val="tx1"/>
                          </a:solidFill>
                          <a:effectLst/>
                          <a:latin typeface="+mn-lt"/>
                        </a:rPr>
                        <a:t>11,783</a:t>
                      </a:r>
                      <a:endParaRPr lang="en-US" altLang="zh-TW" sz="1600" b="1" i="0" u="none" strike="noStrike" dirty="0">
                        <a:solidFill>
                          <a:schemeClr val="tx1"/>
                        </a:solidFill>
                        <a:effectLst/>
                        <a:latin typeface="+mn-lt"/>
                      </a:endParaRPr>
                    </a:p>
                  </a:txBody>
                  <a:tcPr marL="9525" marR="108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8098">
                <a:tc>
                  <a:txBody>
                    <a:bodyPr/>
                    <a:lstStyle/>
                    <a:p>
                      <a:pPr marL="0" marR="0" lvl="0" indent="0" algn="l" defTabSz="635000" rtl="0" eaLnBrk="1" fontAlgn="base" latinLnBrk="0" hangingPunct="1">
                        <a:lnSpc>
                          <a:spcPct val="100000"/>
                        </a:lnSpc>
                        <a:spcBef>
                          <a:spcPct val="0"/>
                        </a:spcBef>
                        <a:spcAft>
                          <a:spcPct val="0"/>
                        </a:spcAft>
                        <a:buClrTx/>
                        <a:buSzTx/>
                        <a:buFontTx/>
                        <a:buNone/>
                        <a:tabLst/>
                        <a:defRPr/>
                      </a:pPr>
                      <a:r>
                        <a:rPr lang="zh-TW" altLang="en-US" sz="1600" b="1" i="0" u="none" strike="noStrike" dirty="0" smtClean="0">
                          <a:solidFill>
                            <a:srgbClr val="000000"/>
                          </a:solidFill>
                          <a:effectLst/>
                          <a:latin typeface="微軟正黑體" panose="020B0604030504040204" pitchFamily="34" charset="-120"/>
                          <a:ea typeface="微軟正黑體" panose="020B0604030504040204" pitchFamily="34" charset="-120"/>
                        </a:rPr>
                        <a:t>年成長率</a:t>
                      </a:r>
                      <a:r>
                        <a:rPr kumimoji="1" lang="en-US" altLang="zh-TW" sz="1600" b="1" i="0" u="none" strike="noStrike" cap="none" normalizeH="0" baseline="0" dirty="0" smtClean="0">
                          <a:ln>
                            <a:noFill/>
                          </a:ln>
                          <a:solidFill>
                            <a:schemeClr val="tx1"/>
                          </a:solidFill>
                          <a:effectLst/>
                          <a:latin typeface="+mn-lt"/>
                          <a:ea typeface="標楷體" pitchFamily="65" charset="-120"/>
                          <a:cs typeface="Arial" pitchFamily="34" charset="0"/>
                        </a:rPr>
                        <a:t>(%)</a:t>
                      </a:r>
                    </a:p>
                  </a:txBody>
                  <a:tcPr marL="9525" marR="108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zh-TW" sz="1600" b="1" i="0" u="none" strike="noStrike" dirty="0" smtClean="0">
                          <a:solidFill>
                            <a:schemeClr val="tx1"/>
                          </a:solidFill>
                          <a:effectLst/>
                          <a:latin typeface="+mj-lt"/>
                        </a:rPr>
                        <a:t>14.5%</a:t>
                      </a:r>
                      <a:endParaRPr lang="en-US" altLang="zh-TW" sz="1600" b="1" i="0" u="none" strike="noStrike" dirty="0">
                        <a:solidFill>
                          <a:schemeClr val="tx1"/>
                        </a:solidFill>
                        <a:effectLst/>
                        <a:latin typeface="+mj-lt"/>
                      </a:endParaRPr>
                    </a:p>
                  </a:txBody>
                  <a:tcPr marL="9525" marR="108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zh-TW" sz="1600" b="1" i="0" u="none" strike="noStrike" dirty="0" smtClean="0">
                          <a:solidFill>
                            <a:schemeClr val="tx1"/>
                          </a:solidFill>
                          <a:effectLst/>
                          <a:latin typeface="+mj-lt"/>
                        </a:rPr>
                        <a:t>-3.8%</a:t>
                      </a:r>
                    </a:p>
                  </a:txBody>
                  <a:tcPr marL="9525" marR="108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zh-TW" sz="1600" b="1" i="0" u="none" strike="noStrike" dirty="0" smtClean="0">
                          <a:solidFill>
                            <a:schemeClr val="tx1"/>
                          </a:solidFill>
                          <a:effectLst/>
                          <a:latin typeface="+mn-lt"/>
                        </a:rPr>
                        <a:t>6.9%</a:t>
                      </a:r>
                    </a:p>
                  </a:txBody>
                  <a:tcPr marL="9525" marR="108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zh-TW" sz="1600" b="1" i="0" u="none" strike="noStrike" dirty="0" smtClean="0">
                          <a:solidFill>
                            <a:schemeClr val="tx1"/>
                          </a:solidFill>
                          <a:effectLst/>
                          <a:latin typeface="+mn-lt"/>
                        </a:rPr>
                        <a:t>1.9%</a:t>
                      </a:r>
                    </a:p>
                  </a:txBody>
                  <a:tcPr marL="9525" marR="108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zh-TW" sz="1600" b="1" i="0" u="none" strike="noStrike" dirty="0" smtClean="0">
                          <a:solidFill>
                            <a:schemeClr val="tx1"/>
                          </a:solidFill>
                          <a:effectLst/>
                          <a:latin typeface="+mn-lt"/>
                        </a:rPr>
                        <a:t>19.3%</a:t>
                      </a:r>
                    </a:p>
                  </a:txBody>
                  <a:tcPr marL="9525" marR="108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pSp>
        <p:nvGrpSpPr>
          <p:cNvPr id="25" name="群組 24"/>
          <p:cNvGrpSpPr/>
          <p:nvPr/>
        </p:nvGrpSpPr>
        <p:grpSpPr>
          <a:xfrm>
            <a:off x="5169392" y="3280254"/>
            <a:ext cx="3423547" cy="345612"/>
            <a:chOff x="4888081" y="1614343"/>
            <a:chExt cx="3816288" cy="345612"/>
          </a:xfrm>
        </p:grpSpPr>
        <p:grpSp>
          <p:nvGrpSpPr>
            <p:cNvPr id="26" name="群組 25"/>
            <p:cNvGrpSpPr/>
            <p:nvPr/>
          </p:nvGrpSpPr>
          <p:grpSpPr>
            <a:xfrm>
              <a:off x="5011252" y="1614343"/>
              <a:ext cx="3693117" cy="345612"/>
              <a:chOff x="2897046" y="1604255"/>
              <a:chExt cx="3693117" cy="345612"/>
            </a:xfrm>
          </p:grpSpPr>
          <p:sp>
            <p:nvSpPr>
              <p:cNvPr id="30" name="Text Box 50"/>
              <p:cNvSpPr txBox="1">
                <a:spLocks noChangeArrowheads="1"/>
              </p:cNvSpPr>
              <p:nvPr/>
            </p:nvSpPr>
            <p:spPr bwMode="blackWhite">
              <a:xfrm>
                <a:off x="3919941" y="1604255"/>
                <a:ext cx="6543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600" dirty="0" smtClean="0">
                    <a:latin typeface="+mj-lt"/>
                  </a:rPr>
                  <a:t>FY20</a:t>
                </a:r>
                <a:endParaRPr lang="en-US" altLang="zh-TW" sz="1600" i="0" dirty="0">
                  <a:latin typeface="+mj-lt"/>
                </a:endParaRPr>
              </a:p>
            </p:txBody>
          </p:sp>
          <p:sp>
            <p:nvSpPr>
              <p:cNvPr id="31" name="Text Box 51"/>
              <p:cNvSpPr txBox="1">
                <a:spLocks noChangeArrowheads="1"/>
              </p:cNvSpPr>
              <p:nvPr/>
            </p:nvSpPr>
            <p:spPr bwMode="blackWhite">
              <a:xfrm>
                <a:off x="4918835" y="1604255"/>
                <a:ext cx="6543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600" i="0" dirty="0" smtClean="0">
                    <a:latin typeface="+mj-lt"/>
                  </a:rPr>
                  <a:t>FY21</a:t>
                </a:r>
                <a:endParaRPr lang="en-US" altLang="zh-TW" sz="1600" i="0" dirty="0">
                  <a:latin typeface="+mj-lt"/>
                </a:endParaRPr>
              </a:p>
            </p:txBody>
          </p:sp>
          <p:sp>
            <p:nvSpPr>
              <p:cNvPr id="32" name="Text Box 63"/>
              <p:cNvSpPr txBox="1">
                <a:spLocks noChangeArrowheads="1"/>
              </p:cNvSpPr>
              <p:nvPr/>
            </p:nvSpPr>
            <p:spPr bwMode="gray">
              <a:xfrm>
                <a:off x="6384240" y="1611313"/>
                <a:ext cx="2059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en-US" altLang="zh-TW" sz="1600" i="0" dirty="0">
                  <a:latin typeface="+mj-lt"/>
                </a:endParaRPr>
              </a:p>
            </p:txBody>
          </p:sp>
          <p:sp>
            <p:nvSpPr>
              <p:cNvPr id="33" name="Text Box 50"/>
              <p:cNvSpPr txBox="1">
                <a:spLocks noChangeArrowheads="1"/>
              </p:cNvSpPr>
              <p:nvPr/>
            </p:nvSpPr>
            <p:spPr bwMode="blackWhite">
              <a:xfrm>
                <a:off x="2897046" y="1604255"/>
                <a:ext cx="6543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600" dirty="0" smtClean="0">
                    <a:latin typeface="+mj-lt"/>
                  </a:rPr>
                  <a:t>FY</a:t>
                </a:r>
                <a:r>
                  <a:rPr lang="en-US" altLang="zh-TW" sz="1600" i="0" dirty="0" smtClean="0">
                    <a:latin typeface="+mj-lt"/>
                  </a:rPr>
                  <a:t>19</a:t>
                </a:r>
                <a:endParaRPr lang="en-US" altLang="zh-TW" sz="1600" i="0" dirty="0">
                  <a:latin typeface="+mj-lt"/>
                </a:endParaRPr>
              </a:p>
            </p:txBody>
          </p:sp>
        </p:grpSp>
        <p:sp>
          <p:nvSpPr>
            <p:cNvPr id="27" name="Rectangle 48"/>
            <p:cNvSpPr>
              <a:spLocks noChangeArrowheads="1"/>
            </p:cNvSpPr>
            <p:nvPr/>
          </p:nvSpPr>
          <p:spPr bwMode="gray">
            <a:xfrm>
              <a:off x="5910976" y="1700331"/>
              <a:ext cx="174602" cy="166578"/>
            </a:xfrm>
            <a:prstGeom prst="rect">
              <a:avLst/>
            </a:prstGeom>
            <a:solidFill>
              <a:schemeClr val="accent1">
                <a:lumMod val="40000"/>
                <a:lumOff val="60000"/>
              </a:schemeClr>
            </a:solidFill>
            <a:ln>
              <a:noFill/>
            </a:ln>
            <a:extLst/>
          </p:spPr>
          <p:txBody>
            <a:bodyPr wrap="none" lIns="0" tIns="0" rIns="0" bIns="0"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800">
                <a:solidFill>
                  <a:schemeClr val="bg1"/>
                </a:solidFill>
                <a:latin typeface="+mj-lt"/>
              </a:endParaRPr>
            </a:p>
          </p:txBody>
        </p:sp>
        <p:sp>
          <p:nvSpPr>
            <p:cNvPr id="28" name="Rectangle 49"/>
            <p:cNvSpPr>
              <a:spLocks noChangeArrowheads="1"/>
            </p:cNvSpPr>
            <p:nvPr/>
          </p:nvSpPr>
          <p:spPr bwMode="gray">
            <a:xfrm>
              <a:off x="6901935" y="1700332"/>
              <a:ext cx="174602" cy="166577"/>
            </a:xfrm>
            <a:prstGeom prst="rect">
              <a:avLst/>
            </a:prstGeom>
            <a:solidFill>
              <a:schemeClr val="accent1"/>
            </a:solidFill>
            <a:ln>
              <a:noFill/>
            </a:ln>
            <a:extLst/>
          </p:spPr>
          <p:txBody>
            <a:bodyPr wrap="none" lIns="0" tIns="0" rIns="0" bIns="0"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800">
                <a:solidFill>
                  <a:schemeClr val="bg1"/>
                </a:solidFill>
                <a:latin typeface="+mj-lt"/>
              </a:endParaRPr>
            </a:p>
          </p:txBody>
        </p:sp>
        <p:sp>
          <p:nvSpPr>
            <p:cNvPr id="29" name="Rectangle 48"/>
            <p:cNvSpPr>
              <a:spLocks noChangeArrowheads="1"/>
            </p:cNvSpPr>
            <p:nvPr/>
          </p:nvSpPr>
          <p:spPr bwMode="gray">
            <a:xfrm>
              <a:off x="4888081" y="1700331"/>
              <a:ext cx="174602" cy="166578"/>
            </a:xfrm>
            <a:prstGeom prst="rect">
              <a:avLst/>
            </a:prstGeom>
            <a:pattFill prst="pct60">
              <a:fgClr>
                <a:schemeClr val="accent1">
                  <a:lumMod val="40000"/>
                  <a:lumOff val="60000"/>
                </a:schemeClr>
              </a:fgClr>
              <a:bgClr>
                <a:schemeClr val="bg1"/>
              </a:bgClr>
            </a:pattFill>
            <a:ln>
              <a:noFill/>
            </a:ln>
            <a:extLst/>
          </p:spPr>
          <p:txBody>
            <a:bodyPr wrap="none" lIns="0" tIns="0" rIns="0" bIns="0"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800">
                <a:solidFill>
                  <a:schemeClr val="bg1"/>
                </a:solidFill>
                <a:latin typeface="+mj-lt"/>
              </a:endParaRPr>
            </a:p>
          </p:txBody>
        </p:sp>
      </p:grpSp>
      <p:grpSp>
        <p:nvGrpSpPr>
          <p:cNvPr id="34" name="群組 2"/>
          <p:cNvGrpSpPr>
            <a:grpSpLocks/>
          </p:cNvGrpSpPr>
          <p:nvPr/>
        </p:nvGrpSpPr>
        <p:grpSpPr bwMode="auto">
          <a:xfrm>
            <a:off x="1579394" y="3305817"/>
            <a:ext cx="1577992" cy="338554"/>
            <a:chOff x="549275" y="1616075"/>
            <a:chExt cx="1577992" cy="338971"/>
          </a:xfrm>
        </p:grpSpPr>
        <p:sp>
          <p:nvSpPr>
            <p:cNvPr id="35" name="Rectangle 48"/>
            <p:cNvSpPr>
              <a:spLocks noChangeArrowheads="1"/>
            </p:cNvSpPr>
            <p:nvPr/>
          </p:nvSpPr>
          <p:spPr bwMode="gray">
            <a:xfrm>
              <a:off x="549275" y="1689100"/>
              <a:ext cx="174625" cy="166688"/>
            </a:xfrm>
            <a:prstGeom prst="rect">
              <a:avLst/>
            </a:prstGeom>
            <a:solidFill>
              <a:schemeClr val="accent2">
                <a:lumMod val="40000"/>
                <a:lumOff val="6000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endParaRPr lang="zh-TW" altLang="zh-TW" sz="1800">
                <a:solidFill>
                  <a:schemeClr val="bg1"/>
                </a:solidFill>
                <a:latin typeface="+mj-lt"/>
              </a:endParaRPr>
            </a:p>
          </p:txBody>
        </p:sp>
        <p:sp>
          <p:nvSpPr>
            <p:cNvPr id="36" name="Rectangle 49"/>
            <p:cNvSpPr>
              <a:spLocks noChangeArrowheads="1"/>
            </p:cNvSpPr>
            <p:nvPr/>
          </p:nvSpPr>
          <p:spPr bwMode="gray">
            <a:xfrm>
              <a:off x="1384300" y="1697038"/>
              <a:ext cx="174625" cy="166687"/>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endParaRPr lang="zh-TW" altLang="zh-TW" sz="1800">
                <a:solidFill>
                  <a:schemeClr val="bg1"/>
                </a:solidFill>
                <a:latin typeface="+mj-lt"/>
              </a:endParaRPr>
            </a:p>
          </p:txBody>
        </p:sp>
        <p:sp>
          <p:nvSpPr>
            <p:cNvPr id="37" name="Text Box 50"/>
            <p:cNvSpPr txBox="1">
              <a:spLocks noChangeArrowheads="1"/>
            </p:cNvSpPr>
            <p:nvPr/>
          </p:nvSpPr>
          <p:spPr bwMode="blackWhite">
            <a:xfrm>
              <a:off x="677863" y="1616075"/>
              <a:ext cx="625492" cy="33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r>
                <a:rPr lang="en-US" altLang="zh-TW" sz="1600" dirty="0" smtClean="0">
                  <a:latin typeface="+mj-lt"/>
                </a:rPr>
                <a:t>1H21</a:t>
              </a:r>
              <a:endParaRPr lang="en-US" altLang="zh-TW" sz="1600" i="0" dirty="0">
                <a:latin typeface="+mj-lt"/>
              </a:endParaRPr>
            </a:p>
          </p:txBody>
        </p:sp>
        <p:sp>
          <p:nvSpPr>
            <p:cNvPr id="38" name="Text Box 51"/>
            <p:cNvSpPr txBox="1">
              <a:spLocks noChangeArrowheads="1"/>
            </p:cNvSpPr>
            <p:nvPr/>
          </p:nvSpPr>
          <p:spPr bwMode="blackWhite">
            <a:xfrm>
              <a:off x="1501775" y="1616075"/>
              <a:ext cx="625492" cy="33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r>
                <a:rPr lang="en-US" altLang="zh-TW" sz="1600" dirty="0" smtClean="0">
                  <a:latin typeface="+mj-lt"/>
                </a:rPr>
                <a:t>1H</a:t>
              </a:r>
              <a:r>
                <a:rPr lang="en-US" altLang="zh-TW" sz="1600" i="0" dirty="0" smtClean="0">
                  <a:latin typeface="+mj-lt"/>
                </a:rPr>
                <a:t>22</a:t>
              </a:r>
              <a:endParaRPr lang="en-US" altLang="zh-TW" sz="1600" i="0" dirty="0">
                <a:latin typeface="+mj-lt"/>
              </a:endParaRPr>
            </a:p>
          </p:txBody>
        </p:sp>
      </p:grpSp>
      <p:grpSp>
        <p:nvGrpSpPr>
          <p:cNvPr id="39" name="群組 38"/>
          <p:cNvGrpSpPr/>
          <p:nvPr/>
        </p:nvGrpSpPr>
        <p:grpSpPr bwMode="auto">
          <a:xfrm>
            <a:off x="4545806" y="5889352"/>
            <a:ext cx="4063667" cy="692497"/>
            <a:chOff x="8589052" y="6182145"/>
            <a:chExt cx="4063891" cy="506250"/>
          </a:xfrm>
          <a:solidFill>
            <a:schemeClr val="bg1"/>
          </a:solidFill>
        </p:grpSpPr>
        <p:sp>
          <p:nvSpPr>
            <p:cNvPr id="40" name="Text Box 24"/>
            <p:cNvSpPr txBox="1">
              <a:spLocks noChangeArrowheads="1"/>
            </p:cNvSpPr>
            <p:nvPr/>
          </p:nvSpPr>
          <p:spPr bwMode="gray">
            <a:xfrm>
              <a:off x="8589052" y="6190967"/>
              <a:ext cx="1031425" cy="360000"/>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i="1">
                  <a:solidFill>
                    <a:schemeClr val="bg1"/>
                  </a:solidFill>
                  <a:latin typeface="Arial" charset="0"/>
                  <a:ea typeface="新細明體" charset="-120"/>
                </a:defRPr>
              </a:lvl1pPr>
              <a:lvl2pPr marL="742950" indent="-285750" eaLnBrk="0" hangingPunct="0">
                <a:defRPr kumimoji="1" i="1">
                  <a:solidFill>
                    <a:schemeClr val="bg1"/>
                  </a:solidFill>
                  <a:latin typeface="Arial" charset="0"/>
                  <a:ea typeface="新細明體" charset="-120"/>
                </a:defRPr>
              </a:lvl2pPr>
              <a:lvl3pPr marL="1143000" indent="-228600" eaLnBrk="0" hangingPunct="0">
                <a:defRPr kumimoji="1" i="1">
                  <a:solidFill>
                    <a:schemeClr val="bg1"/>
                  </a:solidFill>
                  <a:latin typeface="Arial" charset="0"/>
                  <a:ea typeface="新細明體" charset="-120"/>
                </a:defRPr>
              </a:lvl3pPr>
              <a:lvl4pPr marL="1600200" indent="-228600" eaLnBrk="0" hangingPunct="0">
                <a:defRPr kumimoji="1" i="1">
                  <a:solidFill>
                    <a:schemeClr val="bg1"/>
                  </a:solidFill>
                  <a:latin typeface="Arial" charset="0"/>
                  <a:ea typeface="新細明體" charset="-120"/>
                </a:defRPr>
              </a:lvl4pPr>
              <a:lvl5pPr marL="2057400" indent="-228600" eaLnBrk="0" hangingPunct="0">
                <a:defRPr kumimoji="1" i="1">
                  <a:solidFill>
                    <a:schemeClr val="bg1"/>
                  </a:solidFill>
                  <a:latin typeface="Arial" charset="0"/>
                  <a:ea typeface="新細明體" charset="-120"/>
                </a:defRPr>
              </a:lvl5pPr>
              <a:lvl6pPr marL="2514600" indent="-228600" eaLnBrk="0" fontAlgn="base" hangingPunct="0">
                <a:spcBef>
                  <a:spcPct val="0"/>
                </a:spcBef>
                <a:spcAft>
                  <a:spcPct val="0"/>
                </a:spcAft>
                <a:defRPr kumimoji="1" i="1">
                  <a:solidFill>
                    <a:schemeClr val="bg1"/>
                  </a:solidFill>
                  <a:latin typeface="Arial" charset="0"/>
                  <a:ea typeface="新細明體" charset="-120"/>
                </a:defRPr>
              </a:lvl6pPr>
              <a:lvl7pPr marL="2971800" indent="-228600" eaLnBrk="0" fontAlgn="base" hangingPunct="0">
                <a:spcBef>
                  <a:spcPct val="0"/>
                </a:spcBef>
                <a:spcAft>
                  <a:spcPct val="0"/>
                </a:spcAft>
                <a:defRPr kumimoji="1" i="1">
                  <a:solidFill>
                    <a:schemeClr val="bg1"/>
                  </a:solidFill>
                  <a:latin typeface="Arial" charset="0"/>
                  <a:ea typeface="新細明體" charset="-120"/>
                </a:defRPr>
              </a:lvl7pPr>
              <a:lvl8pPr marL="3429000" indent="-228600" eaLnBrk="0" fontAlgn="base" hangingPunct="0">
                <a:spcBef>
                  <a:spcPct val="0"/>
                </a:spcBef>
                <a:spcAft>
                  <a:spcPct val="0"/>
                </a:spcAft>
                <a:defRPr kumimoji="1" i="1">
                  <a:solidFill>
                    <a:schemeClr val="bg1"/>
                  </a:solidFill>
                  <a:latin typeface="Arial" charset="0"/>
                  <a:ea typeface="新細明體" charset="-120"/>
                </a:defRPr>
              </a:lvl8pPr>
              <a:lvl9pPr marL="3886200" indent="-228600" eaLnBrk="0" fontAlgn="base" hangingPunct="0">
                <a:spcBef>
                  <a:spcPct val="0"/>
                </a:spcBef>
                <a:spcAft>
                  <a:spcPct val="0"/>
                </a:spcAft>
                <a:defRPr kumimoji="1" i="1">
                  <a:solidFill>
                    <a:schemeClr val="bg1"/>
                  </a:solidFill>
                  <a:latin typeface="Arial" charset="0"/>
                  <a:ea typeface="新細明體" charset="-120"/>
                </a:defRPr>
              </a:lvl9pPr>
            </a:lstStyle>
            <a:p>
              <a:pPr algn="ctr" eaLnBrk="1" hangingPunct="1">
                <a:defRPr/>
              </a:pPr>
              <a:r>
                <a:rPr lang="zh-TW" altLang="en-US" sz="1300" b="1" i="0" dirty="0" smtClean="0">
                  <a:solidFill>
                    <a:schemeClr val="tx1"/>
                  </a:solidFill>
                  <a:latin typeface="+mj-lt"/>
                  <a:ea typeface="微軟正黑體" panose="020B0604030504040204" pitchFamily="34" charset="-120"/>
                  <a:cs typeface="Arial" panose="020B0604020202020204" pitchFamily="34" charset="0"/>
                </a:rPr>
                <a:t>共同基金</a:t>
              </a:r>
              <a:endParaRPr lang="en-US" altLang="zh-TW" sz="1300" b="1" i="0" dirty="0" smtClean="0">
                <a:solidFill>
                  <a:schemeClr val="tx1"/>
                </a:solidFill>
                <a:latin typeface="+mj-lt"/>
                <a:ea typeface="微軟正黑體" panose="020B0604030504040204" pitchFamily="34" charset="-120"/>
                <a:cs typeface="Arial" panose="020B0604020202020204" pitchFamily="34" charset="0"/>
              </a:endParaRPr>
            </a:p>
            <a:p>
              <a:pPr algn="ctr" eaLnBrk="1" hangingPunct="1">
                <a:defRPr/>
              </a:pPr>
              <a:endParaRPr lang="zh-TW" altLang="en-US" sz="1300" b="1" i="0" dirty="0" smtClean="0">
                <a:solidFill>
                  <a:schemeClr val="tx1"/>
                </a:solidFill>
                <a:latin typeface="+mj-lt"/>
                <a:ea typeface="微軟正黑體" panose="020B0604030504040204" pitchFamily="34" charset="-120"/>
                <a:cs typeface="Arial" panose="020B0604020202020204" pitchFamily="34" charset="0"/>
              </a:endParaRPr>
            </a:p>
          </p:txBody>
        </p:sp>
        <p:sp>
          <p:nvSpPr>
            <p:cNvPr id="41" name="Text Box 26"/>
            <p:cNvSpPr txBox="1">
              <a:spLocks noChangeArrowheads="1"/>
            </p:cNvSpPr>
            <p:nvPr/>
          </p:nvSpPr>
          <p:spPr bwMode="gray">
            <a:xfrm>
              <a:off x="10574672" y="6191368"/>
              <a:ext cx="1299318" cy="360000"/>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i="1">
                  <a:solidFill>
                    <a:schemeClr val="bg1"/>
                  </a:solidFill>
                  <a:latin typeface="Arial" charset="0"/>
                  <a:ea typeface="新細明體" charset="-120"/>
                </a:defRPr>
              </a:lvl1pPr>
              <a:lvl2pPr marL="742950" indent="-285750" eaLnBrk="0" hangingPunct="0">
                <a:defRPr kumimoji="1" i="1">
                  <a:solidFill>
                    <a:schemeClr val="bg1"/>
                  </a:solidFill>
                  <a:latin typeface="Arial" charset="0"/>
                  <a:ea typeface="新細明體" charset="-120"/>
                </a:defRPr>
              </a:lvl2pPr>
              <a:lvl3pPr marL="1143000" indent="-228600" eaLnBrk="0" hangingPunct="0">
                <a:defRPr kumimoji="1" i="1">
                  <a:solidFill>
                    <a:schemeClr val="bg1"/>
                  </a:solidFill>
                  <a:latin typeface="Arial" charset="0"/>
                  <a:ea typeface="新細明體" charset="-120"/>
                </a:defRPr>
              </a:lvl3pPr>
              <a:lvl4pPr marL="1600200" indent="-228600" eaLnBrk="0" hangingPunct="0">
                <a:defRPr kumimoji="1" i="1">
                  <a:solidFill>
                    <a:schemeClr val="bg1"/>
                  </a:solidFill>
                  <a:latin typeface="Arial" charset="0"/>
                  <a:ea typeface="新細明體" charset="-120"/>
                </a:defRPr>
              </a:lvl4pPr>
              <a:lvl5pPr marL="2057400" indent="-228600" eaLnBrk="0" hangingPunct="0">
                <a:defRPr kumimoji="1" i="1">
                  <a:solidFill>
                    <a:schemeClr val="bg1"/>
                  </a:solidFill>
                  <a:latin typeface="Arial" charset="0"/>
                  <a:ea typeface="新細明體" charset="-120"/>
                </a:defRPr>
              </a:lvl5pPr>
              <a:lvl6pPr marL="2514600" indent="-228600" eaLnBrk="0" fontAlgn="base" hangingPunct="0">
                <a:spcBef>
                  <a:spcPct val="0"/>
                </a:spcBef>
                <a:spcAft>
                  <a:spcPct val="0"/>
                </a:spcAft>
                <a:defRPr kumimoji="1" i="1">
                  <a:solidFill>
                    <a:schemeClr val="bg1"/>
                  </a:solidFill>
                  <a:latin typeface="Arial" charset="0"/>
                  <a:ea typeface="新細明體" charset="-120"/>
                </a:defRPr>
              </a:lvl6pPr>
              <a:lvl7pPr marL="2971800" indent="-228600" eaLnBrk="0" fontAlgn="base" hangingPunct="0">
                <a:spcBef>
                  <a:spcPct val="0"/>
                </a:spcBef>
                <a:spcAft>
                  <a:spcPct val="0"/>
                </a:spcAft>
                <a:defRPr kumimoji="1" i="1">
                  <a:solidFill>
                    <a:schemeClr val="bg1"/>
                  </a:solidFill>
                  <a:latin typeface="Arial" charset="0"/>
                  <a:ea typeface="新細明體" charset="-120"/>
                </a:defRPr>
              </a:lvl7pPr>
              <a:lvl8pPr marL="3429000" indent="-228600" eaLnBrk="0" fontAlgn="base" hangingPunct="0">
                <a:spcBef>
                  <a:spcPct val="0"/>
                </a:spcBef>
                <a:spcAft>
                  <a:spcPct val="0"/>
                </a:spcAft>
                <a:defRPr kumimoji="1" i="1">
                  <a:solidFill>
                    <a:schemeClr val="bg1"/>
                  </a:solidFill>
                  <a:latin typeface="Arial" charset="0"/>
                  <a:ea typeface="新細明體" charset="-120"/>
                </a:defRPr>
              </a:lvl8pPr>
              <a:lvl9pPr marL="3886200" indent="-228600" eaLnBrk="0" fontAlgn="base" hangingPunct="0">
                <a:spcBef>
                  <a:spcPct val="0"/>
                </a:spcBef>
                <a:spcAft>
                  <a:spcPct val="0"/>
                </a:spcAft>
                <a:defRPr kumimoji="1" i="1">
                  <a:solidFill>
                    <a:schemeClr val="bg1"/>
                  </a:solidFill>
                  <a:latin typeface="Arial" charset="0"/>
                  <a:ea typeface="新細明體" charset="-120"/>
                </a:defRPr>
              </a:lvl9pPr>
            </a:lstStyle>
            <a:p>
              <a:pPr algn="ctr" eaLnBrk="1" hangingPunct="1">
                <a:defRPr/>
              </a:pPr>
              <a:r>
                <a:rPr kumimoji="0" lang="zh-TW" altLang="en-US" sz="1300" b="1" i="0" dirty="0" smtClean="0">
                  <a:solidFill>
                    <a:schemeClr val="tx1"/>
                  </a:solidFill>
                  <a:latin typeface="+mj-lt"/>
                  <a:ea typeface="微軟正黑體" panose="020B0604030504040204" pitchFamily="34" charset="-120"/>
                  <a:cs typeface="Arial" panose="020B0604020202020204" pitchFamily="34" charset="0"/>
                </a:rPr>
                <a:t>信託及</a:t>
              </a:r>
              <a:endParaRPr kumimoji="0" lang="en-US" altLang="zh-TW" sz="1300" b="1" i="0" dirty="0" smtClean="0">
                <a:solidFill>
                  <a:schemeClr val="tx1"/>
                </a:solidFill>
                <a:latin typeface="+mj-lt"/>
                <a:ea typeface="微軟正黑體" panose="020B0604030504040204" pitchFamily="34" charset="-120"/>
                <a:cs typeface="Arial" panose="020B0604020202020204" pitchFamily="34" charset="0"/>
              </a:endParaRPr>
            </a:p>
            <a:p>
              <a:pPr algn="ctr" eaLnBrk="1" hangingPunct="1">
                <a:defRPr/>
              </a:pPr>
              <a:r>
                <a:rPr kumimoji="0" lang="zh-TW" altLang="en-US" sz="1300" b="1" i="0" dirty="0" smtClean="0">
                  <a:solidFill>
                    <a:schemeClr val="tx1"/>
                  </a:solidFill>
                  <a:latin typeface="+mj-lt"/>
                  <a:ea typeface="微軟正黑體" panose="020B0604030504040204" pitchFamily="34" charset="-120"/>
                  <a:cs typeface="Arial" panose="020B0604020202020204" pitchFamily="34" charset="0"/>
                </a:rPr>
                <a:t>保管業務</a:t>
              </a:r>
              <a:endParaRPr lang="zh-TW" altLang="en-US" sz="1300" b="1" i="0" dirty="0" smtClean="0">
                <a:solidFill>
                  <a:schemeClr val="tx1"/>
                </a:solidFill>
                <a:latin typeface="+mj-lt"/>
                <a:ea typeface="微軟正黑體" panose="020B0604030504040204" pitchFamily="34" charset="-120"/>
                <a:cs typeface="Arial" panose="020B0604020202020204" pitchFamily="34" charset="0"/>
              </a:endParaRPr>
            </a:p>
          </p:txBody>
        </p:sp>
        <p:sp>
          <p:nvSpPr>
            <p:cNvPr id="42" name="Text Box 27"/>
            <p:cNvSpPr txBox="1">
              <a:spLocks noChangeArrowheads="1"/>
            </p:cNvSpPr>
            <p:nvPr/>
          </p:nvSpPr>
          <p:spPr bwMode="gray">
            <a:xfrm>
              <a:off x="11801384" y="6197684"/>
              <a:ext cx="851559" cy="213750"/>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i="1">
                  <a:solidFill>
                    <a:schemeClr val="bg1"/>
                  </a:solidFill>
                  <a:latin typeface="Arial" charset="0"/>
                  <a:ea typeface="新細明體" charset="-120"/>
                </a:defRPr>
              </a:lvl1pPr>
              <a:lvl2pPr marL="742950" indent="-285750" eaLnBrk="0" hangingPunct="0">
                <a:defRPr kumimoji="1" i="1">
                  <a:solidFill>
                    <a:schemeClr val="bg1"/>
                  </a:solidFill>
                  <a:latin typeface="Arial" charset="0"/>
                  <a:ea typeface="新細明體" charset="-120"/>
                </a:defRPr>
              </a:lvl2pPr>
              <a:lvl3pPr marL="1143000" indent="-228600" eaLnBrk="0" hangingPunct="0">
                <a:defRPr kumimoji="1" i="1">
                  <a:solidFill>
                    <a:schemeClr val="bg1"/>
                  </a:solidFill>
                  <a:latin typeface="Arial" charset="0"/>
                  <a:ea typeface="新細明體" charset="-120"/>
                </a:defRPr>
              </a:lvl3pPr>
              <a:lvl4pPr marL="1600200" indent="-228600" eaLnBrk="0" hangingPunct="0">
                <a:defRPr kumimoji="1" i="1">
                  <a:solidFill>
                    <a:schemeClr val="bg1"/>
                  </a:solidFill>
                  <a:latin typeface="Arial" charset="0"/>
                  <a:ea typeface="新細明體" charset="-120"/>
                </a:defRPr>
              </a:lvl4pPr>
              <a:lvl5pPr marL="2057400" indent="-228600" eaLnBrk="0" hangingPunct="0">
                <a:defRPr kumimoji="1" i="1">
                  <a:solidFill>
                    <a:schemeClr val="bg1"/>
                  </a:solidFill>
                  <a:latin typeface="Arial" charset="0"/>
                  <a:ea typeface="新細明體" charset="-120"/>
                </a:defRPr>
              </a:lvl5pPr>
              <a:lvl6pPr marL="2514600" indent="-228600" eaLnBrk="0" fontAlgn="base" hangingPunct="0">
                <a:spcBef>
                  <a:spcPct val="0"/>
                </a:spcBef>
                <a:spcAft>
                  <a:spcPct val="0"/>
                </a:spcAft>
                <a:defRPr kumimoji="1" i="1">
                  <a:solidFill>
                    <a:schemeClr val="bg1"/>
                  </a:solidFill>
                  <a:latin typeface="Arial" charset="0"/>
                  <a:ea typeface="新細明體" charset="-120"/>
                </a:defRPr>
              </a:lvl6pPr>
              <a:lvl7pPr marL="2971800" indent="-228600" eaLnBrk="0" fontAlgn="base" hangingPunct="0">
                <a:spcBef>
                  <a:spcPct val="0"/>
                </a:spcBef>
                <a:spcAft>
                  <a:spcPct val="0"/>
                </a:spcAft>
                <a:defRPr kumimoji="1" i="1">
                  <a:solidFill>
                    <a:schemeClr val="bg1"/>
                  </a:solidFill>
                  <a:latin typeface="Arial" charset="0"/>
                  <a:ea typeface="新細明體" charset="-120"/>
                </a:defRPr>
              </a:lvl7pPr>
              <a:lvl8pPr marL="3429000" indent="-228600" eaLnBrk="0" fontAlgn="base" hangingPunct="0">
                <a:spcBef>
                  <a:spcPct val="0"/>
                </a:spcBef>
                <a:spcAft>
                  <a:spcPct val="0"/>
                </a:spcAft>
                <a:defRPr kumimoji="1" i="1">
                  <a:solidFill>
                    <a:schemeClr val="bg1"/>
                  </a:solidFill>
                  <a:latin typeface="Arial" charset="0"/>
                  <a:ea typeface="新細明體" charset="-120"/>
                </a:defRPr>
              </a:lvl8pPr>
              <a:lvl9pPr marL="3886200" indent="-228600" eaLnBrk="0" fontAlgn="base" hangingPunct="0">
                <a:spcBef>
                  <a:spcPct val="0"/>
                </a:spcBef>
                <a:spcAft>
                  <a:spcPct val="0"/>
                </a:spcAft>
                <a:defRPr kumimoji="1" i="1">
                  <a:solidFill>
                    <a:schemeClr val="bg1"/>
                  </a:solidFill>
                  <a:latin typeface="Arial" charset="0"/>
                  <a:ea typeface="新細明體" charset="-120"/>
                </a:defRPr>
              </a:lvl9pPr>
            </a:lstStyle>
            <a:p>
              <a:pPr eaLnBrk="1" hangingPunct="1">
                <a:defRPr/>
              </a:pPr>
              <a:r>
                <a:rPr kumimoji="0" lang="zh-TW" altLang="en-US" sz="1300" b="1" i="0" dirty="0" smtClean="0">
                  <a:solidFill>
                    <a:schemeClr val="tx1"/>
                  </a:solidFill>
                  <a:latin typeface="+mj-lt"/>
                  <a:ea typeface="微軟正黑體" panose="020B0604030504040204" pitchFamily="34" charset="-120"/>
                  <a:cs typeface="Arial" panose="020B0604020202020204" pitchFamily="34" charset="0"/>
                </a:rPr>
                <a:t>保險商品</a:t>
              </a:r>
              <a:endParaRPr lang="zh-TW" altLang="en-US" sz="1300" b="1" i="0" dirty="0" smtClean="0">
                <a:solidFill>
                  <a:schemeClr val="tx1"/>
                </a:solidFill>
                <a:latin typeface="+mj-lt"/>
                <a:ea typeface="微軟正黑體" panose="020B0604030504040204" pitchFamily="34" charset="-120"/>
                <a:cs typeface="Arial" panose="020B0604020202020204" pitchFamily="34" charset="0"/>
              </a:endParaRPr>
            </a:p>
          </p:txBody>
        </p:sp>
        <p:sp>
          <p:nvSpPr>
            <p:cNvPr id="43" name="Text Box 25"/>
            <p:cNvSpPr txBox="1">
              <a:spLocks noChangeArrowheads="1"/>
            </p:cNvSpPr>
            <p:nvPr/>
          </p:nvSpPr>
          <p:spPr bwMode="gray">
            <a:xfrm>
              <a:off x="9598281" y="6182145"/>
              <a:ext cx="1125084" cy="506250"/>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i="1">
                  <a:solidFill>
                    <a:schemeClr val="bg1"/>
                  </a:solidFill>
                  <a:latin typeface="Arial" charset="0"/>
                  <a:ea typeface="新細明體" charset="-120"/>
                </a:defRPr>
              </a:lvl1pPr>
              <a:lvl2pPr marL="742950" indent="-285750" eaLnBrk="0" hangingPunct="0">
                <a:defRPr kumimoji="1" i="1">
                  <a:solidFill>
                    <a:schemeClr val="bg1"/>
                  </a:solidFill>
                  <a:latin typeface="Arial" charset="0"/>
                  <a:ea typeface="新細明體" charset="-120"/>
                </a:defRPr>
              </a:lvl2pPr>
              <a:lvl3pPr marL="1143000" indent="-228600" eaLnBrk="0" hangingPunct="0">
                <a:defRPr kumimoji="1" i="1">
                  <a:solidFill>
                    <a:schemeClr val="bg1"/>
                  </a:solidFill>
                  <a:latin typeface="Arial" charset="0"/>
                  <a:ea typeface="新細明體" charset="-120"/>
                </a:defRPr>
              </a:lvl3pPr>
              <a:lvl4pPr marL="1600200" indent="-228600" eaLnBrk="0" hangingPunct="0">
                <a:defRPr kumimoji="1" i="1">
                  <a:solidFill>
                    <a:schemeClr val="bg1"/>
                  </a:solidFill>
                  <a:latin typeface="Arial" charset="0"/>
                  <a:ea typeface="新細明體" charset="-120"/>
                </a:defRPr>
              </a:lvl4pPr>
              <a:lvl5pPr marL="2057400" indent="-228600" eaLnBrk="0" hangingPunct="0">
                <a:defRPr kumimoji="1" i="1">
                  <a:solidFill>
                    <a:schemeClr val="bg1"/>
                  </a:solidFill>
                  <a:latin typeface="Arial" charset="0"/>
                  <a:ea typeface="新細明體" charset="-120"/>
                </a:defRPr>
              </a:lvl5pPr>
              <a:lvl6pPr marL="2514600" indent="-228600" eaLnBrk="0" fontAlgn="base" hangingPunct="0">
                <a:spcBef>
                  <a:spcPct val="0"/>
                </a:spcBef>
                <a:spcAft>
                  <a:spcPct val="0"/>
                </a:spcAft>
                <a:defRPr kumimoji="1" i="1">
                  <a:solidFill>
                    <a:schemeClr val="bg1"/>
                  </a:solidFill>
                  <a:latin typeface="Arial" charset="0"/>
                  <a:ea typeface="新細明體" charset="-120"/>
                </a:defRPr>
              </a:lvl6pPr>
              <a:lvl7pPr marL="2971800" indent="-228600" eaLnBrk="0" fontAlgn="base" hangingPunct="0">
                <a:spcBef>
                  <a:spcPct val="0"/>
                </a:spcBef>
                <a:spcAft>
                  <a:spcPct val="0"/>
                </a:spcAft>
                <a:defRPr kumimoji="1" i="1">
                  <a:solidFill>
                    <a:schemeClr val="bg1"/>
                  </a:solidFill>
                  <a:latin typeface="Arial" charset="0"/>
                  <a:ea typeface="新細明體" charset="-120"/>
                </a:defRPr>
              </a:lvl7pPr>
              <a:lvl8pPr marL="3429000" indent="-228600" eaLnBrk="0" fontAlgn="base" hangingPunct="0">
                <a:spcBef>
                  <a:spcPct val="0"/>
                </a:spcBef>
                <a:spcAft>
                  <a:spcPct val="0"/>
                </a:spcAft>
                <a:defRPr kumimoji="1" i="1">
                  <a:solidFill>
                    <a:schemeClr val="bg1"/>
                  </a:solidFill>
                  <a:latin typeface="Arial" charset="0"/>
                  <a:ea typeface="新細明體" charset="-120"/>
                </a:defRPr>
              </a:lvl8pPr>
              <a:lvl9pPr marL="3886200" indent="-228600" eaLnBrk="0" fontAlgn="base" hangingPunct="0">
                <a:spcBef>
                  <a:spcPct val="0"/>
                </a:spcBef>
                <a:spcAft>
                  <a:spcPct val="0"/>
                </a:spcAft>
                <a:defRPr kumimoji="1" i="1">
                  <a:solidFill>
                    <a:schemeClr val="bg1"/>
                  </a:solidFill>
                  <a:latin typeface="Arial" charset="0"/>
                  <a:ea typeface="新細明體" charset="-120"/>
                </a:defRPr>
              </a:lvl9pPr>
            </a:lstStyle>
            <a:p>
              <a:pPr algn="ctr" eaLnBrk="1" hangingPunct="1">
                <a:defRPr/>
              </a:pPr>
              <a:r>
                <a:rPr lang="zh-TW" altLang="en-US" sz="1300" b="1" i="0" dirty="0" smtClean="0">
                  <a:solidFill>
                    <a:schemeClr val="tx1"/>
                  </a:solidFill>
                  <a:latin typeface="+mj-lt"/>
                  <a:ea typeface="微軟正黑體" panose="020B0604030504040204" pitchFamily="34" charset="-120"/>
                  <a:cs typeface="Arial" panose="020B0604020202020204" pitchFamily="34" charset="0"/>
                </a:rPr>
                <a:t>結構債及</a:t>
              </a:r>
              <a:endParaRPr lang="en-US" altLang="zh-TW" sz="1300" b="1" i="0" dirty="0" smtClean="0">
                <a:solidFill>
                  <a:schemeClr val="tx1"/>
                </a:solidFill>
                <a:latin typeface="+mj-lt"/>
                <a:ea typeface="微軟正黑體" panose="020B0604030504040204" pitchFamily="34" charset="-120"/>
                <a:cs typeface="Arial" panose="020B0604020202020204" pitchFamily="34" charset="0"/>
              </a:endParaRPr>
            </a:p>
            <a:p>
              <a:pPr algn="ctr" eaLnBrk="1" hangingPunct="1">
                <a:defRPr/>
              </a:pPr>
              <a:r>
                <a:rPr lang="zh-TW" altLang="en-US" sz="1300" b="1" i="0" dirty="0" smtClean="0">
                  <a:solidFill>
                    <a:schemeClr val="tx1"/>
                  </a:solidFill>
                  <a:latin typeface="+mj-lt"/>
                  <a:ea typeface="微軟正黑體" panose="020B0604030504040204" pitchFamily="34" charset="-120"/>
                  <a:cs typeface="Arial" panose="020B0604020202020204" pitchFamily="34" charset="0"/>
                </a:rPr>
                <a:t>證券商品</a:t>
              </a:r>
              <a:endParaRPr lang="en-US" altLang="zh-TW" sz="1300" b="1" i="0" dirty="0" smtClean="0">
                <a:solidFill>
                  <a:schemeClr val="tx1"/>
                </a:solidFill>
                <a:latin typeface="+mj-lt"/>
                <a:ea typeface="微軟正黑體" panose="020B0604030504040204" pitchFamily="34" charset="-120"/>
                <a:cs typeface="Arial" panose="020B0604020202020204" pitchFamily="34" charset="0"/>
              </a:endParaRPr>
            </a:p>
            <a:p>
              <a:pPr algn="ctr" eaLnBrk="1" hangingPunct="1">
                <a:defRPr/>
              </a:pPr>
              <a:endParaRPr lang="zh-TW" altLang="en-US" sz="1300" b="1" i="0" dirty="0" smtClean="0">
                <a:solidFill>
                  <a:schemeClr val="tx1"/>
                </a:solidFill>
                <a:latin typeface="+mj-lt"/>
                <a:ea typeface="微軟正黑體" panose="020B0604030504040204" pitchFamily="34" charset="-120"/>
                <a:cs typeface="Arial" panose="020B0604020202020204" pitchFamily="34" charset="0"/>
              </a:endParaRPr>
            </a:p>
          </p:txBody>
        </p:sp>
      </p:grpSp>
      <p:grpSp>
        <p:nvGrpSpPr>
          <p:cNvPr id="44" name="群組 43"/>
          <p:cNvGrpSpPr/>
          <p:nvPr/>
        </p:nvGrpSpPr>
        <p:grpSpPr bwMode="auto">
          <a:xfrm>
            <a:off x="473728" y="5884471"/>
            <a:ext cx="3843471" cy="625232"/>
            <a:chOff x="8877607" y="6174549"/>
            <a:chExt cx="3627163" cy="376819"/>
          </a:xfrm>
          <a:solidFill>
            <a:schemeClr val="bg1"/>
          </a:solidFill>
        </p:grpSpPr>
        <p:sp>
          <p:nvSpPr>
            <p:cNvPr id="45" name="Text Box 24"/>
            <p:cNvSpPr txBox="1">
              <a:spLocks noChangeArrowheads="1"/>
            </p:cNvSpPr>
            <p:nvPr/>
          </p:nvSpPr>
          <p:spPr bwMode="gray">
            <a:xfrm>
              <a:off x="8877607" y="6190967"/>
              <a:ext cx="966788" cy="360000"/>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i="1">
                  <a:solidFill>
                    <a:schemeClr val="bg1"/>
                  </a:solidFill>
                  <a:latin typeface="Arial" charset="0"/>
                  <a:ea typeface="新細明體" charset="-120"/>
                </a:defRPr>
              </a:lvl1pPr>
              <a:lvl2pPr marL="742950" indent="-285750" eaLnBrk="0" hangingPunct="0">
                <a:defRPr kumimoji="1" i="1">
                  <a:solidFill>
                    <a:schemeClr val="bg1"/>
                  </a:solidFill>
                  <a:latin typeface="Arial" charset="0"/>
                  <a:ea typeface="新細明體" charset="-120"/>
                </a:defRPr>
              </a:lvl2pPr>
              <a:lvl3pPr marL="1143000" indent="-228600" eaLnBrk="0" hangingPunct="0">
                <a:defRPr kumimoji="1" i="1">
                  <a:solidFill>
                    <a:schemeClr val="bg1"/>
                  </a:solidFill>
                  <a:latin typeface="Arial" charset="0"/>
                  <a:ea typeface="新細明體" charset="-120"/>
                </a:defRPr>
              </a:lvl3pPr>
              <a:lvl4pPr marL="1600200" indent="-228600" eaLnBrk="0" hangingPunct="0">
                <a:defRPr kumimoji="1" i="1">
                  <a:solidFill>
                    <a:schemeClr val="bg1"/>
                  </a:solidFill>
                  <a:latin typeface="Arial" charset="0"/>
                  <a:ea typeface="新細明體" charset="-120"/>
                </a:defRPr>
              </a:lvl4pPr>
              <a:lvl5pPr marL="2057400" indent="-228600" eaLnBrk="0" hangingPunct="0">
                <a:defRPr kumimoji="1" i="1">
                  <a:solidFill>
                    <a:schemeClr val="bg1"/>
                  </a:solidFill>
                  <a:latin typeface="Arial" charset="0"/>
                  <a:ea typeface="新細明體" charset="-120"/>
                </a:defRPr>
              </a:lvl5pPr>
              <a:lvl6pPr marL="2514600" indent="-228600" eaLnBrk="0" fontAlgn="base" hangingPunct="0">
                <a:spcBef>
                  <a:spcPct val="0"/>
                </a:spcBef>
                <a:spcAft>
                  <a:spcPct val="0"/>
                </a:spcAft>
                <a:defRPr kumimoji="1" i="1">
                  <a:solidFill>
                    <a:schemeClr val="bg1"/>
                  </a:solidFill>
                  <a:latin typeface="Arial" charset="0"/>
                  <a:ea typeface="新細明體" charset="-120"/>
                </a:defRPr>
              </a:lvl6pPr>
              <a:lvl7pPr marL="2971800" indent="-228600" eaLnBrk="0" fontAlgn="base" hangingPunct="0">
                <a:spcBef>
                  <a:spcPct val="0"/>
                </a:spcBef>
                <a:spcAft>
                  <a:spcPct val="0"/>
                </a:spcAft>
                <a:defRPr kumimoji="1" i="1">
                  <a:solidFill>
                    <a:schemeClr val="bg1"/>
                  </a:solidFill>
                  <a:latin typeface="Arial" charset="0"/>
                  <a:ea typeface="新細明體" charset="-120"/>
                </a:defRPr>
              </a:lvl7pPr>
              <a:lvl8pPr marL="3429000" indent="-228600" eaLnBrk="0" fontAlgn="base" hangingPunct="0">
                <a:spcBef>
                  <a:spcPct val="0"/>
                </a:spcBef>
                <a:spcAft>
                  <a:spcPct val="0"/>
                </a:spcAft>
                <a:defRPr kumimoji="1" i="1">
                  <a:solidFill>
                    <a:schemeClr val="bg1"/>
                  </a:solidFill>
                  <a:latin typeface="Arial" charset="0"/>
                  <a:ea typeface="新細明體" charset="-120"/>
                </a:defRPr>
              </a:lvl8pPr>
              <a:lvl9pPr marL="3886200" indent="-228600" eaLnBrk="0" fontAlgn="base" hangingPunct="0">
                <a:spcBef>
                  <a:spcPct val="0"/>
                </a:spcBef>
                <a:spcAft>
                  <a:spcPct val="0"/>
                </a:spcAft>
                <a:defRPr kumimoji="1" i="1">
                  <a:solidFill>
                    <a:schemeClr val="bg1"/>
                  </a:solidFill>
                  <a:latin typeface="Arial" charset="0"/>
                  <a:ea typeface="新細明體" charset="-120"/>
                </a:defRPr>
              </a:lvl9pPr>
            </a:lstStyle>
            <a:p>
              <a:pPr eaLnBrk="1" hangingPunct="1">
                <a:defRPr/>
              </a:pPr>
              <a:r>
                <a:rPr lang="zh-TW" altLang="en-US" sz="1300" b="1" i="0" dirty="0" smtClean="0">
                  <a:solidFill>
                    <a:schemeClr val="tx1"/>
                  </a:solidFill>
                  <a:latin typeface="+mj-lt"/>
                  <a:ea typeface="微軟正黑體" panose="020B0604030504040204" pitchFamily="34" charset="-120"/>
                  <a:cs typeface="Arial" panose="020B0604020202020204" pitchFamily="34" charset="0"/>
                </a:rPr>
                <a:t>共同基金</a:t>
              </a:r>
              <a:endParaRPr lang="en-US" altLang="zh-TW" sz="1300" b="1" i="0" dirty="0" smtClean="0">
                <a:solidFill>
                  <a:schemeClr val="tx1"/>
                </a:solidFill>
                <a:latin typeface="+mj-lt"/>
                <a:ea typeface="微軟正黑體" panose="020B0604030504040204" pitchFamily="34" charset="-120"/>
                <a:cs typeface="Arial" panose="020B0604020202020204" pitchFamily="34" charset="0"/>
              </a:endParaRPr>
            </a:p>
            <a:p>
              <a:pPr eaLnBrk="1" hangingPunct="1">
                <a:defRPr/>
              </a:pPr>
              <a:endParaRPr lang="zh-TW" altLang="en-US" sz="1300" b="1" i="0" dirty="0" smtClean="0">
                <a:solidFill>
                  <a:schemeClr val="tx1"/>
                </a:solidFill>
                <a:latin typeface="+mj-lt"/>
                <a:ea typeface="微軟正黑體" panose="020B0604030504040204" pitchFamily="34" charset="-120"/>
                <a:cs typeface="Arial" panose="020B0604020202020204" pitchFamily="34" charset="0"/>
              </a:endParaRPr>
            </a:p>
          </p:txBody>
        </p:sp>
        <p:sp>
          <p:nvSpPr>
            <p:cNvPr id="46" name="Text Box 26"/>
            <p:cNvSpPr txBox="1">
              <a:spLocks noChangeArrowheads="1"/>
            </p:cNvSpPr>
            <p:nvPr/>
          </p:nvSpPr>
          <p:spPr bwMode="gray">
            <a:xfrm>
              <a:off x="10470735" y="6191368"/>
              <a:ext cx="1299318" cy="360000"/>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i="1">
                  <a:solidFill>
                    <a:schemeClr val="bg1"/>
                  </a:solidFill>
                  <a:latin typeface="Arial" charset="0"/>
                  <a:ea typeface="新細明體" charset="-120"/>
                </a:defRPr>
              </a:lvl1pPr>
              <a:lvl2pPr marL="742950" indent="-285750" eaLnBrk="0" hangingPunct="0">
                <a:defRPr kumimoji="1" i="1">
                  <a:solidFill>
                    <a:schemeClr val="bg1"/>
                  </a:solidFill>
                  <a:latin typeface="Arial" charset="0"/>
                  <a:ea typeface="新細明體" charset="-120"/>
                </a:defRPr>
              </a:lvl2pPr>
              <a:lvl3pPr marL="1143000" indent="-228600" eaLnBrk="0" hangingPunct="0">
                <a:defRPr kumimoji="1" i="1">
                  <a:solidFill>
                    <a:schemeClr val="bg1"/>
                  </a:solidFill>
                  <a:latin typeface="Arial" charset="0"/>
                  <a:ea typeface="新細明體" charset="-120"/>
                </a:defRPr>
              </a:lvl3pPr>
              <a:lvl4pPr marL="1600200" indent="-228600" eaLnBrk="0" hangingPunct="0">
                <a:defRPr kumimoji="1" i="1">
                  <a:solidFill>
                    <a:schemeClr val="bg1"/>
                  </a:solidFill>
                  <a:latin typeface="Arial" charset="0"/>
                  <a:ea typeface="新細明體" charset="-120"/>
                </a:defRPr>
              </a:lvl4pPr>
              <a:lvl5pPr marL="2057400" indent="-228600" eaLnBrk="0" hangingPunct="0">
                <a:defRPr kumimoji="1" i="1">
                  <a:solidFill>
                    <a:schemeClr val="bg1"/>
                  </a:solidFill>
                  <a:latin typeface="Arial" charset="0"/>
                  <a:ea typeface="新細明體" charset="-120"/>
                </a:defRPr>
              </a:lvl5pPr>
              <a:lvl6pPr marL="2514600" indent="-228600" eaLnBrk="0" fontAlgn="base" hangingPunct="0">
                <a:spcBef>
                  <a:spcPct val="0"/>
                </a:spcBef>
                <a:spcAft>
                  <a:spcPct val="0"/>
                </a:spcAft>
                <a:defRPr kumimoji="1" i="1">
                  <a:solidFill>
                    <a:schemeClr val="bg1"/>
                  </a:solidFill>
                  <a:latin typeface="Arial" charset="0"/>
                  <a:ea typeface="新細明體" charset="-120"/>
                </a:defRPr>
              </a:lvl6pPr>
              <a:lvl7pPr marL="2971800" indent="-228600" eaLnBrk="0" fontAlgn="base" hangingPunct="0">
                <a:spcBef>
                  <a:spcPct val="0"/>
                </a:spcBef>
                <a:spcAft>
                  <a:spcPct val="0"/>
                </a:spcAft>
                <a:defRPr kumimoji="1" i="1">
                  <a:solidFill>
                    <a:schemeClr val="bg1"/>
                  </a:solidFill>
                  <a:latin typeface="Arial" charset="0"/>
                  <a:ea typeface="新細明體" charset="-120"/>
                </a:defRPr>
              </a:lvl7pPr>
              <a:lvl8pPr marL="3429000" indent="-228600" eaLnBrk="0" fontAlgn="base" hangingPunct="0">
                <a:spcBef>
                  <a:spcPct val="0"/>
                </a:spcBef>
                <a:spcAft>
                  <a:spcPct val="0"/>
                </a:spcAft>
                <a:defRPr kumimoji="1" i="1">
                  <a:solidFill>
                    <a:schemeClr val="bg1"/>
                  </a:solidFill>
                  <a:latin typeface="Arial" charset="0"/>
                  <a:ea typeface="新細明體" charset="-120"/>
                </a:defRPr>
              </a:lvl8pPr>
              <a:lvl9pPr marL="3886200" indent="-228600" eaLnBrk="0" fontAlgn="base" hangingPunct="0">
                <a:spcBef>
                  <a:spcPct val="0"/>
                </a:spcBef>
                <a:spcAft>
                  <a:spcPct val="0"/>
                </a:spcAft>
                <a:defRPr kumimoji="1" i="1">
                  <a:solidFill>
                    <a:schemeClr val="bg1"/>
                  </a:solidFill>
                  <a:latin typeface="Arial" charset="0"/>
                  <a:ea typeface="新細明體" charset="-120"/>
                </a:defRPr>
              </a:lvl9pPr>
            </a:lstStyle>
            <a:p>
              <a:pPr algn="ctr" eaLnBrk="1" hangingPunct="1">
                <a:defRPr/>
              </a:pPr>
              <a:r>
                <a:rPr kumimoji="0" lang="zh-TW" altLang="en-US" sz="1300" b="1" i="0" dirty="0" smtClean="0">
                  <a:solidFill>
                    <a:schemeClr val="tx1"/>
                  </a:solidFill>
                  <a:latin typeface="+mj-lt"/>
                  <a:ea typeface="微軟正黑體" panose="020B0604030504040204" pitchFamily="34" charset="-120"/>
                  <a:cs typeface="Arial" panose="020B0604020202020204" pitchFamily="34" charset="0"/>
                </a:rPr>
                <a:t>信託及</a:t>
              </a:r>
              <a:endParaRPr kumimoji="0" lang="en-US" altLang="zh-TW" sz="1300" b="1" i="0" dirty="0" smtClean="0">
                <a:solidFill>
                  <a:schemeClr val="tx1"/>
                </a:solidFill>
                <a:latin typeface="+mj-lt"/>
                <a:ea typeface="微軟正黑體" panose="020B0604030504040204" pitchFamily="34" charset="-120"/>
                <a:cs typeface="Arial" panose="020B0604020202020204" pitchFamily="34" charset="0"/>
              </a:endParaRPr>
            </a:p>
            <a:p>
              <a:pPr algn="ctr" eaLnBrk="1" hangingPunct="1">
                <a:defRPr/>
              </a:pPr>
              <a:r>
                <a:rPr kumimoji="0" lang="zh-TW" altLang="en-US" sz="1300" b="1" i="0" dirty="0" smtClean="0">
                  <a:solidFill>
                    <a:schemeClr val="tx1"/>
                  </a:solidFill>
                  <a:latin typeface="+mj-lt"/>
                  <a:ea typeface="微軟正黑體" panose="020B0604030504040204" pitchFamily="34" charset="-120"/>
                  <a:cs typeface="Arial" panose="020B0604020202020204" pitchFamily="34" charset="0"/>
                </a:rPr>
                <a:t>保管業務</a:t>
              </a:r>
              <a:endParaRPr lang="zh-TW" altLang="en-US" sz="1300" b="1" i="0" dirty="0" smtClean="0">
                <a:solidFill>
                  <a:schemeClr val="tx1"/>
                </a:solidFill>
                <a:latin typeface="+mj-lt"/>
                <a:ea typeface="微軟正黑體" panose="020B0604030504040204" pitchFamily="34" charset="-120"/>
                <a:cs typeface="Arial" panose="020B0604020202020204" pitchFamily="34" charset="0"/>
              </a:endParaRPr>
            </a:p>
          </p:txBody>
        </p:sp>
        <p:sp>
          <p:nvSpPr>
            <p:cNvPr id="47" name="Text Box 27"/>
            <p:cNvSpPr txBox="1">
              <a:spLocks noChangeArrowheads="1"/>
            </p:cNvSpPr>
            <p:nvPr/>
          </p:nvSpPr>
          <p:spPr bwMode="gray">
            <a:xfrm>
              <a:off x="11653211" y="6194326"/>
              <a:ext cx="851559" cy="213750"/>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i="1">
                  <a:solidFill>
                    <a:schemeClr val="bg1"/>
                  </a:solidFill>
                  <a:latin typeface="Arial" charset="0"/>
                  <a:ea typeface="新細明體" charset="-120"/>
                </a:defRPr>
              </a:lvl1pPr>
              <a:lvl2pPr marL="742950" indent="-285750" eaLnBrk="0" hangingPunct="0">
                <a:defRPr kumimoji="1" i="1">
                  <a:solidFill>
                    <a:schemeClr val="bg1"/>
                  </a:solidFill>
                  <a:latin typeface="Arial" charset="0"/>
                  <a:ea typeface="新細明體" charset="-120"/>
                </a:defRPr>
              </a:lvl2pPr>
              <a:lvl3pPr marL="1143000" indent="-228600" eaLnBrk="0" hangingPunct="0">
                <a:defRPr kumimoji="1" i="1">
                  <a:solidFill>
                    <a:schemeClr val="bg1"/>
                  </a:solidFill>
                  <a:latin typeface="Arial" charset="0"/>
                  <a:ea typeface="新細明體" charset="-120"/>
                </a:defRPr>
              </a:lvl3pPr>
              <a:lvl4pPr marL="1600200" indent="-228600" eaLnBrk="0" hangingPunct="0">
                <a:defRPr kumimoji="1" i="1">
                  <a:solidFill>
                    <a:schemeClr val="bg1"/>
                  </a:solidFill>
                  <a:latin typeface="Arial" charset="0"/>
                  <a:ea typeface="新細明體" charset="-120"/>
                </a:defRPr>
              </a:lvl4pPr>
              <a:lvl5pPr marL="2057400" indent="-228600" eaLnBrk="0" hangingPunct="0">
                <a:defRPr kumimoji="1" i="1">
                  <a:solidFill>
                    <a:schemeClr val="bg1"/>
                  </a:solidFill>
                  <a:latin typeface="Arial" charset="0"/>
                  <a:ea typeface="新細明體" charset="-120"/>
                </a:defRPr>
              </a:lvl5pPr>
              <a:lvl6pPr marL="2514600" indent="-228600" eaLnBrk="0" fontAlgn="base" hangingPunct="0">
                <a:spcBef>
                  <a:spcPct val="0"/>
                </a:spcBef>
                <a:spcAft>
                  <a:spcPct val="0"/>
                </a:spcAft>
                <a:defRPr kumimoji="1" i="1">
                  <a:solidFill>
                    <a:schemeClr val="bg1"/>
                  </a:solidFill>
                  <a:latin typeface="Arial" charset="0"/>
                  <a:ea typeface="新細明體" charset="-120"/>
                </a:defRPr>
              </a:lvl6pPr>
              <a:lvl7pPr marL="2971800" indent="-228600" eaLnBrk="0" fontAlgn="base" hangingPunct="0">
                <a:spcBef>
                  <a:spcPct val="0"/>
                </a:spcBef>
                <a:spcAft>
                  <a:spcPct val="0"/>
                </a:spcAft>
                <a:defRPr kumimoji="1" i="1">
                  <a:solidFill>
                    <a:schemeClr val="bg1"/>
                  </a:solidFill>
                  <a:latin typeface="Arial" charset="0"/>
                  <a:ea typeface="新細明體" charset="-120"/>
                </a:defRPr>
              </a:lvl7pPr>
              <a:lvl8pPr marL="3429000" indent="-228600" eaLnBrk="0" fontAlgn="base" hangingPunct="0">
                <a:spcBef>
                  <a:spcPct val="0"/>
                </a:spcBef>
                <a:spcAft>
                  <a:spcPct val="0"/>
                </a:spcAft>
                <a:defRPr kumimoji="1" i="1">
                  <a:solidFill>
                    <a:schemeClr val="bg1"/>
                  </a:solidFill>
                  <a:latin typeface="Arial" charset="0"/>
                  <a:ea typeface="新細明體" charset="-120"/>
                </a:defRPr>
              </a:lvl8pPr>
              <a:lvl9pPr marL="3886200" indent="-228600" eaLnBrk="0" fontAlgn="base" hangingPunct="0">
                <a:spcBef>
                  <a:spcPct val="0"/>
                </a:spcBef>
                <a:spcAft>
                  <a:spcPct val="0"/>
                </a:spcAft>
                <a:defRPr kumimoji="1" i="1">
                  <a:solidFill>
                    <a:schemeClr val="bg1"/>
                  </a:solidFill>
                  <a:latin typeface="Arial" charset="0"/>
                  <a:ea typeface="新細明體" charset="-120"/>
                </a:defRPr>
              </a:lvl9pPr>
            </a:lstStyle>
            <a:p>
              <a:pPr eaLnBrk="1" hangingPunct="1">
                <a:defRPr/>
              </a:pPr>
              <a:r>
                <a:rPr kumimoji="0" lang="zh-TW" altLang="en-US" sz="1300" b="1" i="0" dirty="0" smtClean="0">
                  <a:solidFill>
                    <a:schemeClr val="tx1"/>
                  </a:solidFill>
                  <a:latin typeface="+mj-lt"/>
                  <a:ea typeface="微軟正黑體" panose="020B0604030504040204" pitchFamily="34" charset="-120"/>
                  <a:cs typeface="Arial" panose="020B0604020202020204" pitchFamily="34" charset="0"/>
                </a:rPr>
                <a:t>保險商品</a:t>
              </a:r>
              <a:endParaRPr lang="zh-TW" altLang="en-US" sz="1300" b="1" i="0" dirty="0" smtClean="0">
                <a:solidFill>
                  <a:schemeClr val="tx1"/>
                </a:solidFill>
                <a:latin typeface="+mj-lt"/>
                <a:ea typeface="微軟正黑體" panose="020B0604030504040204" pitchFamily="34" charset="-120"/>
                <a:cs typeface="Arial" panose="020B0604020202020204" pitchFamily="34" charset="0"/>
              </a:endParaRPr>
            </a:p>
          </p:txBody>
        </p:sp>
        <p:sp>
          <p:nvSpPr>
            <p:cNvPr id="48" name="Text Box 25"/>
            <p:cNvSpPr txBox="1">
              <a:spLocks noChangeArrowheads="1"/>
            </p:cNvSpPr>
            <p:nvPr/>
          </p:nvSpPr>
          <p:spPr bwMode="gray">
            <a:xfrm>
              <a:off x="9634152" y="6174549"/>
              <a:ext cx="1125084" cy="368844"/>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i="1">
                  <a:solidFill>
                    <a:schemeClr val="bg1"/>
                  </a:solidFill>
                  <a:latin typeface="Arial" charset="0"/>
                  <a:ea typeface="新細明體" charset="-120"/>
                </a:defRPr>
              </a:lvl1pPr>
              <a:lvl2pPr marL="742950" indent="-285750" eaLnBrk="0" hangingPunct="0">
                <a:defRPr kumimoji="1" i="1">
                  <a:solidFill>
                    <a:schemeClr val="bg1"/>
                  </a:solidFill>
                  <a:latin typeface="Arial" charset="0"/>
                  <a:ea typeface="新細明體" charset="-120"/>
                </a:defRPr>
              </a:lvl2pPr>
              <a:lvl3pPr marL="1143000" indent="-228600" eaLnBrk="0" hangingPunct="0">
                <a:defRPr kumimoji="1" i="1">
                  <a:solidFill>
                    <a:schemeClr val="bg1"/>
                  </a:solidFill>
                  <a:latin typeface="Arial" charset="0"/>
                  <a:ea typeface="新細明體" charset="-120"/>
                </a:defRPr>
              </a:lvl3pPr>
              <a:lvl4pPr marL="1600200" indent="-228600" eaLnBrk="0" hangingPunct="0">
                <a:defRPr kumimoji="1" i="1">
                  <a:solidFill>
                    <a:schemeClr val="bg1"/>
                  </a:solidFill>
                  <a:latin typeface="Arial" charset="0"/>
                  <a:ea typeface="新細明體" charset="-120"/>
                </a:defRPr>
              </a:lvl4pPr>
              <a:lvl5pPr marL="2057400" indent="-228600" eaLnBrk="0" hangingPunct="0">
                <a:defRPr kumimoji="1" i="1">
                  <a:solidFill>
                    <a:schemeClr val="bg1"/>
                  </a:solidFill>
                  <a:latin typeface="Arial" charset="0"/>
                  <a:ea typeface="新細明體" charset="-120"/>
                </a:defRPr>
              </a:lvl5pPr>
              <a:lvl6pPr marL="2514600" indent="-228600" eaLnBrk="0" fontAlgn="base" hangingPunct="0">
                <a:spcBef>
                  <a:spcPct val="0"/>
                </a:spcBef>
                <a:spcAft>
                  <a:spcPct val="0"/>
                </a:spcAft>
                <a:defRPr kumimoji="1" i="1">
                  <a:solidFill>
                    <a:schemeClr val="bg1"/>
                  </a:solidFill>
                  <a:latin typeface="Arial" charset="0"/>
                  <a:ea typeface="新細明體" charset="-120"/>
                </a:defRPr>
              </a:lvl6pPr>
              <a:lvl7pPr marL="2971800" indent="-228600" eaLnBrk="0" fontAlgn="base" hangingPunct="0">
                <a:spcBef>
                  <a:spcPct val="0"/>
                </a:spcBef>
                <a:spcAft>
                  <a:spcPct val="0"/>
                </a:spcAft>
                <a:defRPr kumimoji="1" i="1">
                  <a:solidFill>
                    <a:schemeClr val="bg1"/>
                  </a:solidFill>
                  <a:latin typeface="Arial" charset="0"/>
                  <a:ea typeface="新細明體" charset="-120"/>
                </a:defRPr>
              </a:lvl7pPr>
              <a:lvl8pPr marL="3429000" indent="-228600" eaLnBrk="0" fontAlgn="base" hangingPunct="0">
                <a:spcBef>
                  <a:spcPct val="0"/>
                </a:spcBef>
                <a:spcAft>
                  <a:spcPct val="0"/>
                </a:spcAft>
                <a:defRPr kumimoji="1" i="1">
                  <a:solidFill>
                    <a:schemeClr val="bg1"/>
                  </a:solidFill>
                  <a:latin typeface="Arial" charset="0"/>
                  <a:ea typeface="新細明體" charset="-120"/>
                </a:defRPr>
              </a:lvl8pPr>
              <a:lvl9pPr marL="3886200" indent="-228600" eaLnBrk="0" fontAlgn="base" hangingPunct="0">
                <a:spcBef>
                  <a:spcPct val="0"/>
                </a:spcBef>
                <a:spcAft>
                  <a:spcPct val="0"/>
                </a:spcAft>
                <a:defRPr kumimoji="1" i="1">
                  <a:solidFill>
                    <a:schemeClr val="bg1"/>
                  </a:solidFill>
                  <a:latin typeface="Arial" charset="0"/>
                  <a:ea typeface="新細明體" charset="-120"/>
                </a:defRPr>
              </a:lvl9pPr>
            </a:lstStyle>
            <a:p>
              <a:pPr algn="ctr" eaLnBrk="1" hangingPunct="1">
                <a:defRPr/>
              </a:pPr>
              <a:r>
                <a:rPr lang="zh-TW" altLang="en-US" sz="1300" b="1" i="0" dirty="0" smtClean="0">
                  <a:solidFill>
                    <a:schemeClr val="tx1"/>
                  </a:solidFill>
                  <a:latin typeface="+mj-lt"/>
                  <a:ea typeface="微軟正黑體" panose="020B0604030504040204" pitchFamily="34" charset="-120"/>
                  <a:cs typeface="Arial" panose="020B0604020202020204" pitchFamily="34" charset="0"/>
                </a:rPr>
                <a:t>結構債及</a:t>
              </a:r>
              <a:endParaRPr lang="en-US" altLang="zh-TW" sz="1300" b="1" i="0" dirty="0" smtClean="0">
                <a:solidFill>
                  <a:schemeClr val="tx1"/>
                </a:solidFill>
                <a:latin typeface="+mj-lt"/>
                <a:ea typeface="微軟正黑體" panose="020B0604030504040204" pitchFamily="34" charset="-120"/>
                <a:cs typeface="Arial" panose="020B0604020202020204" pitchFamily="34" charset="0"/>
              </a:endParaRPr>
            </a:p>
            <a:p>
              <a:pPr algn="ctr" eaLnBrk="1" hangingPunct="1">
                <a:defRPr/>
              </a:pPr>
              <a:r>
                <a:rPr lang="zh-TW" altLang="en-US" sz="1300" b="1" i="0" dirty="0" smtClean="0">
                  <a:solidFill>
                    <a:schemeClr val="tx1"/>
                  </a:solidFill>
                  <a:latin typeface="+mj-lt"/>
                  <a:ea typeface="微軟正黑體" panose="020B0604030504040204" pitchFamily="34" charset="-120"/>
                  <a:cs typeface="Arial" panose="020B0604020202020204" pitchFamily="34" charset="0"/>
                </a:rPr>
                <a:t>證券商品</a:t>
              </a:r>
              <a:endParaRPr lang="en-US" altLang="zh-TW" sz="1300" b="1" i="0" dirty="0" smtClean="0">
                <a:solidFill>
                  <a:schemeClr val="tx1"/>
                </a:solidFill>
                <a:latin typeface="+mj-lt"/>
                <a:ea typeface="微軟正黑體" panose="020B0604030504040204" pitchFamily="34" charset="-120"/>
                <a:cs typeface="Arial" panose="020B0604020202020204" pitchFamily="34" charset="0"/>
              </a:endParaRPr>
            </a:p>
            <a:p>
              <a:pPr algn="ctr" eaLnBrk="1" hangingPunct="1">
                <a:defRPr/>
              </a:pPr>
              <a:endParaRPr lang="zh-TW" altLang="en-US" sz="1300" b="1" i="0" dirty="0" smtClean="0">
                <a:solidFill>
                  <a:schemeClr val="tx1"/>
                </a:solidFill>
                <a:latin typeface="+mj-lt"/>
                <a:ea typeface="微軟正黑體" panose="020B0604030504040204" pitchFamily="34" charset="-120"/>
                <a:cs typeface="Arial" panose="020B0604020202020204" pitchFamily="34" charset="0"/>
              </a:endParaRPr>
            </a:p>
          </p:txBody>
        </p:sp>
      </p:grpSp>
      <p:cxnSp>
        <p:nvCxnSpPr>
          <p:cNvPr id="49" name="直線接點 48"/>
          <p:cNvCxnSpPr/>
          <p:nvPr/>
        </p:nvCxnSpPr>
        <p:spPr>
          <a:xfrm>
            <a:off x="5500055" y="2290620"/>
            <a:ext cx="0" cy="882000"/>
          </a:xfrm>
          <a:prstGeom prst="line">
            <a:avLst/>
          </a:prstGeom>
          <a:ln w="12700"/>
        </p:spPr>
        <p:style>
          <a:lnRef idx="1">
            <a:schemeClr val="dk1"/>
          </a:lnRef>
          <a:fillRef idx="0">
            <a:schemeClr val="dk1"/>
          </a:fillRef>
          <a:effectRef idx="0">
            <a:schemeClr val="dk1"/>
          </a:effectRef>
          <a:fontRef idx="minor">
            <a:schemeClr val="tx1"/>
          </a:fontRef>
        </p:style>
      </p:cxnSp>
      <p:sp>
        <p:nvSpPr>
          <p:cNvPr id="50" name="Text Box 3"/>
          <p:cNvSpPr txBox="1">
            <a:spLocks noChangeArrowheads="1"/>
          </p:cNvSpPr>
          <p:nvPr/>
        </p:nvSpPr>
        <p:spPr bwMode="blackWhite">
          <a:xfrm>
            <a:off x="395287" y="1009104"/>
            <a:ext cx="8353178" cy="60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marL="285750" indent="-285750" eaLnBrk="1" hangingPunct="1">
              <a:lnSpc>
                <a:spcPts val="2000"/>
              </a:lnSpc>
              <a:spcBef>
                <a:spcPct val="10000"/>
              </a:spcBef>
              <a:buClr>
                <a:schemeClr val="bg2"/>
              </a:buClr>
              <a:buFont typeface="Wingdings" panose="05000000000000000000" pitchFamily="2" charset="2"/>
              <a:buChar char="p"/>
            </a:pPr>
            <a:r>
              <a:rPr lang="zh-TW" altLang="en-US" sz="1400" dirty="0">
                <a:latin typeface="+mj-lt"/>
                <a:ea typeface="+mj-ea"/>
              </a:rPr>
              <a:t>保險手收年成長</a:t>
            </a:r>
            <a:r>
              <a:rPr lang="en-US" altLang="zh-TW" sz="1400" dirty="0">
                <a:latin typeface="+mj-lt"/>
                <a:ea typeface="+mj-ea"/>
              </a:rPr>
              <a:t>8%</a:t>
            </a:r>
            <a:r>
              <a:rPr lang="zh-TW" altLang="en-US" sz="1400" dirty="0">
                <a:latin typeface="+mj-lt"/>
                <a:ea typeface="+mj-ea"/>
              </a:rPr>
              <a:t>，然今年以來金融市場波動大，影響共同基金及證券商品銷售動能，財富管理手</a:t>
            </a:r>
            <a:r>
              <a:rPr lang="zh-TW" altLang="en-US" sz="1400" dirty="0" smtClean="0">
                <a:latin typeface="+mj-lt"/>
                <a:ea typeface="+mj-ea"/>
              </a:rPr>
              <a:t>收年</a:t>
            </a:r>
            <a:r>
              <a:rPr lang="zh-TW" altLang="en-US" sz="1400" dirty="0">
                <a:latin typeface="+mj-lt"/>
                <a:ea typeface="+mj-ea"/>
              </a:rPr>
              <a:t>減</a:t>
            </a:r>
            <a:r>
              <a:rPr lang="en-US" altLang="zh-TW" sz="1400" dirty="0">
                <a:latin typeface="+mj-lt"/>
                <a:ea typeface="+mj-ea"/>
              </a:rPr>
              <a:t>3.8%</a:t>
            </a:r>
            <a:endParaRPr lang="zh-TW" altLang="en-US" sz="1400" dirty="0">
              <a:latin typeface="+mj-lt"/>
              <a:ea typeface="+mj-ea"/>
            </a:endParaRPr>
          </a:p>
        </p:txBody>
      </p:sp>
      <p:sp>
        <p:nvSpPr>
          <p:cNvPr id="51" name="標題 2"/>
          <p:cNvSpPr txBox="1">
            <a:spLocks/>
          </p:cNvSpPr>
          <p:nvPr/>
        </p:nvSpPr>
        <p:spPr>
          <a:xfrm>
            <a:off x="395288" y="190732"/>
            <a:ext cx="8353425" cy="57680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tx1"/>
                </a:solidFill>
                <a:latin typeface="+mj-lt"/>
                <a:ea typeface="+mj-ea"/>
                <a:cs typeface="+mj-cs"/>
              </a:defRPr>
            </a:lvl1pPr>
          </a:lstStyle>
          <a:p>
            <a:pPr>
              <a:lnSpc>
                <a:spcPts val="2500"/>
              </a:lnSpc>
            </a:pPr>
            <a:r>
              <a:rPr lang="zh-TW" altLang="en-US" dirty="0"/>
              <a:t>國泰世華銀行 </a:t>
            </a:r>
            <a:r>
              <a:rPr lang="en-US" altLang="zh-TW" dirty="0"/>
              <a:t>–</a:t>
            </a:r>
            <a:r>
              <a:rPr lang="zh-TW" altLang="en-US" dirty="0"/>
              <a:t> 財富</a:t>
            </a:r>
            <a:r>
              <a:rPr lang="zh-TW" altLang="en-US" dirty="0" smtClean="0"/>
              <a:t>管理手續費</a:t>
            </a:r>
            <a:r>
              <a:rPr lang="zh-TW" altLang="en-US" dirty="0"/>
              <a:t>淨</a:t>
            </a:r>
            <a:r>
              <a:rPr lang="zh-TW" altLang="en-US" dirty="0" smtClean="0"/>
              <a:t>收益</a:t>
            </a:r>
            <a:endParaRPr lang="zh-TW" altLang="en-US" dirty="0"/>
          </a:p>
        </p:txBody>
      </p:sp>
    </p:spTree>
    <p:extLst>
      <p:ext uri="{BB962C8B-B14F-4D97-AF65-F5344CB8AC3E}">
        <p14:creationId xmlns:p14="http://schemas.microsoft.com/office/powerpoint/2010/main" val="42505135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gray">
          <a:xfrm>
            <a:off x="943081" y="3258901"/>
            <a:ext cx="6615113" cy="385763"/>
          </a:xfrm>
          <a:prstGeom prst="rect">
            <a:avLst/>
          </a:prstGeom>
          <a:solidFill>
            <a:schemeClr val="accent1">
              <a:lumMod val="60000"/>
              <a:lumOff val="40000"/>
            </a:schemeClr>
          </a:solidFill>
          <a:ln w="19050" algn="ctr">
            <a:solidFill>
              <a:schemeClr val="accent1">
                <a:lumMod val="60000"/>
                <a:lumOff val="40000"/>
              </a:schemeClr>
            </a:solidFill>
            <a:miter lim="800000"/>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endParaRPr lang="zh-TW" altLang="en-US" sz="1800">
              <a:solidFill>
                <a:prstClr val="white"/>
              </a:solidFill>
              <a:latin typeface="Arial" charset="0"/>
            </a:endParaRPr>
          </a:p>
        </p:txBody>
      </p:sp>
      <p:sp>
        <p:nvSpPr>
          <p:cNvPr id="12" name="Text Box 4"/>
          <p:cNvSpPr txBox="1">
            <a:spLocks noChangeArrowheads="1"/>
          </p:cNvSpPr>
          <p:nvPr/>
        </p:nvSpPr>
        <p:spPr bwMode="gray">
          <a:xfrm>
            <a:off x="505793" y="1081906"/>
            <a:ext cx="8492562" cy="386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marL="449263" indent="-449263" eaLnBrk="1" hangingPunct="1">
              <a:lnSpc>
                <a:spcPts val="2000"/>
              </a:lnSpc>
              <a:spcBef>
                <a:spcPts val="1200"/>
              </a:spcBef>
              <a:buClr>
                <a:srgbClr val="00B050"/>
              </a:buClr>
              <a:buFont typeface="Wingdings" panose="05000000000000000000" pitchFamily="2" charset="2"/>
              <a:buChar char="p"/>
            </a:pPr>
            <a:r>
              <a:rPr lang="zh-TW" altLang="en-US" sz="2400" b="1" dirty="0" smtClean="0">
                <a:latin typeface="+mj-lt"/>
                <a:ea typeface="+mj-ea"/>
                <a:cs typeface="Arial" panose="020B0604020202020204" pitchFamily="34" charset="0"/>
              </a:rPr>
              <a:t>國泰</a:t>
            </a:r>
            <a:r>
              <a:rPr lang="zh-TW" altLang="en-US" sz="2400" b="1" dirty="0">
                <a:latin typeface="+mj-lt"/>
                <a:ea typeface="+mj-ea"/>
                <a:cs typeface="Arial" panose="020B0604020202020204" pitchFamily="34" charset="0"/>
              </a:rPr>
              <a:t>金控簡介</a:t>
            </a:r>
            <a:endParaRPr lang="en-US" altLang="zh-TW" sz="2400" b="1" dirty="0">
              <a:latin typeface="+mj-lt"/>
              <a:ea typeface="+mj-ea"/>
              <a:cs typeface="Arial" panose="020B0604020202020204" pitchFamily="34" charset="0"/>
            </a:endParaRPr>
          </a:p>
          <a:p>
            <a:pPr marL="449263" indent="-449263" eaLnBrk="1" hangingPunct="1">
              <a:lnSpc>
                <a:spcPts val="2000"/>
              </a:lnSpc>
              <a:spcBef>
                <a:spcPts val="1200"/>
              </a:spcBef>
              <a:buClr>
                <a:srgbClr val="00B050"/>
              </a:buClr>
              <a:buFont typeface="Wingdings" panose="05000000000000000000" pitchFamily="2" charset="2"/>
              <a:buChar char="p"/>
            </a:pPr>
            <a:r>
              <a:rPr lang="zh-TW" altLang="en-US" sz="2400" b="1" dirty="0" smtClean="0">
                <a:latin typeface="+mj-lt"/>
                <a:ea typeface="+mj-ea"/>
                <a:cs typeface="Arial" panose="020B0604020202020204" pitchFamily="34" charset="0"/>
              </a:rPr>
              <a:t>營運概述</a:t>
            </a:r>
          </a:p>
          <a:p>
            <a:pPr marL="354013" indent="-354013" eaLnBrk="1" hangingPunct="1">
              <a:spcBef>
                <a:spcPts val="600"/>
              </a:spcBef>
              <a:buClr>
                <a:srgbClr val="00B050"/>
              </a:buClr>
              <a:buFont typeface="Wingdings" panose="05000000000000000000" pitchFamily="2" charset="2"/>
              <a:buChar char="p"/>
            </a:pPr>
            <a:r>
              <a:rPr lang="zh-TW" altLang="en-US" sz="2400" b="1" dirty="0" smtClean="0">
                <a:latin typeface="+mj-lt"/>
                <a:ea typeface="+mj-ea"/>
                <a:cs typeface="Arial" panose="020B0604020202020204" pitchFamily="34" charset="0"/>
              </a:rPr>
              <a:t> 海外</a:t>
            </a:r>
            <a:r>
              <a:rPr lang="zh-TW" altLang="en-US" sz="2400" b="1" dirty="0">
                <a:latin typeface="+mj-lt"/>
                <a:ea typeface="+mj-ea"/>
                <a:cs typeface="Arial" panose="020B0604020202020204" pitchFamily="34" charset="0"/>
              </a:rPr>
              <a:t>版圖拓展</a:t>
            </a:r>
            <a:endParaRPr lang="en-US" altLang="zh-TW" sz="2400" b="1" dirty="0">
              <a:latin typeface="+mj-lt"/>
              <a:ea typeface="+mj-ea"/>
              <a:cs typeface="Arial" panose="020B0604020202020204" pitchFamily="34" charset="0"/>
            </a:endParaRPr>
          </a:p>
          <a:p>
            <a:pPr marL="450000" indent="-450000" eaLnBrk="1" hangingPunct="1">
              <a:spcBef>
                <a:spcPts val="600"/>
              </a:spcBef>
              <a:buClr>
                <a:srgbClr val="00B050"/>
              </a:buClr>
              <a:buFont typeface="Wingdings" panose="05000000000000000000" pitchFamily="2" charset="2"/>
              <a:buChar char="p"/>
            </a:pPr>
            <a:r>
              <a:rPr lang="zh-TW" altLang="en-US" sz="2400" b="1" dirty="0">
                <a:latin typeface="+mj-lt"/>
                <a:ea typeface="+mj-ea"/>
                <a:cs typeface="Arial" panose="020B0604020202020204" pitchFamily="34" charset="0"/>
              </a:rPr>
              <a:t>營運</a:t>
            </a:r>
            <a:r>
              <a:rPr lang="zh-TW" altLang="en-US" sz="2400" b="1" dirty="0" smtClean="0">
                <a:latin typeface="+mj-lt"/>
                <a:ea typeface="+mj-ea"/>
                <a:cs typeface="Arial" panose="020B0604020202020204" pitchFamily="34" charset="0"/>
              </a:rPr>
              <a:t>績效</a:t>
            </a:r>
            <a:endParaRPr lang="en-US" altLang="zh-TW" sz="2400" b="1" dirty="0" smtClean="0">
              <a:latin typeface="+mj-lt"/>
              <a:ea typeface="+mj-ea"/>
              <a:cs typeface="Arial" panose="020B0604020202020204" pitchFamily="34" charset="0"/>
            </a:endParaRPr>
          </a:p>
          <a:p>
            <a:pPr eaLnBrk="1" hangingPunct="1">
              <a:spcBef>
                <a:spcPts val="1200"/>
              </a:spcBef>
              <a:buNone/>
            </a:pPr>
            <a:r>
              <a:rPr lang="en-US" altLang="zh-TW" sz="2400" b="1" dirty="0">
                <a:latin typeface="+mj-lt"/>
                <a:ea typeface="+mj-ea"/>
                <a:cs typeface="Arial" panose="020B0604020202020204" pitchFamily="34" charset="0"/>
              </a:rPr>
              <a:t> </a:t>
            </a:r>
            <a:r>
              <a:rPr lang="en-US" altLang="zh-TW" sz="2400" b="1" dirty="0" smtClean="0">
                <a:latin typeface="+mj-lt"/>
                <a:ea typeface="+mj-ea"/>
                <a:cs typeface="Arial" panose="020B0604020202020204" pitchFamily="34" charset="0"/>
              </a:rPr>
              <a:t>      </a:t>
            </a:r>
            <a:r>
              <a:rPr lang="zh-TW" altLang="en-US" sz="2400" dirty="0" smtClean="0">
                <a:latin typeface="+mj-lt"/>
                <a:ea typeface="+mj-ea"/>
                <a:cs typeface="Arial" panose="020B0604020202020204" pitchFamily="34" charset="0"/>
              </a:rPr>
              <a:t>國泰</a:t>
            </a:r>
            <a:r>
              <a:rPr lang="zh-TW" altLang="en-US" sz="2400" dirty="0">
                <a:latin typeface="+mj-lt"/>
                <a:ea typeface="+mj-ea"/>
                <a:cs typeface="Arial" panose="020B0604020202020204" pitchFamily="34" charset="0"/>
              </a:rPr>
              <a:t>世華銀行</a:t>
            </a:r>
          </a:p>
          <a:p>
            <a:pPr eaLnBrk="1" hangingPunct="1">
              <a:lnSpc>
                <a:spcPts val="2200"/>
              </a:lnSpc>
              <a:spcBef>
                <a:spcPts val="1200"/>
              </a:spcBef>
              <a:buFont typeface="Wingdings" pitchFamily="2" charset="2"/>
              <a:buNone/>
            </a:pPr>
            <a:r>
              <a:rPr lang="zh-TW" altLang="en-US" sz="2400" dirty="0">
                <a:latin typeface="+mj-lt"/>
                <a:ea typeface="+mj-ea"/>
                <a:cs typeface="Arial" panose="020B0604020202020204" pitchFamily="34" charset="0"/>
              </a:rPr>
              <a:t>      </a:t>
            </a:r>
            <a:r>
              <a:rPr lang="zh-TW" altLang="en-US" sz="2400" dirty="0" smtClean="0">
                <a:latin typeface="+mj-lt"/>
                <a:ea typeface="+mj-ea"/>
                <a:cs typeface="Arial" panose="020B0604020202020204" pitchFamily="34" charset="0"/>
              </a:rPr>
              <a:t> </a:t>
            </a:r>
            <a:r>
              <a:rPr lang="zh-TW" altLang="en-US" sz="2400" dirty="0" smtClean="0">
                <a:solidFill>
                  <a:schemeClr val="bg1"/>
                </a:solidFill>
                <a:latin typeface="+mj-lt"/>
                <a:ea typeface="+mj-ea"/>
                <a:cs typeface="Arial" panose="020B0604020202020204" pitchFamily="34" charset="0"/>
              </a:rPr>
              <a:t>國泰</a:t>
            </a:r>
            <a:r>
              <a:rPr lang="zh-TW" altLang="en-US" sz="2400" dirty="0">
                <a:solidFill>
                  <a:schemeClr val="bg1"/>
                </a:solidFill>
                <a:latin typeface="+mj-lt"/>
                <a:ea typeface="+mj-ea"/>
                <a:cs typeface="Arial" panose="020B0604020202020204" pitchFamily="34" charset="0"/>
              </a:rPr>
              <a:t>人壽</a:t>
            </a:r>
          </a:p>
          <a:p>
            <a:pPr eaLnBrk="1" hangingPunct="1">
              <a:lnSpc>
                <a:spcPts val="2200"/>
              </a:lnSpc>
              <a:spcBef>
                <a:spcPts val="1200"/>
              </a:spcBef>
              <a:buFont typeface="Wingdings" pitchFamily="2" charset="2"/>
              <a:buNone/>
            </a:pPr>
            <a:r>
              <a:rPr lang="zh-TW" altLang="en-US" sz="2400" dirty="0">
                <a:latin typeface="+mj-lt"/>
                <a:ea typeface="+mj-ea"/>
                <a:cs typeface="Arial" panose="020B0604020202020204" pitchFamily="34" charset="0"/>
              </a:rPr>
              <a:t>      </a:t>
            </a:r>
            <a:r>
              <a:rPr lang="zh-TW" altLang="en-US" sz="2400" dirty="0" smtClean="0">
                <a:latin typeface="+mj-lt"/>
                <a:ea typeface="+mj-ea"/>
                <a:cs typeface="Arial" panose="020B0604020202020204" pitchFamily="34" charset="0"/>
              </a:rPr>
              <a:t> 國泰</a:t>
            </a:r>
            <a:r>
              <a:rPr lang="zh-TW" altLang="en-US" sz="2400" dirty="0">
                <a:latin typeface="+mj-lt"/>
                <a:ea typeface="+mj-ea"/>
                <a:cs typeface="Arial" panose="020B0604020202020204" pitchFamily="34" charset="0"/>
              </a:rPr>
              <a:t>產險</a:t>
            </a:r>
          </a:p>
          <a:p>
            <a:pPr marL="449263" indent="-449263" eaLnBrk="1" hangingPunct="1">
              <a:lnSpc>
                <a:spcPts val="2000"/>
              </a:lnSpc>
              <a:spcBef>
                <a:spcPts val="1200"/>
              </a:spcBef>
              <a:buClr>
                <a:srgbClr val="00B050"/>
              </a:buClr>
              <a:buFont typeface="Wingdings" panose="05000000000000000000" pitchFamily="2" charset="2"/>
              <a:buChar char="p"/>
            </a:pPr>
            <a:r>
              <a:rPr lang="zh-TW" altLang="en-US" sz="2400" b="1" dirty="0" smtClean="0">
                <a:latin typeface="+mj-lt"/>
                <a:ea typeface="+mj-ea"/>
                <a:cs typeface="Arial" panose="020B0604020202020204" pitchFamily="34" charset="0"/>
              </a:rPr>
              <a:t>國泰</a:t>
            </a:r>
            <a:r>
              <a:rPr lang="zh-TW" altLang="en-US" sz="2400" b="1" dirty="0">
                <a:latin typeface="+mj-lt"/>
                <a:ea typeface="+mj-ea"/>
                <a:cs typeface="Arial" panose="020B0604020202020204" pitchFamily="34" charset="0"/>
              </a:rPr>
              <a:t>金致力於企業永續的</a:t>
            </a:r>
            <a:r>
              <a:rPr lang="zh-TW" altLang="en-US" sz="2400" b="1" dirty="0" smtClean="0">
                <a:latin typeface="+mj-lt"/>
                <a:ea typeface="+mj-ea"/>
                <a:cs typeface="Arial" panose="020B0604020202020204" pitchFamily="34" charset="0"/>
              </a:rPr>
              <a:t>努力</a:t>
            </a:r>
            <a:endParaRPr lang="en-US" altLang="zh-TW" sz="2400" b="1" dirty="0">
              <a:latin typeface="+mj-lt"/>
              <a:ea typeface="+mj-ea"/>
              <a:cs typeface="Arial" panose="020B0604020202020204" pitchFamily="34" charset="0"/>
            </a:endParaRPr>
          </a:p>
          <a:p>
            <a:pPr marL="449263" indent="-449263" eaLnBrk="1" hangingPunct="1">
              <a:lnSpc>
                <a:spcPts val="2000"/>
              </a:lnSpc>
              <a:spcBef>
                <a:spcPts val="1200"/>
              </a:spcBef>
              <a:buClr>
                <a:srgbClr val="00B050"/>
              </a:buClr>
              <a:buFont typeface="Wingdings" panose="05000000000000000000" pitchFamily="2" charset="2"/>
              <a:buChar char="p"/>
            </a:pPr>
            <a:r>
              <a:rPr lang="zh-TW" altLang="en-US" sz="2400" b="1" dirty="0">
                <a:latin typeface="+mj-lt"/>
                <a:ea typeface="+mj-ea"/>
                <a:cs typeface="Arial" panose="020B0604020202020204" pitchFamily="34" charset="0"/>
              </a:rPr>
              <a:t>附錄      </a:t>
            </a:r>
            <a:endParaRPr lang="en-US" altLang="zh-TW" sz="2400" b="1" dirty="0">
              <a:latin typeface="+mj-lt"/>
              <a:ea typeface="+mj-ea"/>
              <a:cs typeface="Arial" panose="020B0604020202020204" pitchFamily="34" charset="0"/>
            </a:endParaRPr>
          </a:p>
        </p:txBody>
      </p:sp>
      <p:sp>
        <p:nvSpPr>
          <p:cNvPr id="3" name="投影片編號版面配置區 2"/>
          <p:cNvSpPr>
            <a:spLocks noGrp="1"/>
          </p:cNvSpPr>
          <p:nvPr>
            <p:ph type="sldNum" sz="quarter" idx="12"/>
          </p:nvPr>
        </p:nvSpPr>
        <p:spPr/>
        <p:txBody>
          <a:bodyPr/>
          <a:lstStyle/>
          <a:p>
            <a:fld id="{018B90E8-31B4-41F6-8174-D549C5229FD8}" type="slidenum">
              <a:rPr lang="zh-TW" altLang="en-US" smtClean="0"/>
              <a:t>23</a:t>
            </a:fld>
            <a:endParaRPr lang="zh-TW" altLang="en-US"/>
          </a:p>
        </p:txBody>
      </p:sp>
      <p:sp>
        <p:nvSpPr>
          <p:cNvPr id="14" name="Rectangle 3"/>
          <p:cNvSpPr txBox="1">
            <a:spLocks noChangeArrowheads="1"/>
          </p:cNvSpPr>
          <p:nvPr/>
        </p:nvSpPr>
        <p:spPr bwMode="auto">
          <a:xfrm>
            <a:off x="428721" y="101600"/>
            <a:ext cx="7772400" cy="5881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000" b="1" kern="1200">
                <a:solidFill>
                  <a:schemeClr val="tx1"/>
                </a:solidFill>
                <a:latin typeface="Arial" pitchFamily="34" charset="0"/>
                <a:ea typeface="微軟正黑體" pitchFamily="34" charset="-120"/>
                <a:cs typeface="Arial" pitchFamily="34" charset="0"/>
              </a:defRPr>
            </a:lvl1pPr>
            <a:lvl2pPr algn="l" rtl="0" eaLnBrk="1" fontAlgn="base" hangingPunct="1">
              <a:spcBef>
                <a:spcPct val="0"/>
              </a:spcBef>
              <a:spcAft>
                <a:spcPct val="0"/>
              </a:spcAft>
              <a:defRPr sz="3000" b="1">
                <a:solidFill>
                  <a:schemeClr val="tx1"/>
                </a:solidFill>
                <a:latin typeface="Arial" charset="0"/>
                <a:ea typeface="微軟正黑體" pitchFamily="34" charset="-120"/>
                <a:cs typeface="Arial" charset="0"/>
              </a:defRPr>
            </a:lvl2pPr>
            <a:lvl3pPr algn="l" rtl="0" eaLnBrk="1" fontAlgn="base" hangingPunct="1">
              <a:spcBef>
                <a:spcPct val="0"/>
              </a:spcBef>
              <a:spcAft>
                <a:spcPct val="0"/>
              </a:spcAft>
              <a:defRPr sz="3000" b="1">
                <a:solidFill>
                  <a:schemeClr val="tx1"/>
                </a:solidFill>
                <a:latin typeface="Arial" charset="0"/>
                <a:ea typeface="微軟正黑體" pitchFamily="34" charset="-120"/>
                <a:cs typeface="Arial" charset="0"/>
              </a:defRPr>
            </a:lvl3pPr>
            <a:lvl4pPr algn="l" rtl="0" eaLnBrk="1" fontAlgn="base" hangingPunct="1">
              <a:spcBef>
                <a:spcPct val="0"/>
              </a:spcBef>
              <a:spcAft>
                <a:spcPct val="0"/>
              </a:spcAft>
              <a:defRPr sz="3000" b="1">
                <a:solidFill>
                  <a:schemeClr val="tx1"/>
                </a:solidFill>
                <a:latin typeface="Arial" charset="0"/>
                <a:ea typeface="微軟正黑體" pitchFamily="34" charset="-120"/>
                <a:cs typeface="Arial" charset="0"/>
              </a:defRPr>
            </a:lvl4pPr>
            <a:lvl5pPr algn="l" rtl="0" eaLnBrk="1" fontAlgn="base" hangingPunct="1">
              <a:spcBef>
                <a:spcPct val="0"/>
              </a:spcBef>
              <a:spcAft>
                <a:spcPct val="0"/>
              </a:spcAft>
              <a:defRPr sz="3000" b="1">
                <a:solidFill>
                  <a:schemeClr val="tx1"/>
                </a:solidFill>
                <a:latin typeface="Arial" charset="0"/>
                <a:ea typeface="微軟正黑體" pitchFamily="34" charset="-120"/>
                <a:cs typeface="Arial" charset="0"/>
              </a:defRPr>
            </a:lvl5pPr>
            <a:lvl6pPr marL="457200" algn="ctr" rtl="0" eaLnBrk="1" fontAlgn="base" hangingPunct="1">
              <a:spcBef>
                <a:spcPct val="0"/>
              </a:spcBef>
              <a:spcAft>
                <a:spcPct val="0"/>
              </a:spcAft>
              <a:defRPr sz="4400">
                <a:solidFill>
                  <a:schemeClr val="tx1"/>
                </a:solidFill>
                <a:latin typeface="Calibri" pitchFamily="34" charset="0"/>
                <a:ea typeface="新細明體" charset="-120"/>
              </a:defRPr>
            </a:lvl6pPr>
            <a:lvl7pPr marL="914400" algn="ctr" rtl="0" eaLnBrk="1" fontAlgn="base" hangingPunct="1">
              <a:spcBef>
                <a:spcPct val="0"/>
              </a:spcBef>
              <a:spcAft>
                <a:spcPct val="0"/>
              </a:spcAft>
              <a:defRPr sz="4400">
                <a:solidFill>
                  <a:schemeClr val="tx1"/>
                </a:solidFill>
                <a:latin typeface="Calibri" pitchFamily="34" charset="0"/>
                <a:ea typeface="新細明體" charset="-120"/>
              </a:defRPr>
            </a:lvl7pPr>
            <a:lvl8pPr marL="1371600" algn="ctr" rtl="0" eaLnBrk="1" fontAlgn="base" hangingPunct="1">
              <a:spcBef>
                <a:spcPct val="0"/>
              </a:spcBef>
              <a:spcAft>
                <a:spcPct val="0"/>
              </a:spcAft>
              <a:defRPr sz="4400">
                <a:solidFill>
                  <a:schemeClr val="tx1"/>
                </a:solidFill>
                <a:latin typeface="Calibri" pitchFamily="34" charset="0"/>
                <a:ea typeface="新細明體" charset="-120"/>
              </a:defRPr>
            </a:lvl8pPr>
            <a:lvl9pPr marL="1828800" algn="ctr" rtl="0" eaLnBrk="1" fontAlgn="base" hangingPunct="1">
              <a:spcBef>
                <a:spcPct val="0"/>
              </a:spcBef>
              <a:spcAft>
                <a:spcPct val="0"/>
              </a:spcAft>
              <a:defRPr sz="4400">
                <a:solidFill>
                  <a:schemeClr val="tx1"/>
                </a:solidFill>
                <a:latin typeface="Calibri" pitchFamily="34" charset="0"/>
                <a:ea typeface="新細明體" charset="-120"/>
              </a:defRPr>
            </a:lvl9pPr>
          </a:lstStyle>
          <a:p>
            <a:r>
              <a:rPr lang="zh-TW" altLang="en-US" sz="2800" dirty="0">
                <a:latin typeface="微軟正黑體" panose="020B0604030504040204" pitchFamily="34" charset="-120"/>
              </a:rPr>
              <a:t>議程</a:t>
            </a:r>
            <a:endParaRPr lang="zh-TW" altLang="en-US" sz="2800" dirty="0">
              <a:solidFill>
                <a:srgbClr val="FF0000"/>
              </a:solidFill>
              <a:latin typeface="微軟正黑體" panose="020B0604030504040204" pitchFamily="34" charset="-120"/>
            </a:endParaRPr>
          </a:p>
        </p:txBody>
      </p:sp>
    </p:spTree>
    <p:extLst>
      <p:ext uri="{BB962C8B-B14F-4D97-AF65-F5344CB8AC3E}">
        <p14:creationId xmlns:p14="http://schemas.microsoft.com/office/powerpoint/2010/main" val="20633067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a:picLocks noChangeAspect="1"/>
          </p:cNvPicPr>
          <p:nvPr/>
        </p:nvPicPr>
        <p:blipFill>
          <a:blip r:embed="rId3"/>
          <a:stretch>
            <a:fillRect/>
          </a:stretch>
        </p:blipFill>
        <p:spPr>
          <a:xfrm>
            <a:off x="777114" y="3522537"/>
            <a:ext cx="2880000" cy="2990321"/>
          </a:xfrm>
          <a:prstGeom prst="rect">
            <a:avLst/>
          </a:prstGeom>
        </p:spPr>
      </p:pic>
      <p:pic>
        <p:nvPicPr>
          <p:cNvPr id="11" name="圖片 10"/>
          <p:cNvPicPr>
            <a:picLocks noChangeAspect="1"/>
          </p:cNvPicPr>
          <p:nvPr/>
        </p:nvPicPr>
        <p:blipFill>
          <a:blip r:embed="rId4"/>
          <a:stretch>
            <a:fillRect/>
          </a:stretch>
        </p:blipFill>
        <p:spPr>
          <a:xfrm>
            <a:off x="4874090" y="2661016"/>
            <a:ext cx="3528000" cy="4025836"/>
          </a:xfrm>
          <a:prstGeom prst="rect">
            <a:avLst/>
          </a:prstGeom>
        </p:spPr>
      </p:pic>
      <p:sp>
        <p:nvSpPr>
          <p:cNvPr id="93" name="Line 59"/>
          <p:cNvSpPr>
            <a:spLocks noChangeShapeType="1"/>
          </p:cNvSpPr>
          <p:nvPr/>
        </p:nvSpPr>
        <p:spPr bwMode="gray">
          <a:xfrm>
            <a:off x="1592654" y="3575851"/>
            <a:ext cx="576000" cy="159475"/>
          </a:xfrm>
          <a:prstGeom prst="line">
            <a:avLst/>
          </a:prstGeom>
          <a:noFill/>
          <a:ln w="25400">
            <a:solidFill>
              <a:srgbClr val="FF0000"/>
            </a:solidFill>
            <a:round/>
            <a:headEnd/>
            <a:tailEnd type="arrow" w="med" len="med"/>
          </a:ln>
          <a:extLst>
            <a:ext uri="{909E8E84-426E-40DD-AFC4-6F175D3DCCD1}">
              <a14:hiddenFill xmlns:a14="http://schemas.microsoft.com/office/drawing/2010/main">
                <a:noFill/>
              </a14:hiddenFill>
            </a:ext>
          </a:extLst>
        </p:spPr>
        <p:txBody>
          <a:bodyPr anchor="ctr"/>
          <a:lstStyle/>
          <a:p>
            <a:endParaRPr lang="zh-TW" altLang="en-US">
              <a:latin typeface="+mj-lt"/>
            </a:endParaRPr>
          </a:p>
        </p:txBody>
      </p:sp>
      <p:sp>
        <p:nvSpPr>
          <p:cNvPr id="3" name="投影片編號版面配置區 2"/>
          <p:cNvSpPr>
            <a:spLocks noGrp="1"/>
          </p:cNvSpPr>
          <p:nvPr>
            <p:ph type="sldNum" sz="quarter" idx="12"/>
          </p:nvPr>
        </p:nvSpPr>
        <p:spPr>
          <a:xfrm>
            <a:off x="8748464" y="6419500"/>
            <a:ext cx="395536" cy="288032"/>
          </a:xfrm>
        </p:spPr>
        <p:txBody>
          <a:bodyPr/>
          <a:lstStyle/>
          <a:p>
            <a:fld id="{018B90E8-31B4-41F6-8174-D549C5229FD8}" type="slidenum">
              <a:rPr lang="zh-TW" altLang="en-US" smtClean="0">
                <a:latin typeface="+mj-lt"/>
              </a:rPr>
              <a:t>24</a:t>
            </a:fld>
            <a:endParaRPr lang="zh-TW" altLang="en-US" dirty="0">
              <a:latin typeface="+mj-lt"/>
            </a:endParaRPr>
          </a:p>
        </p:txBody>
      </p:sp>
      <p:sp>
        <p:nvSpPr>
          <p:cNvPr id="5" name="標題 2"/>
          <p:cNvSpPr txBox="1">
            <a:spLocks/>
          </p:cNvSpPr>
          <p:nvPr/>
        </p:nvSpPr>
        <p:spPr>
          <a:xfrm>
            <a:off x="395039" y="179840"/>
            <a:ext cx="8353425" cy="57680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a:solidFill>
                  <a:schemeClr val="tx1"/>
                </a:solidFill>
                <a:latin typeface="+mj-lt"/>
                <a:ea typeface="+mj-ea"/>
                <a:cs typeface="+mj-cs"/>
              </a:defRPr>
            </a:lvl1pPr>
          </a:lstStyle>
          <a:p>
            <a:r>
              <a:rPr lang="zh-TW" altLang="en-US" dirty="0"/>
              <a:t>國泰人壽 </a:t>
            </a:r>
            <a:r>
              <a:rPr lang="en-US" altLang="zh-TW" dirty="0"/>
              <a:t>– </a:t>
            </a:r>
            <a:r>
              <a:rPr lang="zh-TW" altLang="en-US" dirty="0"/>
              <a:t>總保費收入</a:t>
            </a:r>
            <a:endParaRPr lang="en-US" altLang="zh-TW" dirty="0"/>
          </a:p>
        </p:txBody>
      </p:sp>
      <p:sp>
        <p:nvSpPr>
          <p:cNvPr id="84" name="Text Box 63"/>
          <p:cNvSpPr txBox="1">
            <a:spLocks noChangeArrowheads="1"/>
          </p:cNvSpPr>
          <p:nvPr/>
        </p:nvSpPr>
        <p:spPr bwMode="gray">
          <a:xfrm>
            <a:off x="7679912" y="2086104"/>
            <a:ext cx="76014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300" i="0" dirty="0">
                <a:latin typeface="+mj-lt"/>
              </a:rPr>
              <a:t>(NT$BN)</a:t>
            </a:r>
          </a:p>
        </p:txBody>
      </p:sp>
      <p:sp>
        <p:nvSpPr>
          <p:cNvPr id="50" name="Text Box 66"/>
          <p:cNvSpPr txBox="1">
            <a:spLocks noChangeArrowheads="1"/>
          </p:cNvSpPr>
          <p:nvPr/>
        </p:nvSpPr>
        <p:spPr bwMode="gray">
          <a:xfrm>
            <a:off x="414496" y="1672287"/>
            <a:ext cx="3600000" cy="400050"/>
          </a:xfrm>
          <a:prstGeom prst="rect">
            <a:avLst/>
          </a:prstGeom>
          <a:solidFill>
            <a:schemeClr val="accent1">
              <a:lumMod val="60000"/>
              <a:lumOff val="40000"/>
            </a:schemeClr>
          </a:solidFill>
          <a:ln>
            <a:noFill/>
          </a:ln>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spcBef>
                <a:spcPct val="50000"/>
              </a:spcBef>
              <a:buFontTx/>
              <a:buNone/>
            </a:pPr>
            <a:r>
              <a:rPr lang="zh-TW" altLang="en-US" sz="2000" b="1" dirty="0">
                <a:solidFill>
                  <a:schemeClr val="bg1"/>
                </a:solidFill>
                <a:latin typeface="+mj-lt"/>
                <a:ea typeface="微軟正黑體" panose="020B0604030504040204" pitchFamily="34" charset="-120"/>
                <a:cs typeface="Arial" panose="020B0604020202020204" pitchFamily="34" charset="0"/>
              </a:rPr>
              <a:t>總保費收入 </a:t>
            </a:r>
            <a:endParaRPr lang="en-US" altLang="zh-TW" sz="2000" b="1" dirty="0">
              <a:solidFill>
                <a:schemeClr val="bg1"/>
              </a:solidFill>
              <a:latin typeface="+mj-lt"/>
              <a:ea typeface="微軟正黑體" panose="020B0604030504040204" pitchFamily="34" charset="-120"/>
              <a:cs typeface="Arial" panose="020B0604020202020204" pitchFamily="34" charset="0"/>
            </a:endParaRPr>
          </a:p>
        </p:txBody>
      </p:sp>
      <p:sp>
        <p:nvSpPr>
          <p:cNvPr id="51" name="Text Box 66"/>
          <p:cNvSpPr txBox="1">
            <a:spLocks noChangeArrowheads="1"/>
          </p:cNvSpPr>
          <p:nvPr/>
        </p:nvSpPr>
        <p:spPr bwMode="gray">
          <a:xfrm>
            <a:off x="4451259" y="1675342"/>
            <a:ext cx="3960000" cy="399600"/>
          </a:xfrm>
          <a:prstGeom prst="rect">
            <a:avLst/>
          </a:prstGeom>
          <a:solidFill>
            <a:schemeClr val="accent1">
              <a:lumMod val="60000"/>
              <a:lumOff val="40000"/>
            </a:schemeClr>
          </a:solidFill>
          <a:ln>
            <a:noFill/>
          </a:ln>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spcBef>
                <a:spcPct val="50000"/>
              </a:spcBef>
              <a:buFontTx/>
              <a:buNone/>
            </a:pPr>
            <a:r>
              <a:rPr lang="zh-TW" altLang="en-US" sz="2000" b="1" dirty="0">
                <a:solidFill>
                  <a:schemeClr val="bg1"/>
                </a:solidFill>
                <a:latin typeface="+mj-lt"/>
                <a:ea typeface="微軟正黑體" panose="020B0604030504040204" pitchFamily="34" charset="-120"/>
                <a:cs typeface="Arial" panose="020B0604020202020204" pitchFamily="34" charset="0"/>
              </a:rPr>
              <a:t>總保費收入 </a:t>
            </a:r>
            <a:r>
              <a:rPr lang="en-US" altLang="zh-TW" sz="2000" b="1" dirty="0">
                <a:solidFill>
                  <a:schemeClr val="bg1"/>
                </a:solidFill>
                <a:latin typeface="+mj-lt"/>
                <a:ea typeface="微軟正黑體" panose="020B0604030504040204" pitchFamily="34" charset="-120"/>
                <a:cs typeface="Arial" panose="020B0604020202020204" pitchFamily="34" charset="0"/>
              </a:rPr>
              <a:t>(</a:t>
            </a:r>
            <a:r>
              <a:rPr lang="zh-TW" altLang="en-US" sz="2000" b="1" dirty="0">
                <a:solidFill>
                  <a:schemeClr val="bg1"/>
                </a:solidFill>
                <a:latin typeface="+mj-lt"/>
                <a:ea typeface="微軟正黑體" panose="020B0604030504040204" pitchFamily="34" charset="-120"/>
                <a:cs typeface="Arial" panose="020B0604020202020204" pitchFamily="34" charset="0"/>
              </a:rPr>
              <a:t>年資料</a:t>
            </a:r>
            <a:r>
              <a:rPr lang="en-US" altLang="zh-TW" sz="2000" b="1" dirty="0">
                <a:solidFill>
                  <a:schemeClr val="bg1"/>
                </a:solidFill>
                <a:latin typeface="+mj-lt"/>
                <a:ea typeface="微軟正黑體" panose="020B0604030504040204" pitchFamily="34" charset="-120"/>
                <a:cs typeface="Arial" panose="020B0604020202020204" pitchFamily="34" charset="0"/>
              </a:rPr>
              <a:t>)</a:t>
            </a:r>
          </a:p>
        </p:txBody>
      </p:sp>
      <p:sp>
        <p:nvSpPr>
          <p:cNvPr id="63" name="Text Box 63"/>
          <p:cNvSpPr txBox="1">
            <a:spLocks noChangeArrowheads="1"/>
          </p:cNvSpPr>
          <p:nvPr/>
        </p:nvSpPr>
        <p:spPr bwMode="gray">
          <a:xfrm>
            <a:off x="3271555" y="2089604"/>
            <a:ext cx="76014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300" i="0" dirty="0">
                <a:latin typeface="+mj-lt"/>
              </a:rPr>
              <a:t>(NT$BN)</a:t>
            </a:r>
          </a:p>
        </p:txBody>
      </p:sp>
      <p:grpSp>
        <p:nvGrpSpPr>
          <p:cNvPr id="7" name="群組 6"/>
          <p:cNvGrpSpPr/>
          <p:nvPr/>
        </p:nvGrpSpPr>
        <p:grpSpPr>
          <a:xfrm>
            <a:off x="4383967" y="3655966"/>
            <a:ext cx="724208" cy="2494131"/>
            <a:chOff x="4123552" y="3830475"/>
            <a:chExt cx="724208" cy="2494131"/>
          </a:xfrm>
        </p:grpSpPr>
        <p:sp>
          <p:nvSpPr>
            <p:cNvPr id="75" name="Text Box 42"/>
            <p:cNvSpPr txBox="1">
              <a:spLocks noChangeArrowheads="1"/>
            </p:cNvSpPr>
            <p:nvPr/>
          </p:nvSpPr>
          <p:spPr bwMode="blackWhite">
            <a:xfrm>
              <a:off x="4127159" y="4825508"/>
              <a:ext cx="669601" cy="3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spcBef>
                  <a:spcPct val="0"/>
                </a:spcBef>
                <a:buFontTx/>
                <a:buNone/>
              </a:pPr>
              <a:r>
                <a:rPr lang="en-US" altLang="zh-TW" sz="1400" dirty="0" smtClean="0">
                  <a:latin typeface="+mj-lt"/>
                </a:rPr>
                <a:t>6.3</a:t>
              </a:r>
              <a:r>
                <a:rPr lang="en-US" altLang="zh-TW" sz="1400" i="0" dirty="0" smtClean="0">
                  <a:latin typeface="+mj-lt"/>
                </a:rPr>
                <a:t>%</a:t>
              </a:r>
              <a:endParaRPr lang="en-US" altLang="zh-TW" sz="1400" i="0" dirty="0">
                <a:latin typeface="+mj-lt"/>
              </a:endParaRPr>
            </a:p>
          </p:txBody>
        </p:sp>
        <p:sp>
          <p:nvSpPr>
            <p:cNvPr id="92" name="AutoShape 40"/>
            <p:cNvSpPr>
              <a:spLocks/>
            </p:cNvSpPr>
            <p:nvPr/>
          </p:nvSpPr>
          <p:spPr bwMode="blackWhite">
            <a:xfrm flipH="1">
              <a:off x="4778590" y="5064606"/>
              <a:ext cx="67744" cy="1260000"/>
            </a:xfrm>
            <a:prstGeom prst="rightBrace">
              <a:avLst>
                <a:gd name="adj1" fmla="val 11390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800">
                <a:latin typeface="+mj-lt"/>
              </a:endParaRPr>
            </a:p>
          </p:txBody>
        </p:sp>
        <p:sp>
          <p:nvSpPr>
            <p:cNvPr id="96" name="AutoShape 40"/>
            <p:cNvSpPr>
              <a:spLocks/>
            </p:cNvSpPr>
            <p:nvPr/>
          </p:nvSpPr>
          <p:spPr bwMode="blackWhite">
            <a:xfrm flipH="1">
              <a:off x="4780016" y="4911375"/>
              <a:ext cx="67744" cy="144000"/>
            </a:xfrm>
            <a:prstGeom prst="rightBrace">
              <a:avLst>
                <a:gd name="adj1" fmla="val 11388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800">
                <a:latin typeface="+mj-lt"/>
              </a:endParaRPr>
            </a:p>
          </p:txBody>
        </p:sp>
        <p:sp>
          <p:nvSpPr>
            <p:cNvPr id="102" name="AutoShape 40"/>
            <p:cNvSpPr>
              <a:spLocks/>
            </p:cNvSpPr>
            <p:nvPr/>
          </p:nvSpPr>
          <p:spPr bwMode="blackWhite">
            <a:xfrm flipH="1">
              <a:off x="4786401" y="4017069"/>
              <a:ext cx="60160" cy="576000"/>
            </a:xfrm>
            <a:prstGeom prst="rightBrace">
              <a:avLst>
                <a:gd name="adj1" fmla="val 11388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800">
                <a:latin typeface="+mj-lt"/>
              </a:endParaRPr>
            </a:p>
          </p:txBody>
        </p:sp>
        <p:sp>
          <p:nvSpPr>
            <p:cNvPr id="109" name="AutoShape 40"/>
            <p:cNvSpPr>
              <a:spLocks/>
            </p:cNvSpPr>
            <p:nvPr/>
          </p:nvSpPr>
          <p:spPr bwMode="blackWhite">
            <a:xfrm flipH="1">
              <a:off x="4778590" y="4619499"/>
              <a:ext cx="67744" cy="288000"/>
            </a:xfrm>
            <a:prstGeom prst="rightBrace">
              <a:avLst>
                <a:gd name="adj1" fmla="val 11388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800">
                <a:latin typeface="+mj-lt"/>
              </a:endParaRPr>
            </a:p>
          </p:txBody>
        </p:sp>
        <p:sp>
          <p:nvSpPr>
            <p:cNvPr id="116" name="Text Box 47"/>
            <p:cNvSpPr txBox="1">
              <a:spLocks noChangeArrowheads="1"/>
            </p:cNvSpPr>
            <p:nvPr/>
          </p:nvSpPr>
          <p:spPr bwMode="blackWhite">
            <a:xfrm>
              <a:off x="4132289" y="3830475"/>
              <a:ext cx="667649"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spcBef>
                  <a:spcPct val="0"/>
                </a:spcBef>
                <a:buFontTx/>
                <a:buNone/>
              </a:pPr>
              <a:r>
                <a:rPr lang="en-US" altLang="zh-TW" sz="1400" dirty="0" smtClean="0">
                  <a:latin typeface="+mj-lt"/>
                </a:rPr>
                <a:t>0.5</a:t>
              </a:r>
              <a:r>
                <a:rPr lang="en-US" altLang="zh-TW" sz="1400" i="0" dirty="0" smtClean="0">
                  <a:latin typeface="+mj-lt"/>
                </a:rPr>
                <a:t>%</a:t>
              </a:r>
              <a:endParaRPr lang="en-US" altLang="zh-TW" sz="1400" i="0" dirty="0">
                <a:latin typeface="+mj-lt"/>
              </a:endParaRPr>
            </a:p>
          </p:txBody>
        </p:sp>
        <p:sp>
          <p:nvSpPr>
            <p:cNvPr id="117" name="Text Box 47"/>
            <p:cNvSpPr txBox="1">
              <a:spLocks noChangeArrowheads="1"/>
            </p:cNvSpPr>
            <p:nvPr/>
          </p:nvSpPr>
          <p:spPr bwMode="blackWhite">
            <a:xfrm>
              <a:off x="4127161" y="4145027"/>
              <a:ext cx="669601"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spcBef>
                  <a:spcPct val="0"/>
                </a:spcBef>
                <a:buFontTx/>
                <a:buNone/>
              </a:pPr>
              <a:r>
                <a:rPr lang="en-US" altLang="zh-TW" sz="1400" dirty="0" smtClean="0">
                  <a:latin typeface="+mj-lt"/>
                </a:rPr>
                <a:t>25.8</a:t>
              </a:r>
              <a:r>
                <a:rPr lang="en-US" altLang="zh-TW" sz="1400" i="0" dirty="0" smtClean="0">
                  <a:latin typeface="+mj-lt"/>
                </a:rPr>
                <a:t>%</a:t>
              </a:r>
              <a:endParaRPr lang="en-US" altLang="zh-TW" sz="1400" i="0" dirty="0">
                <a:latin typeface="+mj-lt"/>
              </a:endParaRPr>
            </a:p>
          </p:txBody>
        </p:sp>
        <p:sp>
          <p:nvSpPr>
            <p:cNvPr id="118" name="Text Box 47"/>
            <p:cNvSpPr txBox="1">
              <a:spLocks noChangeArrowheads="1"/>
            </p:cNvSpPr>
            <p:nvPr/>
          </p:nvSpPr>
          <p:spPr bwMode="blackWhite">
            <a:xfrm>
              <a:off x="4123552" y="4589139"/>
              <a:ext cx="669601"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spcBef>
                  <a:spcPct val="0"/>
                </a:spcBef>
                <a:buFontTx/>
                <a:buNone/>
              </a:pPr>
              <a:r>
                <a:rPr lang="en-US" altLang="zh-TW" sz="1400" dirty="0" smtClean="0">
                  <a:latin typeface="+mj-lt"/>
                </a:rPr>
                <a:t>13.6</a:t>
              </a:r>
              <a:r>
                <a:rPr lang="en-US" altLang="zh-TW" sz="1400" i="0" dirty="0" smtClean="0">
                  <a:latin typeface="+mj-lt"/>
                </a:rPr>
                <a:t>%</a:t>
              </a:r>
              <a:endParaRPr lang="en-US" altLang="zh-TW" sz="1400" i="0" dirty="0">
                <a:latin typeface="+mj-lt"/>
              </a:endParaRPr>
            </a:p>
          </p:txBody>
        </p:sp>
        <p:sp>
          <p:nvSpPr>
            <p:cNvPr id="119" name="Text Box 47"/>
            <p:cNvSpPr txBox="1">
              <a:spLocks noChangeArrowheads="1"/>
            </p:cNvSpPr>
            <p:nvPr/>
          </p:nvSpPr>
          <p:spPr bwMode="blackWhite">
            <a:xfrm>
              <a:off x="4129113" y="5533653"/>
              <a:ext cx="6676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spcBef>
                  <a:spcPct val="0"/>
                </a:spcBef>
                <a:buFontTx/>
                <a:buNone/>
              </a:pPr>
              <a:r>
                <a:rPr lang="en-US" altLang="zh-TW" sz="1400" i="0" dirty="0" smtClean="0">
                  <a:latin typeface="+mj-lt"/>
                </a:rPr>
                <a:t>53.9%</a:t>
              </a:r>
              <a:endParaRPr lang="en-US" altLang="zh-TW" sz="1400" i="0" dirty="0">
                <a:latin typeface="+mj-lt"/>
              </a:endParaRPr>
            </a:p>
          </p:txBody>
        </p:sp>
      </p:grpSp>
      <p:grpSp>
        <p:nvGrpSpPr>
          <p:cNvPr id="8" name="群組 7"/>
          <p:cNvGrpSpPr/>
          <p:nvPr/>
        </p:nvGrpSpPr>
        <p:grpSpPr>
          <a:xfrm>
            <a:off x="8101312" y="3615217"/>
            <a:ext cx="697897" cy="2526021"/>
            <a:chOff x="8243437" y="3373150"/>
            <a:chExt cx="697897" cy="2526021"/>
          </a:xfrm>
        </p:grpSpPr>
        <p:sp>
          <p:nvSpPr>
            <p:cNvPr id="76" name="Text Box 42"/>
            <p:cNvSpPr txBox="1">
              <a:spLocks noChangeArrowheads="1"/>
            </p:cNvSpPr>
            <p:nvPr/>
          </p:nvSpPr>
          <p:spPr bwMode="blackWhite">
            <a:xfrm>
              <a:off x="8268851" y="4229479"/>
              <a:ext cx="648001" cy="30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r" eaLnBrk="1" hangingPunct="1">
                <a:spcBef>
                  <a:spcPct val="0"/>
                </a:spcBef>
                <a:buFontTx/>
                <a:buNone/>
              </a:pPr>
              <a:r>
                <a:rPr lang="en-US" altLang="zh-TW" sz="1400" i="0" dirty="0" smtClean="0">
                  <a:latin typeface="+mj-lt"/>
                </a:rPr>
                <a:t>16.5%</a:t>
              </a:r>
              <a:endParaRPr lang="en-US" altLang="zh-TW" sz="1400" i="0" dirty="0">
                <a:latin typeface="+mj-lt"/>
              </a:endParaRPr>
            </a:p>
          </p:txBody>
        </p:sp>
        <p:sp>
          <p:nvSpPr>
            <p:cNvPr id="77" name="Text Box 47"/>
            <p:cNvSpPr txBox="1">
              <a:spLocks noChangeArrowheads="1"/>
            </p:cNvSpPr>
            <p:nvPr/>
          </p:nvSpPr>
          <p:spPr bwMode="blackWhite">
            <a:xfrm>
              <a:off x="8268851" y="3373150"/>
              <a:ext cx="648001"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r" eaLnBrk="1" hangingPunct="1">
                <a:spcBef>
                  <a:spcPct val="0"/>
                </a:spcBef>
                <a:buFontTx/>
                <a:buNone/>
              </a:pPr>
              <a:r>
                <a:rPr lang="en-US" altLang="zh-TW" sz="1400" dirty="0" smtClean="0">
                  <a:latin typeface="+mj-lt"/>
                </a:rPr>
                <a:t>1.3</a:t>
              </a:r>
              <a:r>
                <a:rPr lang="en-US" altLang="zh-TW" sz="1400" i="0" dirty="0" smtClean="0">
                  <a:latin typeface="+mj-lt"/>
                </a:rPr>
                <a:t>%</a:t>
              </a:r>
              <a:endParaRPr lang="en-US" altLang="zh-TW" sz="1400" i="0" dirty="0">
                <a:latin typeface="+mj-lt"/>
              </a:endParaRPr>
            </a:p>
          </p:txBody>
        </p:sp>
        <p:sp>
          <p:nvSpPr>
            <p:cNvPr id="78" name="Text Box 47"/>
            <p:cNvSpPr txBox="1">
              <a:spLocks noChangeArrowheads="1"/>
            </p:cNvSpPr>
            <p:nvPr/>
          </p:nvSpPr>
          <p:spPr bwMode="blackWhite">
            <a:xfrm>
              <a:off x="8268851" y="3712642"/>
              <a:ext cx="6480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r" eaLnBrk="1" hangingPunct="1">
                <a:spcBef>
                  <a:spcPct val="0"/>
                </a:spcBef>
                <a:buFontTx/>
                <a:buNone/>
              </a:pPr>
              <a:r>
                <a:rPr lang="en-US" altLang="zh-TW" sz="1400" dirty="0" smtClean="0">
                  <a:latin typeface="+mj-lt"/>
                </a:rPr>
                <a:t>2</a:t>
              </a:r>
              <a:r>
                <a:rPr lang="en-US" altLang="zh-TW" sz="1400" i="0" dirty="0" smtClean="0">
                  <a:latin typeface="+mj-lt"/>
                </a:rPr>
                <a:t>5.8%</a:t>
              </a:r>
              <a:endParaRPr lang="en-US" altLang="zh-TW" sz="1400" i="0" dirty="0">
                <a:latin typeface="+mj-lt"/>
              </a:endParaRPr>
            </a:p>
          </p:txBody>
        </p:sp>
        <p:sp>
          <p:nvSpPr>
            <p:cNvPr id="80" name="Text Box 47"/>
            <p:cNvSpPr txBox="1">
              <a:spLocks noChangeArrowheads="1"/>
            </p:cNvSpPr>
            <p:nvPr/>
          </p:nvSpPr>
          <p:spPr bwMode="blackWhite">
            <a:xfrm>
              <a:off x="8293333" y="5198432"/>
              <a:ext cx="6480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r" eaLnBrk="1" hangingPunct="1">
                <a:spcBef>
                  <a:spcPct val="0"/>
                </a:spcBef>
                <a:buFontTx/>
                <a:buNone/>
              </a:pPr>
              <a:r>
                <a:rPr lang="en-US" altLang="zh-TW" sz="1400" dirty="0" smtClean="0">
                  <a:latin typeface="+mj-lt"/>
                </a:rPr>
                <a:t>48</a:t>
              </a:r>
              <a:r>
                <a:rPr lang="en-US" altLang="zh-TW" sz="1400" i="0" dirty="0" smtClean="0">
                  <a:latin typeface="+mj-lt"/>
                </a:rPr>
                <a:t>.3%</a:t>
              </a:r>
              <a:endParaRPr lang="en-US" altLang="zh-TW" sz="1400" i="0" dirty="0">
                <a:latin typeface="+mj-lt"/>
              </a:endParaRPr>
            </a:p>
          </p:txBody>
        </p:sp>
        <p:sp>
          <p:nvSpPr>
            <p:cNvPr id="81" name="AutoShape 40"/>
            <p:cNvSpPr>
              <a:spLocks/>
            </p:cNvSpPr>
            <p:nvPr/>
          </p:nvSpPr>
          <p:spPr bwMode="blackWhite">
            <a:xfrm>
              <a:off x="8265543" y="4783171"/>
              <a:ext cx="72000" cy="1116000"/>
            </a:xfrm>
            <a:prstGeom prst="rightBrace">
              <a:avLst>
                <a:gd name="adj1" fmla="val 11390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800" dirty="0">
                <a:latin typeface="+mj-lt"/>
              </a:endParaRPr>
            </a:p>
          </p:txBody>
        </p:sp>
        <p:sp>
          <p:nvSpPr>
            <p:cNvPr id="87" name="AutoShape 40"/>
            <p:cNvSpPr>
              <a:spLocks/>
            </p:cNvSpPr>
            <p:nvPr/>
          </p:nvSpPr>
          <p:spPr bwMode="blackWhite">
            <a:xfrm>
              <a:off x="8269876" y="4201316"/>
              <a:ext cx="67744" cy="360000"/>
            </a:xfrm>
            <a:prstGeom prst="rightBrace">
              <a:avLst>
                <a:gd name="adj1" fmla="val 11388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800">
                <a:latin typeface="+mj-lt"/>
              </a:endParaRPr>
            </a:p>
          </p:txBody>
        </p:sp>
        <p:sp>
          <p:nvSpPr>
            <p:cNvPr id="88" name="AutoShape 40"/>
            <p:cNvSpPr>
              <a:spLocks/>
            </p:cNvSpPr>
            <p:nvPr/>
          </p:nvSpPr>
          <p:spPr bwMode="blackWhite">
            <a:xfrm>
              <a:off x="8275303" y="3574245"/>
              <a:ext cx="72000" cy="612000"/>
            </a:xfrm>
            <a:prstGeom prst="rightBrace">
              <a:avLst>
                <a:gd name="adj1" fmla="val 11388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800">
                <a:latin typeface="+mj-lt"/>
              </a:endParaRPr>
            </a:p>
          </p:txBody>
        </p:sp>
        <p:sp>
          <p:nvSpPr>
            <p:cNvPr id="91" name="Line 96"/>
            <p:cNvSpPr>
              <a:spLocks noChangeShapeType="1"/>
            </p:cNvSpPr>
            <p:nvPr/>
          </p:nvSpPr>
          <p:spPr bwMode="blackWhite">
            <a:xfrm flipV="1">
              <a:off x="8243437" y="3552624"/>
              <a:ext cx="108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TW" altLang="en-US">
                <a:latin typeface="+mj-lt"/>
              </a:endParaRPr>
            </a:p>
          </p:txBody>
        </p:sp>
      </p:grpSp>
      <p:sp>
        <p:nvSpPr>
          <p:cNvPr id="95" name="Text Box 3"/>
          <p:cNvSpPr txBox="1">
            <a:spLocks noChangeArrowheads="1"/>
          </p:cNvSpPr>
          <p:nvPr/>
        </p:nvSpPr>
        <p:spPr bwMode="blackWhite">
          <a:xfrm>
            <a:off x="395287" y="931985"/>
            <a:ext cx="8044769" cy="60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marL="285750" indent="-285750" eaLnBrk="1" hangingPunct="1">
              <a:lnSpc>
                <a:spcPts val="2000"/>
              </a:lnSpc>
              <a:spcBef>
                <a:spcPct val="10000"/>
              </a:spcBef>
              <a:buClr>
                <a:schemeClr val="bg2"/>
              </a:buClr>
              <a:buFont typeface="Wingdings" panose="05000000000000000000" pitchFamily="2" charset="2"/>
              <a:buChar char="p"/>
            </a:pPr>
            <a:r>
              <a:rPr lang="zh-TW" altLang="en-US" sz="1400" dirty="0">
                <a:latin typeface="+mj-lt"/>
                <a:ea typeface="+mj-ea"/>
              </a:rPr>
              <a:t>去年投資型商品熱銷基期較高，及過去熱銷之分期繳商品陸續繳費期滿，致</a:t>
            </a:r>
            <a:r>
              <a:rPr lang="en-US" altLang="zh-TW" sz="1400" dirty="0" smtClean="0">
                <a:latin typeface="+mj-lt"/>
                <a:ea typeface="+mj-ea"/>
              </a:rPr>
              <a:t>1H22</a:t>
            </a:r>
            <a:r>
              <a:rPr lang="zh-TW" altLang="en-US" sz="1400" dirty="0">
                <a:latin typeface="+mj-lt"/>
                <a:ea typeface="+mj-ea"/>
              </a:rPr>
              <a:t>總保費收入較去年同期減少</a:t>
            </a:r>
          </a:p>
        </p:txBody>
      </p:sp>
      <p:grpSp>
        <p:nvGrpSpPr>
          <p:cNvPr id="4" name="群組 3"/>
          <p:cNvGrpSpPr/>
          <p:nvPr/>
        </p:nvGrpSpPr>
        <p:grpSpPr>
          <a:xfrm>
            <a:off x="3248450" y="4476461"/>
            <a:ext cx="682895" cy="1642157"/>
            <a:chOff x="3324542" y="3800092"/>
            <a:chExt cx="682895" cy="1642157"/>
          </a:xfrm>
        </p:grpSpPr>
        <p:sp>
          <p:nvSpPr>
            <p:cNvPr id="139" name="Text Box 42"/>
            <p:cNvSpPr txBox="1">
              <a:spLocks noChangeArrowheads="1"/>
            </p:cNvSpPr>
            <p:nvPr/>
          </p:nvSpPr>
          <p:spPr bwMode="blackWhite">
            <a:xfrm>
              <a:off x="3375533" y="4617608"/>
              <a:ext cx="6319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400" dirty="0" smtClean="0">
                  <a:latin typeface="+mj-lt"/>
                </a:rPr>
                <a:t>10.6</a:t>
              </a:r>
              <a:r>
                <a:rPr lang="en-US" altLang="zh-TW" sz="1400" i="0" dirty="0" smtClean="0">
                  <a:latin typeface="+mj-lt"/>
                </a:rPr>
                <a:t>%</a:t>
              </a:r>
              <a:endParaRPr lang="en-US" altLang="zh-TW" sz="1400" i="0" dirty="0">
                <a:latin typeface="+mj-lt"/>
              </a:endParaRPr>
            </a:p>
          </p:txBody>
        </p:sp>
        <p:sp>
          <p:nvSpPr>
            <p:cNvPr id="140" name="Text Box 47"/>
            <p:cNvSpPr txBox="1">
              <a:spLocks noChangeArrowheads="1"/>
            </p:cNvSpPr>
            <p:nvPr/>
          </p:nvSpPr>
          <p:spPr bwMode="blackWhite">
            <a:xfrm>
              <a:off x="3447628" y="3800092"/>
              <a:ext cx="5405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400" dirty="0" smtClean="0">
                  <a:latin typeface="+mj-lt"/>
                </a:rPr>
                <a:t>1.5</a:t>
              </a:r>
              <a:r>
                <a:rPr lang="en-US" altLang="zh-TW" sz="1400" i="0" dirty="0" smtClean="0">
                  <a:latin typeface="+mj-lt"/>
                </a:rPr>
                <a:t>%</a:t>
              </a:r>
              <a:endParaRPr lang="en-US" altLang="zh-TW" sz="1400" i="0" dirty="0">
                <a:latin typeface="+mj-lt"/>
              </a:endParaRPr>
            </a:p>
          </p:txBody>
        </p:sp>
        <p:sp>
          <p:nvSpPr>
            <p:cNvPr id="141" name="Text Box 47"/>
            <p:cNvSpPr txBox="1">
              <a:spLocks noChangeArrowheads="1"/>
            </p:cNvSpPr>
            <p:nvPr/>
          </p:nvSpPr>
          <p:spPr bwMode="blackWhite">
            <a:xfrm>
              <a:off x="3364103" y="4165839"/>
              <a:ext cx="6319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400" dirty="0" smtClean="0">
                  <a:latin typeface="+mj-lt"/>
                </a:rPr>
                <a:t>21.9</a:t>
              </a:r>
              <a:r>
                <a:rPr lang="en-US" altLang="zh-TW" sz="1400" i="0" dirty="0" smtClean="0">
                  <a:latin typeface="+mj-lt"/>
                </a:rPr>
                <a:t>%</a:t>
              </a:r>
              <a:endParaRPr lang="en-US" altLang="zh-TW" sz="1400" i="0" dirty="0">
                <a:latin typeface="+mj-lt"/>
              </a:endParaRPr>
            </a:p>
          </p:txBody>
        </p:sp>
        <p:sp>
          <p:nvSpPr>
            <p:cNvPr id="142" name="Text Box 47"/>
            <p:cNvSpPr txBox="1">
              <a:spLocks noChangeArrowheads="1"/>
            </p:cNvSpPr>
            <p:nvPr/>
          </p:nvSpPr>
          <p:spPr bwMode="blackWhite">
            <a:xfrm>
              <a:off x="3370996" y="4412018"/>
              <a:ext cx="6319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400" dirty="0" smtClean="0">
                  <a:latin typeface="+mj-lt"/>
                </a:rPr>
                <a:t>21.6</a:t>
              </a:r>
              <a:r>
                <a:rPr lang="en-US" altLang="zh-TW" sz="1400" i="0" dirty="0" smtClean="0">
                  <a:latin typeface="+mj-lt"/>
                </a:rPr>
                <a:t>%</a:t>
              </a:r>
              <a:endParaRPr lang="en-US" altLang="zh-TW" sz="1400" i="0" dirty="0">
                <a:latin typeface="+mj-lt"/>
              </a:endParaRPr>
            </a:p>
          </p:txBody>
        </p:sp>
        <p:sp>
          <p:nvSpPr>
            <p:cNvPr id="143" name="Text Box 47"/>
            <p:cNvSpPr txBox="1">
              <a:spLocks noChangeArrowheads="1"/>
            </p:cNvSpPr>
            <p:nvPr/>
          </p:nvSpPr>
          <p:spPr bwMode="blackWhite">
            <a:xfrm>
              <a:off x="3373130" y="5050981"/>
              <a:ext cx="6319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400" dirty="0" smtClean="0">
                  <a:latin typeface="+mj-lt"/>
                </a:rPr>
                <a:t>44.3</a:t>
              </a:r>
              <a:r>
                <a:rPr lang="en-US" altLang="zh-TW" sz="1400" i="0" dirty="0" smtClean="0">
                  <a:latin typeface="+mj-lt"/>
                </a:rPr>
                <a:t>%</a:t>
              </a:r>
              <a:endParaRPr lang="en-US" altLang="zh-TW" sz="1400" i="0" dirty="0">
                <a:latin typeface="+mj-lt"/>
              </a:endParaRPr>
            </a:p>
          </p:txBody>
        </p:sp>
        <p:sp>
          <p:nvSpPr>
            <p:cNvPr id="144" name="AutoShape 40"/>
            <p:cNvSpPr>
              <a:spLocks/>
            </p:cNvSpPr>
            <p:nvPr/>
          </p:nvSpPr>
          <p:spPr bwMode="blackWhite">
            <a:xfrm>
              <a:off x="3331693" y="4830249"/>
              <a:ext cx="72000" cy="612000"/>
            </a:xfrm>
            <a:prstGeom prst="rightBrace">
              <a:avLst>
                <a:gd name="adj1" fmla="val 11390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800">
                <a:latin typeface="+mj-lt"/>
              </a:endParaRPr>
            </a:p>
          </p:txBody>
        </p:sp>
        <p:sp>
          <p:nvSpPr>
            <p:cNvPr id="146" name="AutoShape 40"/>
            <p:cNvSpPr>
              <a:spLocks/>
            </p:cNvSpPr>
            <p:nvPr/>
          </p:nvSpPr>
          <p:spPr bwMode="blackWhite">
            <a:xfrm>
              <a:off x="3331692" y="4666811"/>
              <a:ext cx="72000" cy="144000"/>
            </a:xfrm>
            <a:prstGeom prst="rightBrace">
              <a:avLst>
                <a:gd name="adj1" fmla="val 11388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800">
                <a:latin typeface="+mj-lt"/>
              </a:endParaRPr>
            </a:p>
          </p:txBody>
        </p:sp>
        <p:sp>
          <p:nvSpPr>
            <p:cNvPr id="147" name="AutoShape 40"/>
            <p:cNvSpPr>
              <a:spLocks/>
            </p:cNvSpPr>
            <p:nvPr/>
          </p:nvSpPr>
          <p:spPr bwMode="blackWhite">
            <a:xfrm>
              <a:off x="3329624" y="4044246"/>
              <a:ext cx="72000" cy="316800"/>
            </a:xfrm>
            <a:prstGeom prst="rightBrace">
              <a:avLst>
                <a:gd name="adj1" fmla="val 11388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800">
                <a:latin typeface="+mj-lt"/>
              </a:endParaRPr>
            </a:p>
          </p:txBody>
        </p:sp>
        <p:sp>
          <p:nvSpPr>
            <p:cNvPr id="148" name="Line 96"/>
            <p:cNvSpPr>
              <a:spLocks noChangeShapeType="1"/>
            </p:cNvSpPr>
            <p:nvPr/>
          </p:nvSpPr>
          <p:spPr bwMode="blackWhite">
            <a:xfrm flipV="1">
              <a:off x="3324542" y="3985702"/>
              <a:ext cx="106262" cy="355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TW" altLang="en-US">
                <a:latin typeface="+mj-lt"/>
              </a:endParaRPr>
            </a:p>
          </p:txBody>
        </p:sp>
        <p:sp>
          <p:nvSpPr>
            <p:cNvPr id="124" name="AutoShape 40"/>
            <p:cNvSpPr>
              <a:spLocks/>
            </p:cNvSpPr>
            <p:nvPr/>
          </p:nvSpPr>
          <p:spPr bwMode="blackWhite">
            <a:xfrm>
              <a:off x="3331210" y="4367563"/>
              <a:ext cx="72000" cy="288000"/>
            </a:xfrm>
            <a:prstGeom prst="rightBrace">
              <a:avLst>
                <a:gd name="adj1" fmla="val 11388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800">
                <a:latin typeface="+mj-lt"/>
              </a:endParaRPr>
            </a:p>
          </p:txBody>
        </p:sp>
      </p:grpSp>
      <p:sp>
        <p:nvSpPr>
          <p:cNvPr id="149" name="AutoShape 40"/>
          <p:cNvSpPr>
            <a:spLocks/>
          </p:cNvSpPr>
          <p:nvPr/>
        </p:nvSpPr>
        <p:spPr bwMode="blackWhite">
          <a:xfrm>
            <a:off x="8122613" y="4816270"/>
            <a:ext cx="67744" cy="180000"/>
          </a:xfrm>
          <a:prstGeom prst="rightBrace">
            <a:avLst>
              <a:gd name="adj1" fmla="val 11388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800" dirty="0">
              <a:latin typeface="+mj-lt"/>
            </a:endParaRPr>
          </a:p>
        </p:txBody>
      </p:sp>
      <p:sp>
        <p:nvSpPr>
          <p:cNvPr id="150" name="Text Box 42"/>
          <p:cNvSpPr txBox="1">
            <a:spLocks noChangeArrowheads="1"/>
          </p:cNvSpPr>
          <p:nvPr/>
        </p:nvSpPr>
        <p:spPr bwMode="blackWhite">
          <a:xfrm>
            <a:off x="8127938" y="4754263"/>
            <a:ext cx="6480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r" eaLnBrk="1" hangingPunct="1">
              <a:spcBef>
                <a:spcPct val="0"/>
              </a:spcBef>
              <a:buFontTx/>
              <a:buNone/>
            </a:pPr>
            <a:r>
              <a:rPr lang="en-US" altLang="zh-TW" sz="1400" dirty="0" smtClean="0">
                <a:latin typeface="+mj-lt"/>
              </a:rPr>
              <a:t>8</a:t>
            </a:r>
            <a:r>
              <a:rPr lang="en-US" altLang="zh-TW" sz="1400" i="0" dirty="0" smtClean="0">
                <a:latin typeface="+mj-lt"/>
              </a:rPr>
              <a:t>.0%</a:t>
            </a:r>
            <a:endParaRPr lang="en-US" altLang="zh-TW" sz="1400" i="0" dirty="0">
              <a:latin typeface="+mj-lt"/>
            </a:endParaRPr>
          </a:p>
        </p:txBody>
      </p:sp>
      <p:sp>
        <p:nvSpPr>
          <p:cNvPr id="152" name="Line 96"/>
          <p:cNvSpPr>
            <a:spLocks noChangeShapeType="1"/>
          </p:cNvSpPr>
          <p:nvPr/>
        </p:nvSpPr>
        <p:spPr bwMode="blackWhite">
          <a:xfrm flipV="1">
            <a:off x="5008804" y="3820868"/>
            <a:ext cx="108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TW" altLang="en-US">
              <a:latin typeface="+mj-lt"/>
            </a:endParaRPr>
          </a:p>
        </p:txBody>
      </p:sp>
      <p:grpSp>
        <p:nvGrpSpPr>
          <p:cNvPr id="153" name="群組 152"/>
          <p:cNvGrpSpPr/>
          <p:nvPr/>
        </p:nvGrpSpPr>
        <p:grpSpPr>
          <a:xfrm>
            <a:off x="475988" y="3994106"/>
            <a:ext cx="725957" cy="2131102"/>
            <a:chOff x="4123552" y="3809838"/>
            <a:chExt cx="725957" cy="2131102"/>
          </a:xfrm>
        </p:grpSpPr>
        <p:sp>
          <p:nvSpPr>
            <p:cNvPr id="157" name="Text Box 42"/>
            <p:cNvSpPr txBox="1">
              <a:spLocks noChangeArrowheads="1"/>
            </p:cNvSpPr>
            <p:nvPr/>
          </p:nvSpPr>
          <p:spPr bwMode="blackWhite">
            <a:xfrm>
              <a:off x="4127159" y="4488421"/>
              <a:ext cx="669601" cy="3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spcBef>
                  <a:spcPct val="0"/>
                </a:spcBef>
                <a:buFontTx/>
                <a:buNone/>
              </a:pPr>
              <a:r>
                <a:rPr lang="en-US" altLang="zh-TW" sz="1400" dirty="0" smtClean="0">
                  <a:latin typeface="+mj-lt"/>
                </a:rPr>
                <a:t>6.4</a:t>
              </a:r>
              <a:r>
                <a:rPr lang="en-US" altLang="zh-TW" sz="1400" i="0" dirty="0" smtClean="0">
                  <a:latin typeface="+mj-lt"/>
                </a:rPr>
                <a:t>%</a:t>
              </a:r>
              <a:endParaRPr lang="en-US" altLang="zh-TW" sz="1400" i="0" dirty="0">
                <a:latin typeface="+mj-lt"/>
              </a:endParaRPr>
            </a:p>
          </p:txBody>
        </p:sp>
        <p:sp>
          <p:nvSpPr>
            <p:cNvPr id="158" name="AutoShape 40"/>
            <p:cNvSpPr>
              <a:spLocks/>
            </p:cNvSpPr>
            <p:nvPr/>
          </p:nvSpPr>
          <p:spPr bwMode="blackWhite">
            <a:xfrm flipH="1">
              <a:off x="4781765" y="4716940"/>
              <a:ext cx="67744" cy="1224000"/>
            </a:xfrm>
            <a:prstGeom prst="rightBrace">
              <a:avLst>
                <a:gd name="adj1" fmla="val 11390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800">
                <a:latin typeface="+mj-lt"/>
              </a:endParaRPr>
            </a:p>
          </p:txBody>
        </p:sp>
        <p:sp>
          <p:nvSpPr>
            <p:cNvPr id="159" name="AutoShape 40"/>
            <p:cNvSpPr>
              <a:spLocks/>
            </p:cNvSpPr>
            <p:nvPr/>
          </p:nvSpPr>
          <p:spPr bwMode="blackWhite">
            <a:xfrm flipH="1">
              <a:off x="4780016" y="4579585"/>
              <a:ext cx="67744" cy="118800"/>
            </a:xfrm>
            <a:prstGeom prst="rightBrace">
              <a:avLst>
                <a:gd name="adj1" fmla="val 11388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800">
                <a:latin typeface="+mj-lt"/>
              </a:endParaRPr>
            </a:p>
          </p:txBody>
        </p:sp>
        <p:sp>
          <p:nvSpPr>
            <p:cNvPr id="160" name="AutoShape 40"/>
            <p:cNvSpPr>
              <a:spLocks/>
            </p:cNvSpPr>
            <p:nvPr/>
          </p:nvSpPr>
          <p:spPr bwMode="blackWhite">
            <a:xfrm flipH="1">
              <a:off x="4786401" y="4018127"/>
              <a:ext cx="60160" cy="270000"/>
            </a:xfrm>
            <a:prstGeom prst="rightBrace">
              <a:avLst>
                <a:gd name="adj1" fmla="val 11388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800">
                <a:latin typeface="+mj-lt"/>
              </a:endParaRPr>
            </a:p>
          </p:txBody>
        </p:sp>
        <p:sp>
          <p:nvSpPr>
            <p:cNvPr id="161" name="AutoShape 40"/>
            <p:cNvSpPr>
              <a:spLocks/>
            </p:cNvSpPr>
            <p:nvPr/>
          </p:nvSpPr>
          <p:spPr bwMode="blackWhite">
            <a:xfrm flipH="1">
              <a:off x="4778590" y="4296707"/>
              <a:ext cx="67744" cy="252000"/>
            </a:xfrm>
            <a:prstGeom prst="rightBrace">
              <a:avLst>
                <a:gd name="adj1" fmla="val 11388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800">
                <a:latin typeface="+mj-lt"/>
              </a:endParaRPr>
            </a:p>
          </p:txBody>
        </p:sp>
        <p:sp>
          <p:nvSpPr>
            <p:cNvPr id="162" name="Text Box 47"/>
            <p:cNvSpPr txBox="1">
              <a:spLocks noChangeArrowheads="1"/>
            </p:cNvSpPr>
            <p:nvPr/>
          </p:nvSpPr>
          <p:spPr bwMode="blackWhite">
            <a:xfrm>
              <a:off x="4132289" y="3809838"/>
              <a:ext cx="667649"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spcBef>
                  <a:spcPct val="0"/>
                </a:spcBef>
                <a:buFontTx/>
                <a:buNone/>
              </a:pPr>
              <a:r>
                <a:rPr lang="en-US" altLang="zh-TW" sz="1400" dirty="0" smtClean="0">
                  <a:latin typeface="+mj-lt"/>
                </a:rPr>
                <a:t>1.8</a:t>
              </a:r>
              <a:r>
                <a:rPr lang="en-US" altLang="zh-TW" sz="1400" i="0" dirty="0" smtClean="0">
                  <a:latin typeface="+mj-lt"/>
                </a:rPr>
                <a:t>%</a:t>
              </a:r>
              <a:endParaRPr lang="en-US" altLang="zh-TW" sz="1400" i="0" dirty="0">
                <a:latin typeface="+mj-lt"/>
              </a:endParaRPr>
            </a:p>
          </p:txBody>
        </p:sp>
        <p:sp>
          <p:nvSpPr>
            <p:cNvPr id="163" name="Text Box 47"/>
            <p:cNvSpPr txBox="1">
              <a:spLocks noChangeArrowheads="1"/>
            </p:cNvSpPr>
            <p:nvPr/>
          </p:nvSpPr>
          <p:spPr bwMode="blackWhite">
            <a:xfrm>
              <a:off x="4127161" y="4005329"/>
              <a:ext cx="669601"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spcBef>
                  <a:spcPct val="0"/>
                </a:spcBef>
                <a:buFontTx/>
                <a:buNone/>
              </a:pPr>
              <a:r>
                <a:rPr lang="en-US" altLang="zh-TW" sz="1400" dirty="0" smtClean="0">
                  <a:latin typeface="+mj-lt"/>
                </a:rPr>
                <a:t>14.3</a:t>
              </a:r>
              <a:r>
                <a:rPr lang="en-US" altLang="zh-TW" sz="1400" i="0" dirty="0" smtClean="0">
                  <a:latin typeface="+mj-lt"/>
                </a:rPr>
                <a:t>%</a:t>
              </a:r>
              <a:endParaRPr lang="en-US" altLang="zh-TW" sz="1400" i="0" dirty="0">
                <a:latin typeface="+mj-lt"/>
              </a:endParaRPr>
            </a:p>
          </p:txBody>
        </p:sp>
        <p:sp>
          <p:nvSpPr>
            <p:cNvPr id="164" name="Text Box 47"/>
            <p:cNvSpPr txBox="1">
              <a:spLocks noChangeArrowheads="1"/>
            </p:cNvSpPr>
            <p:nvPr/>
          </p:nvSpPr>
          <p:spPr bwMode="blackWhite">
            <a:xfrm>
              <a:off x="4123552" y="4264229"/>
              <a:ext cx="6696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spcBef>
                  <a:spcPct val="0"/>
                </a:spcBef>
                <a:buFontTx/>
                <a:buNone/>
              </a:pPr>
              <a:r>
                <a:rPr lang="en-US" altLang="zh-TW" sz="1400" dirty="0" smtClean="0">
                  <a:latin typeface="+mj-lt"/>
                </a:rPr>
                <a:t>14.6</a:t>
              </a:r>
              <a:r>
                <a:rPr lang="en-US" altLang="zh-TW" sz="1400" i="0" dirty="0" smtClean="0">
                  <a:latin typeface="+mj-lt"/>
                </a:rPr>
                <a:t>%</a:t>
              </a:r>
              <a:endParaRPr lang="en-US" altLang="zh-TW" sz="1400" i="0" dirty="0">
                <a:latin typeface="+mj-lt"/>
              </a:endParaRPr>
            </a:p>
          </p:txBody>
        </p:sp>
        <p:sp>
          <p:nvSpPr>
            <p:cNvPr id="165" name="Text Box 47"/>
            <p:cNvSpPr txBox="1">
              <a:spLocks noChangeArrowheads="1"/>
            </p:cNvSpPr>
            <p:nvPr/>
          </p:nvSpPr>
          <p:spPr bwMode="blackWhite">
            <a:xfrm>
              <a:off x="4135463" y="5191279"/>
              <a:ext cx="6676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spcBef>
                  <a:spcPct val="0"/>
                </a:spcBef>
                <a:buFontTx/>
                <a:buNone/>
              </a:pPr>
              <a:r>
                <a:rPr lang="en-US" altLang="zh-TW" sz="1400" dirty="0" smtClean="0">
                  <a:latin typeface="+mj-lt"/>
                </a:rPr>
                <a:t>63.0</a:t>
              </a:r>
              <a:r>
                <a:rPr lang="en-US" altLang="zh-TW" sz="1400" i="0" dirty="0" smtClean="0">
                  <a:latin typeface="+mj-lt"/>
                </a:rPr>
                <a:t>%</a:t>
              </a:r>
              <a:endParaRPr lang="en-US" altLang="zh-TW" sz="1400" i="0" dirty="0">
                <a:latin typeface="+mj-lt"/>
              </a:endParaRPr>
            </a:p>
          </p:txBody>
        </p:sp>
      </p:grpSp>
      <p:sp>
        <p:nvSpPr>
          <p:cNvPr id="166" name="Line 96"/>
          <p:cNvSpPr>
            <a:spLocks noChangeShapeType="1"/>
          </p:cNvSpPr>
          <p:nvPr/>
        </p:nvSpPr>
        <p:spPr bwMode="blackWhite">
          <a:xfrm flipV="1">
            <a:off x="1089807" y="4167921"/>
            <a:ext cx="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TW" altLang="en-US">
              <a:latin typeface="+mj-lt"/>
            </a:endParaRPr>
          </a:p>
        </p:txBody>
      </p:sp>
      <p:grpSp>
        <p:nvGrpSpPr>
          <p:cNvPr id="167" name="群組 166"/>
          <p:cNvGrpSpPr/>
          <p:nvPr/>
        </p:nvGrpSpPr>
        <p:grpSpPr>
          <a:xfrm>
            <a:off x="535919" y="2038174"/>
            <a:ext cx="2505731" cy="1157643"/>
            <a:chOff x="579987" y="2082242"/>
            <a:chExt cx="2505731" cy="1157643"/>
          </a:xfrm>
        </p:grpSpPr>
        <p:sp>
          <p:nvSpPr>
            <p:cNvPr id="168" name="Text Box 35"/>
            <p:cNvSpPr txBox="1">
              <a:spLocks noChangeArrowheads="1"/>
            </p:cNvSpPr>
            <p:nvPr/>
          </p:nvSpPr>
          <p:spPr bwMode="gray">
            <a:xfrm>
              <a:off x="704026" y="2082242"/>
              <a:ext cx="19750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zh-TW" altLang="en-US" sz="1400" dirty="0" smtClean="0">
                  <a:latin typeface="Arial" panose="020B0604020202020204" pitchFamily="34" charset="0"/>
                  <a:ea typeface="微軟正黑體" panose="020B0604030504040204" pitchFamily="34" charset="-120"/>
                  <a:cs typeface="Arial" panose="020B0604020202020204" pitchFamily="34" charset="0"/>
                </a:rPr>
                <a:t>其</a:t>
              </a:r>
              <a:r>
                <a:rPr lang="zh-TW" altLang="en-US" sz="1400" dirty="0">
                  <a:latin typeface="Arial" panose="020B0604020202020204" pitchFamily="34" charset="0"/>
                  <a:ea typeface="微軟正黑體" panose="020B0604030504040204" pitchFamily="34" charset="-120"/>
                  <a:cs typeface="Arial" panose="020B0604020202020204" pitchFamily="34" charset="0"/>
                </a:rPr>
                <a:t>他</a:t>
              </a:r>
              <a:endParaRPr lang="zh-TW" altLang="en-US" sz="1400" i="0" dirty="0">
                <a:latin typeface="Arial" panose="020B0604020202020204" pitchFamily="34" charset="0"/>
                <a:ea typeface="微軟正黑體" panose="020B0604030504040204" pitchFamily="34" charset="-120"/>
                <a:cs typeface="Arial" panose="020B0604020202020204" pitchFamily="34" charset="0"/>
              </a:endParaRPr>
            </a:p>
          </p:txBody>
        </p:sp>
        <p:sp>
          <p:nvSpPr>
            <p:cNvPr id="169" name="Text Box 27"/>
            <p:cNvSpPr txBox="1">
              <a:spLocks noChangeArrowheads="1"/>
            </p:cNvSpPr>
            <p:nvPr/>
          </p:nvSpPr>
          <p:spPr bwMode="gray">
            <a:xfrm>
              <a:off x="707214" y="2932108"/>
              <a:ext cx="2089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None/>
              </a:pPr>
              <a:r>
                <a:rPr lang="zh-TW" altLang="en-US" sz="1400" dirty="0">
                  <a:latin typeface="Arial" panose="020B0604020202020204" pitchFamily="34" charset="0"/>
                  <a:ea typeface="微軟正黑體" panose="020B0604030504040204" pitchFamily="34" charset="-120"/>
                  <a:cs typeface="Arial" panose="020B0604020202020204" pitchFamily="34" charset="0"/>
                </a:rPr>
                <a:t>傳統型</a:t>
              </a:r>
              <a:r>
                <a:rPr lang="zh-TW" altLang="en-US" sz="1400" dirty="0" smtClean="0">
                  <a:latin typeface="Arial" panose="020B0604020202020204" pitchFamily="34" charset="0"/>
                  <a:ea typeface="微軟正黑體" panose="020B0604030504040204" pitchFamily="34" charset="-120"/>
                  <a:cs typeface="Arial" panose="020B0604020202020204" pitchFamily="34" charset="0"/>
                </a:rPr>
                <a:t>壽險</a:t>
              </a:r>
              <a:r>
                <a:rPr lang="en-US" altLang="zh-TW" sz="1400"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1400" dirty="0">
                  <a:latin typeface="Arial" panose="020B0604020202020204" pitchFamily="34" charset="0"/>
                  <a:ea typeface="微軟正黑體" panose="020B0604030504040204" pitchFamily="34" charset="-120"/>
                  <a:cs typeface="Arial" panose="020B0604020202020204" pitchFamily="34" charset="0"/>
                </a:rPr>
                <a:t>儲蓄</a:t>
              </a:r>
              <a:r>
                <a:rPr lang="zh-TW" altLang="en-US" sz="1400" dirty="0" smtClean="0">
                  <a:latin typeface="Arial" panose="020B0604020202020204" pitchFamily="34" charset="0"/>
                  <a:ea typeface="微軟正黑體" panose="020B0604030504040204" pitchFamily="34" charset="-120"/>
                  <a:cs typeface="Arial" panose="020B0604020202020204" pitchFamily="34" charset="0"/>
                </a:rPr>
                <a:t>型</a:t>
              </a:r>
              <a:endParaRPr lang="zh-TW" altLang="en-US" sz="1400" dirty="0">
                <a:latin typeface="Arial" panose="020B0604020202020204" pitchFamily="34" charset="0"/>
                <a:ea typeface="微軟正黑體" panose="020B0604030504040204" pitchFamily="34" charset="-120"/>
                <a:cs typeface="Arial" panose="020B0604020202020204" pitchFamily="34" charset="0"/>
              </a:endParaRPr>
            </a:p>
          </p:txBody>
        </p:sp>
        <p:sp>
          <p:nvSpPr>
            <p:cNvPr id="170" name="Rectangle 28"/>
            <p:cNvSpPr>
              <a:spLocks noChangeArrowheads="1"/>
            </p:cNvSpPr>
            <p:nvPr/>
          </p:nvSpPr>
          <p:spPr bwMode="gray">
            <a:xfrm>
              <a:off x="579987" y="2565453"/>
              <a:ext cx="179698" cy="179793"/>
            </a:xfrm>
            <a:prstGeom prst="rect">
              <a:avLst/>
            </a:prstGeom>
            <a:solidFill>
              <a:srgbClr val="00A94F"/>
            </a:solidFill>
            <a:ln w="9525" algn="ctr">
              <a:solidFill>
                <a:schemeClr val="bg1"/>
              </a:solidFill>
              <a:miter lim="800000"/>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300"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71" name="Text Box 29"/>
            <p:cNvSpPr txBox="1">
              <a:spLocks noChangeArrowheads="1"/>
            </p:cNvSpPr>
            <p:nvPr/>
          </p:nvSpPr>
          <p:spPr bwMode="gray">
            <a:xfrm>
              <a:off x="704026" y="2506528"/>
              <a:ext cx="19655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None/>
              </a:pPr>
              <a:r>
                <a:rPr lang="zh-TW" altLang="en-US" sz="1400" dirty="0">
                  <a:latin typeface="Arial" panose="020B0604020202020204" pitchFamily="34" charset="0"/>
                  <a:ea typeface="微軟正黑體" panose="020B0604030504040204" pitchFamily="34" charset="-120"/>
                  <a:cs typeface="Arial" panose="020B0604020202020204" pitchFamily="34" charset="0"/>
                </a:rPr>
                <a:t>健康及意外險</a:t>
              </a:r>
              <a:endParaRPr lang="zh-TW" altLang="en-US" sz="1400" i="0" dirty="0">
                <a:latin typeface="Arial" panose="020B0604020202020204" pitchFamily="34" charset="0"/>
                <a:ea typeface="微軟正黑體" panose="020B0604030504040204" pitchFamily="34" charset="-120"/>
                <a:cs typeface="Arial" panose="020B0604020202020204" pitchFamily="34" charset="0"/>
              </a:endParaRPr>
            </a:p>
          </p:txBody>
        </p:sp>
        <p:sp>
          <p:nvSpPr>
            <p:cNvPr id="172" name="Rectangle 32"/>
            <p:cNvSpPr>
              <a:spLocks noChangeArrowheads="1"/>
            </p:cNvSpPr>
            <p:nvPr/>
          </p:nvSpPr>
          <p:spPr bwMode="gray">
            <a:xfrm>
              <a:off x="579987" y="2143770"/>
              <a:ext cx="179698" cy="179793"/>
            </a:xfrm>
            <a:prstGeom prst="rect">
              <a:avLst/>
            </a:prstGeom>
            <a:pattFill prst="pct60">
              <a:fgClr>
                <a:schemeClr val="accent3"/>
              </a:fgClr>
              <a:bgClr>
                <a:schemeClr val="bg1"/>
              </a:bgClr>
            </a:pattFill>
            <a:ln w="9525" algn="ctr">
              <a:solidFill>
                <a:schemeClr val="bg1"/>
              </a:solidFill>
              <a:miter lim="800000"/>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30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73" name="Text Box 33"/>
            <p:cNvSpPr txBox="1">
              <a:spLocks noChangeArrowheads="1"/>
            </p:cNvSpPr>
            <p:nvPr/>
          </p:nvSpPr>
          <p:spPr bwMode="gray">
            <a:xfrm>
              <a:off x="704026" y="2316776"/>
              <a:ext cx="23816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None/>
              </a:pPr>
              <a:r>
                <a:rPr lang="zh-TW" altLang="en-US" sz="1400" dirty="0">
                  <a:latin typeface="Arial" panose="020B0604020202020204" pitchFamily="34" charset="0"/>
                  <a:ea typeface="微軟正黑體" panose="020B0604030504040204" pitchFamily="34" charset="-120"/>
                  <a:cs typeface="Arial" panose="020B0604020202020204" pitchFamily="34" charset="0"/>
                </a:rPr>
                <a:t>投資型</a:t>
              </a:r>
              <a:r>
                <a:rPr lang="zh-TW" altLang="en-US" sz="1400" dirty="0" smtClean="0">
                  <a:latin typeface="Arial" panose="020B0604020202020204" pitchFamily="34" charset="0"/>
                  <a:ea typeface="微軟正黑體" panose="020B0604030504040204" pitchFamily="34" charset="-120"/>
                  <a:cs typeface="Arial" panose="020B0604020202020204" pitchFamily="34" charset="0"/>
                </a:rPr>
                <a:t>商品及利變型年金</a:t>
              </a:r>
              <a:endParaRPr lang="zh-TW" altLang="en-US" sz="1400" dirty="0">
                <a:latin typeface="+mj-lt"/>
                <a:ea typeface="+mn-ea"/>
                <a:cs typeface="Arial" panose="020B0604020202020204" pitchFamily="34" charset="0"/>
              </a:endParaRPr>
            </a:p>
          </p:txBody>
        </p:sp>
        <p:sp>
          <p:nvSpPr>
            <p:cNvPr id="174" name="Text Box 119"/>
            <p:cNvSpPr txBox="1">
              <a:spLocks noChangeArrowheads="1"/>
            </p:cNvSpPr>
            <p:nvPr/>
          </p:nvSpPr>
          <p:spPr bwMode="gray">
            <a:xfrm>
              <a:off x="706036" y="2719319"/>
              <a:ext cx="20923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zh-TW" altLang="en-US" sz="1400" dirty="0">
                  <a:latin typeface="Arial" panose="020B0604020202020204" pitchFamily="34" charset="0"/>
                  <a:ea typeface="微軟正黑體" panose="020B0604030504040204" pitchFamily="34" charset="-120"/>
                  <a:cs typeface="Arial" panose="020B0604020202020204" pitchFamily="34" charset="0"/>
                </a:rPr>
                <a:t>傳統型</a:t>
              </a:r>
              <a:r>
                <a:rPr lang="zh-TW" altLang="en-US" sz="1400" dirty="0" smtClean="0">
                  <a:latin typeface="Arial" panose="020B0604020202020204" pitchFamily="34" charset="0"/>
                  <a:ea typeface="微軟正黑體" panose="020B0604030504040204" pitchFamily="34" charset="-120"/>
                  <a:cs typeface="Arial" panose="020B0604020202020204" pitchFamily="34" charset="0"/>
                </a:rPr>
                <a:t>壽險</a:t>
              </a:r>
              <a:r>
                <a:rPr lang="en-US" altLang="zh-TW" sz="1400"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1400" dirty="0" smtClean="0">
                  <a:latin typeface="Arial" panose="020B0604020202020204" pitchFamily="34" charset="0"/>
                  <a:ea typeface="微軟正黑體" panose="020B0604030504040204" pitchFamily="34" charset="-120"/>
                  <a:cs typeface="Arial" panose="020B0604020202020204" pitchFamily="34" charset="0"/>
                </a:rPr>
                <a:t>保障型</a:t>
              </a:r>
              <a:endParaRPr lang="zh-TW" altLang="en-US" sz="1400" i="0" dirty="0">
                <a:latin typeface="Arial" panose="020B0604020202020204" pitchFamily="34" charset="0"/>
                <a:ea typeface="微軟正黑體" panose="020B0604030504040204" pitchFamily="34" charset="-120"/>
                <a:cs typeface="Arial" panose="020B0604020202020204" pitchFamily="34" charset="0"/>
              </a:endParaRPr>
            </a:p>
          </p:txBody>
        </p:sp>
        <p:sp>
          <p:nvSpPr>
            <p:cNvPr id="175" name="Rectangle 26"/>
            <p:cNvSpPr>
              <a:spLocks noChangeArrowheads="1"/>
            </p:cNvSpPr>
            <p:nvPr/>
          </p:nvSpPr>
          <p:spPr bwMode="gray">
            <a:xfrm>
              <a:off x="579987" y="2987136"/>
              <a:ext cx="179698" cy="179793"/>
            </a:xfrm>
            <a:prstGeom prst="rect">
              <a:avLst/>
            </a:prstGeom>
            <a:solidFill>
              <a:srgbClr val="004C8D"/>
            </a:solidFill>
            <a:ln w="9525" algn="ctr">
              <a:solidFill>
                <a:schemeClr val="bg1"/>
              </a:solidFill>
              <a:miter lim="800000"/>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30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76" name="Rectangle 30"/>
            <p:cNvSpPr>
              <a:spLocks noChangeArrowheads="1"/>
            </p:cNvSpPr>
            <p:nvPr/>
          </p:nvSpPr>
          <p:spPr bwMode="gray">
            <a:xfrm>
              <a:off x="579987" y="2776191"/>
              <a:ext cx="180000" cy="180000"/>
            </a:xfrm>
            <a:prstGeom prst="rect">
              <a:avLst/>
            </a:prstGeom>
            <a:pattFill prst="pct60">
              <a:fgClr>
                <a:srgbClr val="004C8D"/>
              </a:fgClr>
              <a:bgClr>
                <a:schemeClr val="bg1"/>
              </a:bgClr>
            </a:pattFill>
            <a:ln w="9525" algn="ctr">
              <a:solidFill>
                <a:schemeClr val="bg1"/>
              </a:solidFill>
              <a:miter lim="800000"/>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500">
                <a:solidFill>
                  <a:prstClr val="white"/>
                </a:solidFill>
                <a:latin typeface="+mn-lt"/>
              </a:endParaRPr>
            </a:p>
          </p:txBody>
        </p:sp>
        <p:sp>
          <p:nvSpPr>
            <p:cNvPr id="177" name="Rectangle 118"/>
            <p:cNvSpPr>
              <a:spLocks noChangeArrowheads="1"/>
            </p:cNvSpPr>
            <p:nvPr/>
          </p:nvSpPr>
          <p:spPr bwMode="gray">
            <a:xfrm>
              <a:off x="579987" y="2354508"/>
              <a:ext cx="180000" cy="180000"/>
            </a:xfrm>
            <a:prstGeom prst="rect">
              <a:avLst/>
            </a:prstGeom>
            <a:solidFill>
              <a:srgbClr val="FFC93E"/>
            </a:solidFill>
            <a:ln w="9525" algn="ctr">
              <a:solidFill>
                <a:schemeClr val="bg1"/>
              </a:solidFill>
              <a:miter lim="800000"/>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400">
                <a:pattFill prst="pct60">
                  <a:fgClr>
                    <a:schemeClr val="accent1"/>
                  </a:fgClr>
                  <a:bgClr>
                    <a:schemeClr val="bg1"/>
                  </a:bgClr>
                </a:pattFill>
                <a:latin typeface="Arial" panose="020B0604020202020204" pitchFamily="34" charset="0"/>
                <a:ea typeface="微軟正黑體" panose="020B0604030504040204" pitchFamily="34" charset="-120"/>
                <a:cs typeface="Arial" panose="020B0604020202020204" pitchFamily="34" charset="0"/>
              </a:endParaRPr>
            </a:p>
          </p:txBody>
        </p:sp>
      </p:grpSp>
      <p:grpSp>
        <p:nvGrpSpPr>
          <p:cNvPr id="178" name="群組 177"/>
          <p:cNvGrpSpPr/>
          <p:nvPr/>
        </p:nvGrpSpPr>
        <p:grpSpPr>
          <a:xfrm>
            <a:off x="4580501" y="2053593"/>
            <a:ext cx="2505731" cy="1157643"/>
            <a:chOff x="579987" y="2082242"/>
            <a:chExt cx="2505731" cy="1157643"/>
          </a:xfrm>
        </p:grpSpPr>
        <p:sp>
          <p:nvSpPr>
            <p:cNvPr id="179" name="Text Box 35"/>
            <p:cNvSpPr txBox="1">
              <a:spLocks noChangeArrowheads="1"/>
            </p:cNvSpPr>
            <p:nvPr/>
          </p:nvSpPr>
          <p:spPr bwMode="gray">
            <a:xfrm>
              <a:off x="704026" y="2082242"/>
              <a:ext cx="19750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zh-TW" altLang="en-US" sz="1400" dirty="0" smtClean="0">
                  <a:latin typeface="Arial" panose="020B0604020202020204" pitchFamily="34" charset="0"/>
                  <a:ea typeface="微軟正黑體" panose="020B0604030504040204" pitchFamily="34" charset="-120"/>
                  <a:cs typeface="Arial" panose="020B0604020202020204" pitchFamily="34" charset="0"/>
                </a:rPr>
                <a:t>其</a:t>
              </a:r>
              <a:r>
                <a:rPr lang="zh-TW" altLang="en-US" sz="1400" dirty="0">
                  <a:latin typeface="Arial" panose="020B0604020202020204" pitchFamily="34" charset="0"/>
                  <a:ea typeface="微軟正黑體" panose="020B0604030504040204" pitchFamily="34" charset="-120"/>
                  <a:cs typeface="Arial" panose="020B0604020202020204" pitchFamily="34" charset="0"/>
                </a:rPr>
                <a:t>他</a:t>
              </a:r>
              <a:endParaRPr lang="zh-TW" altLang="en-US" sz="1400" i="0" dirty="0">
                <a:latin typeface="Arial" panose="020B0604020202020204" pitchFamily="34" charset="0"/>
                <a:ea typeface="微軟正黑體" panose="020B0604030504040204" pitchFamily="34" charset="-120"/>
                <a:cs typeface="Arial" panose="020B0604020202020204" pitchFamily="34" charset="0"/>
              </a:endParaRPr>
            </a:p>
          </p:txBody>
        </p:sp>
        <p:sp>
          <p:nvSpPr>
            <p:cNvPr id="180" name="Text Box 27"/>
            <p:cNvSpPr txBox="1">
              <a:spLocks noChangeArrowheads="1"/>
            </p:cNvSpPr>
            <p:nvPr/>
          </p:nvSpPr>
          <p:spPr bwMode="gray">
            <a:xfrm>
              <a:off x="707214" y="2932108"/>
              <a:ext cx="2089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None/>
              </a:pPr>
              <a:r>
                <a:rPr lang="zh-TW" altLang="en-US" sz="1400" dirty="0">
                  <a:latin typeface="Arial" panose="020B0604020202020204" pitchFamily="34" charset="0"/>
                  <a:ea typeface="微軟正黑體" panose="020B0604030504040204" pitchFamily="34" charset="-120"/>
                  <a:cs typeface="Arial" panose="020B0604020202020204" pitchFamily="34" charset="0"/>
                </a:rPr>
                <a:t>傳統型</a:t>
              </a:r>
              <a:r>
                <a:rPr lang="zh-TW" altLang="en-US" sz="1400" dirty="0" smtClean="0">
                  <a:latin typeface="Arial" panose="020B0604020202020204" pitchFamily="34" charset="0"/>
                  <a:ea typeface="微軟正黑體" panose="020B0604030504040204" pitchFamily="34" charset="-120"/>
                  <a:cs typeface="Arial" panose="020B0604020202020204" pitchFamily="34" charset="0"/>
                </a:rPr>
                <a:t>壽險</a:t>
              </a:r>
              <a:r>
                <a:rPr lang="en-US" altLang="zh-TW" sz="1400"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1400" dirty="0">
                  <a:latin typeface="Arial" panose="020B0604020202020204" pitchFamily="34" charset="0"/>
                  <a:ea typeface="微軟正黑體" panose="020B0604030504040204" pitchFamily="34" charset="-120"/>
                  <a:cs typeface="Arial" panose="020B0604020202020204" pitchFamily="34" charset="0"/>
                </a:rPr>
                <a:t>儲蓄</a:t>
              </a:r>
              <a:r>
                <a:rPr lang="zh-TW" altLang="en-US" sz="1400" dirty="0" smtClean="0">
                  <a:latin typeface="Arial" panose="020B0604020202020204" pitchFamily="34" charset="0"/>
                  <a:ea typeface="微軟正黑體" panose="020B0604030504040204" pitchFamily="34" charset="-120"/>
                  <a:cs typeface="Arial" panose="020B0604020202020204" pitchFamily="34" charset="0"/>
                </a:rPr>
                <a:t>型</a:t>
              </a:r>
              <a:endParaRPr lang="zh-TW" altLang="en-US" sz="1400" dirty="0">
                <a:latin typeface="Arial" panose="020B0604020202020204" pitchFamily="34" charset="0"/>
                <a:ea typeface="微軟正黑體" panose="020B0604030504040204" pitchFamily="34" charset="-120"/>
                <a:cs typeface="Arial" panose="020B0604020202020204" pitchFamily="34" charset="0"/>
              </a:endParaRPr>
            </a:p>
          </p:txBody>
        </p:sp>
        <p:sp>
          <p:nvSpPr>
            <p:cNvPr id="181" name="Rectangle 28"/>
            <p:cNvSpPr>
              <a:spLocks noChangeArrowheads="1"/>
            </p:cNvSpPr>
            <p:nvPr/>
          </p:nvSpPr>
          <p:spPr bwMode="gray">
            <a:xfrm>
              <a:off x="579987" y="2565453"/>
              <a:ext cx="179698" cy="179793"/>
            </a:xfrm>
            <a:prstGeom prst="rect">
              <a:avLst/>
            </a:prstGeom>
            <a:solidFill>
              <a:srgbClr val="00A94F"/>
            </a:solidFill>
            <a:ln w="9525" algn="ctr">
              <a:solidFill>
                <a:schemeClr val="bg1"/>
              </a:solidFill>
              <a:miter lim="800000"/>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300"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82" name="Text Box 29"/>
            <p:cNvSpPr txBox="1">
              <a:spLocks noChangeArrowheads="1"/>
            </p:cNvSpPr>
            <p:nvPr/>
          </p:nvSpPr>
          <p:spPr bwMode="gray">
            <a:xfrm>
              <a:off x="704026" y="2506528"/>
              <a:ext cx="19655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None/>
              </a:pPr>
              <a:r>
                <a:rPr lang="zh-TW" altLang="en-US" sz="1400" dirty="0">
                  <a:latin typeface="Arial" panose="020B0604020202020204" pitchFamily="34" charset="0"/>
                  <a:ea typeface="微軟正黑體" panose="020B0604030504040204" pitchFamily="34" charset="-120"/>
                  <a:cs typeface="Arial" panose="020B0604020202020204" pitchFamily="34" charset="0"/>
                </a:rPr>
                <a:t>健康及意外險</a:t>
              </a:r>
              <a:endParaRPr lang="zh-TW" altLang="en-US" sz="1400" i="0" dirty="0">
                <a:latin typeface="Arial" panose="020B0604020202020204" pitchFamily="34" charset="0"/>
                <a:ea typeface="微軟正黑體" panose="020B0604030504040204" pitchFamily="34" charset="-120"/>
                <a:cs typeface="Arial" panose="020B0604020202020204" pitchFamily="34" charset="0"/>
              </a:endParaRPr>
            </a:p>
          </p:txBody>
        </p:sp>
        <p:sp>
          <p:nvSpPr>
            <p:cNvPr id="183" name="Rectangle 32"/>
            <p:cNvSpPr>
              <a:spLocks noChangeArrowheads="1"/>
            </p:cNvSpPr>
            <p:nvPr/>
          </p:nvSpPr>
          <p:spPr bwMode="gray">
            <a:xfrm>
              <a:off x="579987" y="2143770"/>
              <a:ext cx="179698" cy="179793"/>
            </a:xfrm>
            <a:prstGeom prst="rect">
              <a:avLst/>
            </a:prstGeom>
            <a:pattFill prst="pct60">
              <a:fgClr>
                <a:schemeClr val="accent3"/>
              </a:fgClr>
              <a:bgClr>
                <a:schemeClr val="bg1"/>
              </a:bgClr>
            </a:pattFill>
            <a:ln w="9525" algn="ctr">
              <a:solidFill>
                <a:schemeClr val="bg1"/>
              </a:solidFill>
              <a:miter lim="800000"/>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30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84" name="Text Box 33"/>
            <p:cNvSpPr txBox="1">
              <a:spLocks noChangeArrowheads="1"/>
            </p:cNvSpPr>
            <p:nvPr/>
          </p:nvSpPr>
          <p:spPr bwMode="gray">
            <a:xfrm>
              <a:off x="704026" y="2316776"/>
              <a:ext cx="23816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None/>
              </a:pPr>
              <a:r>
                <a:rPr lang="zh-TW" altLang="en-US" sz="1400" dirty="0">
                  <a:latin typeface="Arial" panose="020B0604020202020204" pitchFamily="34" charset="0"/>
                  <a:ea typeface="微軟正黑體" panose="020B0604030504040204" pitchFamily="34" charset="-120"/>
                  <a:cs typeface="Arial" panose="020B0604020202020204" pitchFamily="34" charset="0"/>
                </a:rPr>
                <a:t>投資型</a:t>
              </a:r>
              <a:r>
                <a:rPr lang="zh-TW" altLang="en-US" sz="1400" dirty="0" smtClean="0">
                  <a:latin typeface="Arial" panose="020B0604020202020204" pitchFamily="34" charset="0"/>
                  <a:ea typeface="微軟正黑體" panose="020B0604030504040204" pitchFamily="34" charset="-120"/>
                  <a:cs typeface="Arial" panose="020B0604020202020204" pitchFamily="34" charset="0"/>
                </a:rPr>
                <a:t>商品及利變型年金</a:t>
              </a:r>
              <a:endParaRPr lang="zh-TW" altLang="en-US" sz="1400" dirty="0">
                <a:latin typeface="+mj-lt"/>
                <a:ea typeface="+mn-ea"/>
                <a:cs typeface="Arial" panose="020B0604020202020204" pitchFamily="34" charset="0"/>
              </a:endParaRPr>
            </a:p>
          </p:txBody>
        </p:sp>
        <p:sp>
          <p:nvSpPr>
            <p:cNvPr id="185" name="Text Box 119"/>
            <p:cNvSpPr txBox="1">
              <a:spLocks noChangeArrowheads="1"/>
            </p:cNvSpPr>
            <p:nvPr/>
          </p:nvSpPr>
          <p:spPr bwMode="gray">
            <a:xfrm>
              <a:off x="706036" y="2719319"/>
              <a:ext cx="20923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zh-TW" altLang="en-US" sz="1400" dirty="0">
                  <a:latin typeface="Arial" panose="020B0604020202020204" pitchFamily="34" charset="0"/>
                  <a:ea typeface="微軟正黑體" panose="020B0604030504040204" pitchFamily="34" charset="-120"/>
                  <a:cs typeface="Arial" panose="020B0604020202020204" pitchFamily="34" charset="0"/>
                </a:rPr>
                <a:t>傳統型</a:t>
              </a:r>
              <a:r>
                <a:rPr lang="zh-TW" altLang="en-US" sz="1400" dirty="0" smtClean="0">
                  <a:latin typeface="Arial" panose="020B0604020202020204" pitchFamily="34" charset="0"/>
                  <a:ea typeface="微軟正黑體" panose="020B0604030504040204" pitchFamily="34" charset="-120"/>
                  <a:cs typeface="Arial" panose="020B0604020202020204" pitchFamily="34" charset="0"/>
                </a:rPr>
                <a:t>壽險</a:t>
              </a:r>
              <a:r>
                <a:rPr lang="en-US" altLang="zh-TW" sz="1400"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1400" dirty="0" smtClean="0">
                  <a:latin typeface="Arial" panose="020B0604020202020204" pitchFamily="34" charset="0"/>
                  <a:ea typeface="微軟正黑體" panose="020B0604030504040204" pitchFamily="34" charset="-120"/>
                  <a:cs typeface="Arial" panose="020B0604020202020204" pitchFamily="34" charset="0"/>
                </a:rPr>
                <a:t>保障型</a:t>
              </a:r>
              <a:endParaRPr lang="zh-TW" altLang="en-US" sz="1400" i="0" dirty="0">
                <a:latin typeface="Arial" panose="020B0604020202020204" pitchFamily="34" charset="0"/>
                <a:ea typeface="微軟正黑體" panose="020B0604030504040204" pitchFamily="34" charset="-120"/>
                <a:cs typeface="Arial" panose="020B0604020202020204" pitchFamily="34" charset="0"/>
              </a:endParaRPr>
            </a:p>
          </p:txBody>
        </p:sp>
        <p:sp>
          <p:nvSpPr>
            <p:cNvPr id="186" name="Rectangle 26"/>
            <p:cNvSpPr>
              <a:spLocks noChangeArrowheads="1"/>
            </p:cNvSpPr>
            <p:nvPr/>
          </p:nvSpPr>
          <p:spPr bwMode="gray">
            <a:xfrm>
              <a:off x="579987" y="2987136"/>
              <a:ext cx="179698" cy="179793"/>
            </a:xfrm>
            <a:prstGeom prst="rect">
              <a:avLst/>
            </a:prstGeom>
            <a:solidFill>
              <a:srgbClr val="004C8D"/>
            </a:solidFill>
            <a:ln w="9525" algn="ctr">
              <a:solidFill>
                <a:schemeClr val="bg1"/>
              </a:solidFill>
              <a:miter lim="800000"/>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30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87" name="Rectangle 30"/>
            <p:cNvSpPr>
              <a:spLocks noChangeArrowheads="1"/>
            </p:cNvSpPr>
            <p:nvPr/>
          </p:nvSpPr>
          <p:spPr bwMode="gray">
            <a:xfrm>
              <a:off x="579987" y="2776191"/>
              <a:ext cx="180000" cy="180000"/>
            </a:xfrm>
            <a:prstGeom prst="rect">
              <a:avLst/>
            </a:prstGeom>
            <a:pattFill prst="pct60">
              <a:fgClr>
                <a:srgbClr val="004C8D"/>
              </a:fgClr>
              <a:bgClr>
                <a:schemeClr val="bg1"/>
              </a:bgClr>
            </a:pattFill>
            <a:ln w="9525" algn="ctr">
              <a:solidFill>
                <a:schemeClr val="bg1"/>
              </a:solidFill>
              <a:miter lim="800000"/>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500">
                <a:solidFill>
                  <a:prstClr val="white"/>
                </a:solidFill>
                <a:latin typeface="+mn-lt"/>
              </a:endParaRPr>
            </a:p>
          </p:txBody>
        </p:sp>
        <p:sp>
          <p:nvSpPr>
            <p:cNvPr id="188" name="Rectangle 118"/>
            <p:cNvSpPr>
              <a:spLocks noChangeArrowheads="1"/>
            </p:cNvSpPr>
            <p:nvPr/>
          </p:nvSpPr>
          <p:spPr bwMode="gray">
            <a:xfrm>
              <a:off x="579987" y="2354508"/>
              <a:ext cx="180000" cy="180000"/>
            </a:xfrm>
            <a:prstGeom prst="rect">
              <a:avLst/>
            </a:prstGeom>
            <a:solidFill>
              <a:srgbClr val="FFC93E"/>
            </a:solidFill>
            <a:ln w="9525" algn="ctr">
              <a:solidFill>
                <a:schemeClr val="bg1"/>
              </a:solidFill>
              <a:miter lim="800000"/>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400">
                <a:pattFill prst="pct60">
                  <a:fgClr>
                    <a:schemeClr val="accent1"/>
                  </a:fgClr>
                  <a:bgClr>
                    <a:schemeClr val="bg1"/>
                  </a:bgClr>
                </a:pattFill>
                <a:latin typeface="Arial" panose="020B0604020202020204" pitchFamily="34" charset="0"/>
                <a:ea typeface="微軟正黑體" panose="020B0604030504040204" pitchFamily="34" charset="-120"/>
                <a:cs typeface="Arial" panose="020B0604020202020204" pitchFamily="34" charset="0"/>
              </a:endParaRPr>
            </a:p>
          </p:txBody>
        </p:sp>
      </p:grpSp>
      <p:sp>
        <p:nvSpPr>
          <p:cNvPr id="89" name="文字方塊 88"/>
          <p:cNvSpPr txBox="1"/>
          <p:nvPr/>
        </p:nvSpPr>
        <p:spPr>
          <a:xfrm>
            <a:off x="2715152" y="4232612"/>
            <a:ext cx="612668" cy="315471"/>
          </a:xfrm>
          <a:prstGeom prst="rect">
            <a:avLst/>
          </a:prstGeom>
          <a:solidFill>
            <a:schemeClr val="bg1"/>
          </a:solidFill>
        </p:spPr>
        <p:txBody>
          <a:bodyPr wrap="none" rtlCol="0">
            <a:spAutoFit/>
          </a:bodyPr>
          <a:lstStyle/>
          <a:p>
            <a:r>
              <a:rPr lang="en-US" altLang="zh-TW" sz="1450" b="1" u="sng" dirty="0" smtClean="0"/>
              <a:t>243.0</a:t>
            </a:r>
            <a:endParaRPr lang="zh-TW" altLang="en-US" sz="1450" b="1" u="sng" dirty="0"/>
          </a:p>
        </p:txBody>
      </p:sp>
      <p:sp>
        <p:nvSpPr>
          <p:cNvPr id="90" name="文字方塊 89"/>
          <p:cNvSpPr txBox="1"/>
          <p:nvPr/>
        </p:nvSpPr>
        <p:spPr>
          <a:xfrm>
            <a:off x="1169176" y="3735326"/>
            <a:ext cx="612668" cy="315471"/>
          </a:xfrm>
          <a:prstGeom prst="rect">
            <a:avLst/>
          </a:prstGeom>
          <a:solidFill>
            <a:schemeClr val="bg1"/>
          </a:solidFill>
        </p:spPr>
        <p:txBody>
          <a:bodyPr wrap="none" rtlCol="0">
            <a:spAutoFit/>
          </a:bodyPr>
          <a:lstStyle/>
          <a:p>
            <a:r>
              <a:rPr lang="en-US" altLang="zh-TW" sz="1450" b="1" u="sng" dirty="0" smtClean="0"/>
              <a:t>333.8</a:t>
            </a:r>
            <a:endParaRPr lang="zh-TW" altLang="en-US" sz="1450" b="1" u="sng" dirty="0"/>
          </a:p>
        </p:txBody>
      </p:sp>
      <p:sp>
        <p:nvSpPr>
          <p:cNvPr id="94" name="文字方塊 93"/>
          <p:cNvSpPr txBox="1"/>
          <p:nvPr/>
        </p:nvSpPr>
        <p:spPr>
          <a:xfrm>
            <a:off x="1931130" y="3780980"/>
            <a:ext cx="612668" cy="315471"/>
          </a:xfrm>
          <a:prstGeom prst="rect">
            <a:avLst/>
          </a:prstGeom>
          <a:solidFill>
            <a:schemeClr val="bg1"/>
          </a:solidFill>
        </p:spPr>
        <p:txBody>
          <a:bodyPr wrap="none" rtlCol="0">
            <a:spAutoFit/>
          </a:bodyPr>
          <a:lstStyle/>
          <a:p>
            <a:r>
              <a:rPr lang="en-US" altLang="zh-TW" sz="1450" b="1" u="sng" dirty="0" smtClean="0"/>
              <a:t>326.9</a:t>
            </a:r>
            <a:endParaRPr lang="zh-TW" altLang="en-US" sz="1450" b="1" u="sng" dirty="0"/>
          </a:p>
        </p:txBody>
      </p:sp>
      <p:sp>
        <p:nvSpPr>
          <p:cNvPr id="97" name="文字方塊 96"/>
          <p:cNvSpPr txBox="1"/>
          <p:nvPr/>
        </p:nvSpPr>
        <p:spPr>
          <a:xfrm>
            <a:off x="6956326" y="3267537"/>
            <a:ext cx="612668" cy="315471"/>
          </a:xfrm>
          <a:prstGeom prst="rect">
            <a:avLst/>
          </a:prstGeom>
          <a:solidFill>
            <a:schemeClr val="bg1"/>
          </a:solidFill>
        </p:spPr>
        <p:txBody>
          <a:bodyPr wrap="none" rtlCol="0">
            <a:spAutoFit/>
          </a:bodyPr>
          <a:lstStyle/>
          <a:p>
            <a:r>
              <a:rPr lang="en-US" altLang="zh-TW" sz="1450" b="1" u="sng" dirty="0" smtClean="0"/>
              <a:t>666.1</a:t>
            </a:r>
            <a:endParaRPr lang="zh-TW" altLang="en-US" sz="1450" b="1" u="sng" dirty="0"/>
          </a:p>
        </p:txBody>
      </p:sp>
      <p:sp>
        <p:nvSpPr>
          <p:cNvPr id="98" name="文字方塊 97"/>
          <p:cNvSpPr txBox="1"/>
          <p:nvPr/>
        </p:nvSpPr>
        <p:spPr>
          <a:xfrm>
            <a:off x="7621734" y="3344769"/>
            <a:ext cx="612668" cy="315471"/>
          </a:xfrm>
          <a:prstGeom prst="rect">
            <a:avLst/>
          </a:prstGeom>
          <a:solidFill>
            <a:schemeClr val="bg1"/>
          </a:solidFill>
        </p:spPr>
        <p:txBody>
          <a:bodyPr wrap="none" rtlCol="0">
            <a:spAutoFit/>
          </a:bodyPr>
          <a:lstStyle/>
          <a:p>
            <a:r>
              <a:rPr lang="en-US" altLang="zh-TW" sz="1450" b="1" u="sng" dirty="0" smtClean="0"/>
              <a:t>646.0</a:t>
            </a:r>
            <a:endParaRPr lang="zh-TW" altLang="en-US" sz="1450" b="1" u="sng" dirty="0"/>
          </a:p>
        </p:txBody>
      </p:sp>
      <p:sp>
        <p:nvSpPr>
          <p:cNvPr id="99" name="文字方塊 98"/>
          <p:cNvSpPr txBox="1"/>
          <p:nvPr/>
        </p:nvSpPr>
        <p:spPr>
          <a:xfrm>
            <a:off x="6334513" y="3210409"/>
            <a:ext cx="612668" cy="315471"/>
          </a:xfrm>
          <a:prstGeom prst="rect">
            <a:avLst/>
          </a:prstGeom>
          <a:solidFill>
            <a:schemeClr val="bg1"/>
          </a:solidFill>
        </p:spPr>
        <p:txBody>
          <a:bodyPr wrap="none" rtlCol="0">
            <a:spAutoFit/>
          </a:bodyPr>
          <a:lstStyle/>
          <a:p>
            <a:r>
              <a:rPr lang="en-US" altLang="zh-TW" sz="1450" b="1" u="sng" dirty="0" smtClean="0"/>
              <a:t>680.7</a:t>
            </a:r>
            <a:endParaRPr lang="zh-TW" altLang="en-US" sz="1450" b="1" u="sng" dirty="0"/>
          </a:p>
        </p:txBody>
      </p:sp>
      <p:sp>
        <p:nvSpPr>
          <p:cNvPr id="100" name="文字方塊 99"/>
          <p:cNvSpPr txBox="1"/>
          <p:nvPr/>
        </p:nvSpPr>
        <p:spPr>
          <a:xfrm>
            <a:off x="5699141" y="3254838"/>
            <a:ext cx="612668" cy="315471"/>
          </a:xfrm>
          <a:prstGeom prst="rect">
            <a:avLst/>
          </a:prstGeom>
          <a:solidFill>
            <a:schemeClr val="bg1"/>
          </a:solidFill>
        </p:spPr>
        <p:txBody>
          <a:bodyPr wrap="none" rtlCol="0">
            <a:spAutoFit/>
          </a:bodyPr>
          <a:lstStyle/>
          <a:p>
            <a:r>
              <a:rPr lang="en-US" altLang="zh-TW" sz="1450" b="1" u="sng" dirty="0" smtClean="0"/>
              <a:t>669.9</a:t>
            </a:r>
            <a:endParaRPr lang="zh-TW" altLang="en-US" sz="1450" b="1" u="sng" dirty="0"/>
          </a:p>
        </p:txBody>
      </p:sp>
      <p:sp>
        <p:nvSpPr>
          <p:cNvPr id="101" name="文字方塊 100"/>
          <p:cNvSpPr txBox="1"/>
          <p:nvPr/>
        </p:nvSpPr>
        <p:spPr>
          <a:xfrm>
            <a:off x="5024044" y="3403231"/>
            <a:ext cx="612668" cy="315471"/>
          </a:xfrm>
          <a:prstGeom prst="rect">
            <a:avLst/>
          </a:prstGeom>
          <a:solidFill>
            <a:schemeClr val="bg1"/>
          </a:solidFill>
        </p:spPr>
        <p:txBody>
          <a:bodyPr wrap="none" rtlCol="0">
            <a:spAutoFit/>
          </a:bodyPr>
          <a:lstStyle/>
          <a:p>
            <a:r>
              <a:rPr lang="en-US" altLang="zh-TW" sz="1450" b="1" u="sng" dirty="0" smtClean="0"/>
              <a:t>636.2</a:t>
            </a:r>
            <a:endParaRPr lang="zh-TW" altLang="en-US" sz="1450" b="1" u="sng" dirty="0"/>
          </a:p>
        </p:txBody>
      </p:sp>
      <p:sp>
        <p:nvSpPr>
          <p:cNvPr id="151" name="Oval 60"/>
          <p:cNvSpPr>
            <a:spLocks noChangeArrowheads="1"/>
          </p:cNvSpPr>
          <p:nvPr/>
        </p:nvSpPr>
        <p:spPr bwMode="gray">
          <a:xfrm>
            <a:off x="1660392" y="3475082"/>
            <a:ext cx="385200" cy="336093"/>
          </a:xfrm>
          <a:prstGeom prst="ellipse">
            <a:avLst/>
          </a:prstGeom>
          <a:solidFill>
            <a:schemeClr val="bg1"/>
          </a:solidFill>
          <a:ln w="9525" algn="ctr">
            <a:solidFill>
              <a:srgbClr val="FF0000"/>
            </a:solidFill>
            <a:round/>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gn="ctr" eaLnBrk="1" hangingPunct="1">
              <a:spcBef>
                <a:spcPct val="0"/>
              </a:spcBef>
              <a:buFontTx/>
              <a:buNone/>
            </a:pPr>
            <a:r>
              <a:rPr lang="zh-TW" altLang="en-US" sz="1500" b="1" dirty="0" smtClean="0">
                <a:solidFill>
                  <a:srgbClr val="FF3300"/>
                </a:solidFill>
                <a:latin typeface="+mj-lt"/>
                <a:ea typeface="DFKai-SB" pitchFamily="65" charset="-120"/>
              </a:rPr>
              <a:t> </a:t>
            </a:r>
            <a:r>
              <a:rPr lang="en-US" altLang="zh-TW" sz="1500" b="1" dirty="0" smtClean="0">
                <a:solidFill>
                  <a:srgbClr val="FF3300"/>
                </a:solidFill>
                <a:latin typeface="+mj-lt"/>
                <a:ea typeface="DFKai-SB" pitchFamily="65" charset="-120"/>
              </a:rPr>
              <a:t>-2</a:t>
            </a:r>
            <a:r>
              <a:rPr lang="en-US" altLang="zh-TW" sz="1500" b="1" i="0" dirty="0" smtClean="0">
                <a:solidFill>
                  <a:srgbClr val="FF3300"/>
                </a:solidFill>
                <a:latin typeface="+mj-lt"/>
                <a:ea typeface="DFKai-SB" pitchFamily="65" charset="-120"/>
              </a:rPr>
              <a:t>%</a:t>
            </a:r>
            <a:endParaRPr lang="en-US" altLang="zh-TW" sz="1500" b="1" i="0" dirty="0">
              <a:solidFill>
                <a:srgbClr val="FF3300"/>
              </a:solidFill>
              <a:latin typeface="+mj-lt"/>
              <a:ea typeface="DFKai-SB" pitchFamily="65" charset="-120"/>
            </a:endParaRPr>
          </a:p>
        </p:txBody>
      </p:sp>
      <p:grpSp>
        <p:nvGrpSpPr>
          <p:cNvPr id="154" name="群組 153"/>
          <p:cNvGrpSpPr/>
          <p:nvPr/>
        </p:nvGrpSpPr>
        <p:grpSpPr>
          <a:xfrm>
            <a:off x="2532076" y="3614715"/>
            <a:ext cx="601873" cy="324000"/>
            <a:chOff x="3343074" y="3271857"/>
            <a:chExt cx="829054" cy="275057"/>
          </a:xfrm>
        </p:grpSpPr>
        <p:sp>
          <p:nvSpPr>
            <p:cNvPr id="155" name="Line 59"/>
            <p:cNvSpPr>
              <a:spLocks noChangeShapeType="1"/>
            </p:cNvSpPr>
            <p:nvPr/>
          </p:nvSpPr>
          <p:spPr bwMode="gray">
            <a:xfrm>
              <a:off x="3343074" y="3322856"/>
              <a:ext cx="829054" cy="222427"/>
            </a:xfrm>
            <a:prstGeom prst="line">
              <a:avLst/>
            </a:prstGeom>
            <a:noFill/>
            <a:ln w="25400">
              <a:solidFill>
                <a:srgbClr val="FF0000"/>
              </a:solidFill>
              <a:round/>
              <a:headEnd/>
              <a:tailEnd type="arrow" w="med" len="med"/>
            </a:ln>
            <a:extLst>
              <a:ext uri="{909E8E84-426E-40DD-AFC4-6F175D3DCCD1}">
                <a14:hiddenFill xmlns:a14="http://schemas.microsoft.com/office/drawing/2010/main">
                  <a:noFill/>
                </a14:hiddenFill>
              </a:ext>
            </a:extLst>
          </p:spPr>
          <p:txBody>
            <a:bodyPr anchor="ctr"/>
            <a:lstStyle/>
            <a:p>
              <a:endParaRPr lang="zh-TW" altLang="en-US">
                <a:latin typeface="+mj-lt"/>
              </a:endParaRPr>
            </a:p>
          </p:txBody>
        </p:sp>
        <p:sp>
          <p:nvSpPr>
            <p:cNvPr id="156" name="Oval 60"/>
            <p:cNvSpPr>
              <a:spLocks noChangeArrowheads="1"/>
            </p:cNvSpPr>
            <p:nvPr/>
          </p:nvSpPr>
          <p:spPr bwMode="gray">
            <a:xfrm>
              <a:off x="3430394" y="3271857"/>
              <a:ext cx="582163" cy="275057"/>
            </a:xfrm>
            <a:prstGeom prst="ellipse">
              <a:avLst/>
            </a:prstGeom>
            <a:solidFill>
              <a:schemeClr val="bg1"/>
            </a:solidFill>
            <a:ln w="9525" algn="ctr">
              <a:solidFill>
                <a:srgbClr val="FF0000"/>
              </a:solidFill>
              <a:round/>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gn="ctr" eaLnBrk="1" hangingPunct="1">
                <a:spcBef>
                  <a:spcPct val="0"/>
                </a:spcBef>
                <a:buFontTx/>
                <a:buNone/>
              </a:pPr>
              <a:r>
                <a:rPr lang="en-US" altLang="zh-TW" sz="1500" b="1" dirty="0" smtClean="0">
                  <a:solidFill>
                    <a:srgbClr val="FF3300"/>
                  </a:solidFill>
                  <a:latin typeface="+mj-lt"/>
                  <a:ea typeface="DFKai-SB" pitchFamily="65" charset="-120"/>
                </a:rPr>
                <a:t>-26</a:t>
              </a:r>
              <a:r>
                <a:rPr lang="en-US" altLang="zh-TW" sz="1500" b="1" i="0" dirty="0" smtClean="0">
                  <a:solidFill>
                    <a:srgbClr val="FF3300"/>
                  </a:solidFill>
                  <a:latin typeface="+mj-lt"/>
                  <a:ea typeface="DFKai-SB" pitchFamily="65" charset="-120"/>
                </a:rPr>
                <a:t>%</a:t>
              </a:r>
              <a:endParaRPr lang="en-US" altLang="zh-TW" sz="1500" b="1" i="0" dirty="0">
                <a:solidFill>
                  <a:srgbClr val="FF3300"/>
                </a:solidFill>
                <a:latin typeface="+mj-lt"/>
                <a:ea typeface="DFKai-SB" pitchFamily="65" charset="-120"/>
              </a:endParaRPr>
            </a:p>
          </p:txBody>
        </p:sp>
      </p:grpSp>
      <p:sp>
        <p:nvSpPr>
          <p:cNvPr id="73" name="Line 59"/>
          <p:cNvSpPr>
            <a:spLocks noChangeShapeType="1"/>
          </p:cNvSpPr>
          <p:nvPr/>
        </p:nvSpPr>
        <p:spPr bwMode="gray">
          <a:xfrm>
            <a:off x="7368457" y="3091359"/>
            <a:ext cx="547167" cy="174089"/>
          </a:xfrm>
          <a:prstGeom prst="line">
            <a:avLst/>
          </a:prstGeom>
          <a:noFill/>
          <a:ln w="25400">
            <a:solidFill>
              <a:srgbClr val="FF0000"/>
            </a:solidFill>
            <a:round/>
            <a:headEnd/>
            <a:tailEnd type="arrow" w="med" len="med"/>
          </a:ln>
          <a:extLst>
            <a:ext uri="{909E8E84-426E-40DD-AFC4-6F175D3DCCD1}">
              <a14:hiddenFill xmlns:a14="http://schemas.microsoft.com/office/drawing/2010/main">
                <a:noFill/>
              </a14:hiddenFill>
            </a:ext>
          </a:extLst>
        </p:spPr>
        <p:txBody>
          <a:bodyPr anchor="ctr"/>
          <a:lstStyle/>
          <a:p>
            <a:endParaRPr lang="zh-TW" altLang="en-US">
              <a:latin typeface="+mj-lt"/>
            </a:endParaRPr>
          </a:p>
        </p:txBody>
      </p:sp>
      <p:sp>
        <p:nvSpPr>
          <p:cNvPr id="121" name="Oval 60"/>
          <p:cNvSpPr>
            <a:spLocks noChangeArrowheads="1"/>
          </p:cNvSpPr>
          <p:nvPr/>
        </p:nvSpPr>
        <p:spPr bwMode="gray">
          <a:xfrm>
            <a:off x="7419824" y="3038007"/>
            <a:ext cx="385201" cy="298800"/>
          </a:xfrm>
          <a:prstGeom prst="ellipse">
            <a:avLst/>
          </a:prstGeom>
          <a:solidFill>
            <a:schemeClr val="bg1"/>
          </a:solidFill>
          <a:ln w="9525" algn="ctr">
            <a:solidFill>
              <a:srgbClr val="FF0000"/>
            </a:solidFill>
            <a:round/>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gn="ctr" eaLnBrk="1" hangingPunct="1">
              <a:spcBef>
                <a:spcPct val="0"/>
              </a:spcBef>
              <a:buFontTx/>
              <a:buNone/>
            </a:pPr>
            <a:r>
              <a:rPr lang="en-US" altLang="zh-TW" sz="1500" b="1" dirty="0" smtClean="0">
                <a:solidFill>
                  <a:srgbClr val="FF3300"/>
                </a:solidFill>
                <a:latin typeface="+mj-lt"/>
                <a:ea typeface="DFKai-SB" pitchFamily="65" charset="-120"/>
              </a:rPr>
              <a:t>-3</a:t>
            </a:r>
            <a:r>
              <a:rPr lang="en-US" altLang="zh-TW" sz="1500" b="1" i="0" dirty="0" smtClean="0">
                <a:solidFill>
                  <a:srgbClr val="FF3300"/>
                </a:solidFill>
                <a:latin typeface="+mj-lt"/>
                <a:ea typeface="DFKai-SB" pitchFamily="65" charset="-120"/>
              </a:rPr>
              <a:t>%</a:t>
            </a:r>
            <a:endParaRPr lang="en-US" altLang="zh-TW" sz="1500" b="1" i="0" dirty="0">
              <a:solidFill>
                <a:srgbClr val="FF3300"/>
              </a:solidFill>
              <a:latin typeface="+mj-lt"/>
              <a:ea typeface="DFKai-SB" pitchFamily="65" charset="-120"/>
            </a:endParaRPr>
          </a:p>
        </p:txBody>
      </p:sp>
    </p:spTree>
    <p:extLst>
      <p:ext uri="{BB962C8B-B14F-4D97-AF65-F5344CB8AC3E}">
        <p14:creationId xmlns:p14="http://schemas.microsoft.com/office/powerpoint/2010/main" val="29819568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圖片 16"/>
          <p:cNvPicPr>
            <a:picLocks noChangeAspect="1"/>
          </p:cNvPicPr>
          <p:nvPr/>
        </p:nvPicPr>
        <p:blipFill>
          <a:blip r:embed="rId3"/>
          <a:stretch>
            <a:fillRect/>
          </a:stretch>
        </p:blipFill>
        <p:spPr>
          <a:xfrm>
            <a:off x="5223227" y="3258181"/>
            <a:ext cx="3132000" cy="2779650"/>
          </a:xfrm>
          <a:prstGeom prst="rect">
            <a:avLst/>
          </a:prstGeom>
        </p:spPr>
      </p:pic>
      <p:pic>
        <p:nvPicPr>
          <p:cNvPr id="10" name="圖片 9"/>
          <p:cNvPicPr>
            <a:picLocks noChangeAspect="1"/>
          </p:cNvPicPr>
          <p:nvPr/>
        </p:nvPicPr>
        <p:blipFill>
          <a:blip r:embed="rId4"/>
          <a:stretch>
            <a:fillRect/>
          </a:stretch>
        </p:blipFill>
        <p:spPr>
          <a:xfrm>
            <a:off x="1112918" y="3163532"/>
            <a:ext cx="2844000" cy="2797853"/>
          </a:xfrm>
          <a:prstGeom prst="rect">
            <a:avLst/>
          </a:prstGeom>
        </p:spPr>
      </p:pic>
      <p:sp>
        <p:nvSpPr>
          <p:cNvPr id="3" name="投影片編號版面配置區 2"/>
          <p:cNvSpPr>
            <a:spLocks noGrp="1"/>
          </p:cNvSpPr>
          <p:nvPr>
            <p:ph type="sldNum" sz="quarter" idx="12"/>
          </p:nvPr>
        </p:nvSpPr>
        <p:spPr>
          <a:xfrm>
            <a:off x="8748464" y="6449913"/>
            <a:ext cx="395536" cy="288032"/>
          </a:xfrm>
        </p:spPr>
        <p:txBody>
          <a:bodyPr/>
          <a:lstStyle/>
          <a:p>
            <a:fld id="{018B90E8-31B4-41F6-8174-D549C5229FD8}" type="slidenum">
              <a:rPr lang="zh-TW" altLang="en-US" smtClean="0">
                <a:latin typeface="+mn-lt"/>
              </a:rPr>
              <a:t>25</a:t>
            </a:fld>
            <a:endParaRPr lang="zh-TW" altLang="en-US">
              <a:latin typeface="+mn-lt"/>
            </a:endParaRPr>
          </a:p>
        </p:txBody>
      </p:sp>
      <p:sp>
        <p:nvSpPr>
          <p:cNvPr id="5" name="標題 2"/>
          <p:cNvSpPr txBox="1">
            <a:spLocks/>
          </p:cNvSpPr>
          <p:nvPr/>
        </p:nvSpPr>
        <p:spPr>
          <a:xfrm>
            <a:off x="391964" y="140744"/>
            <a:ext cx="8353425" cy="57680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a:solidFill>
                  <a:schemeClr val="tx1"/>
                </a:solidFill>
                <a:latin typeface="+mj-lt"/>
                <a:ea typeface="+mj-ea"/>
                <a:cs typeface="+mj-cs"/>
              </a:defRPr>
            </a:lvl1pPr>
          </a:lstStyle>
          <a:p>
            <a:r>
              <a:rPr lang="zh-TW" altLang="en-US" dirty="0"/>
              <a:t>國泰人壽 </a:t>
            </a:r>
            <a:r>
              <a:rPr lang="en-US" altLang="zh-TW" dirty="0"/>
              <a:t>– </a:t>
            </a:r>
            <a:r>
              <a:rPr lang="zh-TW" altLang="en-US" dirty="0"/>
              <a:t>初年度保費收入 </a:t>
            </a:r>
            <a:r>
              <a:rPr lang="en-US" altLang="zh-TW" dirty="0"/>
              <a:t>&amp; </a:t>
            </a:r>
            <a:r>
              <a:rPr lang="zh-TW" altLang="en-US" dirty="0"/>
              <a:t>初年度等價保費收入</a:t>
            </a:r>
            <a:endParaRPr lang="zh-TW" altLang="en-US" dirty="0">
              <a:latin typeface="+mn-lt"/>
            </a:endParaRPr>
          </a:p>
        </p:txBody>
      </p:sp>
      <p:sp>
        <p:nvSpPr>
          <p:cNvPr id="7" name="Text Box 66"/>
          <p:cNvSpPr txBox="1">
            <a:spLocks noChangeArrowheads="1"/>
          </p:cNvSpPr>
          <p:nvPr/>
        </p:nvSpPr>
        <p:spPr bwMode="gray">
          <a:xfrm>
            <a:off x="468223" y="1630505"/>
            <a:ext cx="3910784" cy="400050"/>
          </a:xfrm>
          <a:prstGeom prst="rect">
            <a:avLst/>
          </a:prstGeom>
          <a:solidFill>
            <a:schemeClr val="accent1">
              <a:lumMod val="60000"/>
              <a:lumOff val="40000"/>
            </a:schemeClr>
          </a:solidFill>
          <a:ln>
            <a:noFill/>
          </a:ln>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spcBef>
                <a:spcPct val="50000"/>
              </a:spcBef>
              <a:buFontTx/>
              <a:buNone/>
            </a:pPr>
            <a:r>
              <a:rPr lang="zh-TW" altLang="en-US" sz="2000" b="1" dirty="0">
                <a:solidFill>
                  <a:schemeClr val="bg1"/>
                </a:solidFill>
                <a:latin typeface="+mj-lt"/>
                <a:ea typeface="微軟正黑體" panose="020B0604030504040204" pitchFamily="34" charset="-120"/>
                <a:cs typeface="Arial" panose="020B0604020202020204" pitchFamily="34" charset="0"/>
              </a:rPr>
              <a:t>初年度保費收入</a:t>
            </a:r>
            <a:r>
              <a:rPr lang="en-US" altLang="zh-TW" sz="2000" b="1" dirty="0">
                <a:solidFill>
                  <a:schemeClr val="bg1"/>
                </a:solidFill>
                <a:latin typeface="+mj-lt"/>
                <a:ea typeface="微軟正黑體" panose="020B0604030504040204" pitchFamily="34" charset="-120"/>
                <a:cs typeface="Arial" panose="020B0604020202020204" pitchFamily="34" charset="0"/>
              </a:rPr>
              <a:t>(FYP)</a:t>
            </a:r>
          </a:p>
        </p:txBody>
      </p:sp>
      <p:sp>
        <p:nvSpPr>
          <p:cNvPr id="38" name="Text Box 66"/>
          <p:cNvSpPr txBox="1">
            <a:spLocks noChangeArrowheads="1"/>
          </p:cNvSpPr>
          <p:nvPr/>
        </p:nvSpPr>
        <p:spPr bwMode="gray">
          <a:xfrm>
            <a:off x="4696691" y="1632092"/>
            <a:ext cx="4001552" cy="399600"/>
          </a:xfrm>
          <a:prstGeom prst="rect">
            <a:avLst/>
          </a:prstGeom>
          <a:solidFill>
            <a:schemeClr val="accent1">
              <a:lumMod val="60000"/>
              <a:lumOff val="40000"/>
            </a:schemeClr>
          </a:solidFill>
          <a:ln>
            <a:noFill/>
          </a:ln>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spcBef>
                <a:spcPct val="50000"/>
              </a:spcBef>
              <a:buFontTx/>
              <a:buNone/>
            </a:pPr>
            <a:r>
              <a:rPr lang="zh-TW" altLang="en-US" sz="2000" b="1" dirty="0">
                <a:solidFill>
                  <a:schemeClr val="bg1"/>
                </a:solidFill>
                <a:latin typeface="+mj-lt"/>
                <a:ea typeface="微軟正黑體" panose="020B0604030504040204" pitchFamily="34" charset="-120"/>
                <a:cs typeface="Arial" panose="020B0604020202020204" pitchFamily="34" charset="0"/>
              </a:rPr>
              <a:t>初年度等價保費收入</a:t>
            </a:r>
            <a:r>
              <a:rPr lang="en-US" altLang="zh-TW" sz="2000" b="1" dirty="0">
                <a:solidFill>
                  <a:schemeClr val="bg1"/>
                </a:solidFill>
                <a:latin typeface="+mj-lt"/>
                <a:ea typeface="微軟正黑體" panose="020B0604030504040204" pitchFamily="34" charset="-120"/>
                <a:cs typeface="Arial" panose="020B0604020202020204" pitchFamily="34" charset="0"/>
              </a:rPr>
              <a:t>(FYPE)</a:t>
            </a:r>
          </a:p>
        </p:txBody>
      </p:sp>
      <p:sp>
        <p:nvSpPr>
          <p:cNvPr id="2" name="文字方塊 1"/>
          <p:cNvSpPr txBox="1"/>
          <p:nvPr/>
        </p:nvSpPr>
        <p:spPr>
          <a:xfrm>
            <a:off x="1572462" y="6385970"/>
            <a:ext cx="6364622" cy="553998"/>
          </a:xfrm>
          <a:prstGeom prst="rect">
            <a:avLst/>
          </a:prstGeom>
          <a:noFill/>
        </p:spPr>
        <p:txBody>
          <a:bodyPr wrap="square" rtlCol="0">
            <a:spAutoFit/>
          </a:bodyPr>
          <a:lstStyle/>
          <a:p>
            <a:pPr>
              <a:lnSpc>
                <a:spcPts val="1200"/>
              </a:lnSpc>
            </a:pPr>
            <a:r>
              <a:rPr lang="zh-TW" altLang="en-US" sz="1100" dirty="0">
                <a:latin typeface="+mj-lt"/>
                <a:ea typeface="+mj-ea"/>
                <a:cs typeface="Arial" panose="020B0604020202020204" pitchFamily="34" charset="0"/>
              </a:rPr>
              <a:t>註</a:t>
            </a:r>
            <a:r>
              <a:rPr lang="zh-TW" altLang="en-US" sz="1100" b="1" dirty="0">
                <a:latin typeface="+mj-lt"/>
                <a:ea typeface="+mj-ea"/>
                <a:cs typeface="Arial" panose="020B0604020202020204" pitchFamily="34" charset="0"/>
                <a:sym typeface="Wingdings" pitchFamily="2" charset="2"/>
              </a:rPr>
              <a:t>： </a:t>
            </a:r>
            <a:r>
              <a:rPr lang="en-US" altLang="zh-TW" sz="1100" dirty="0" smtClean="0">
                <a:latin typeface="+mj-lt"/>
                <a:ea typeface="+mj-ea"/>
                <a:cs typeface="Arial" panose="020B0604020202020204" pitchFamily="34" charset="0"/>
                <a:sym typeface="Wingdings" pitchFamily="2" charset="2"/>
              </a:rPr>
              <a:t>(1) </a:t>
            </a:r>
            <a:r>
              <a:rPr lang="zh-TW" altLang="en-US" sz="1100" dirty="0" smtClean="0">
                <a:latin typeface="+mj-lt"/>
                <a:ea typeface="+mj-ea"/>
                <a:cs typeface="Arial" panose="020B0604020202020204" pitchFamily="34" charset="0"/>
                <a:sym typeface="Wingdings" pitchFamily="2" charset="2"/>
              </a:rPr>
              <a:t>保障型商品包含</a:t>
            </a:r>
            <a:r>
              <a:rPr lang="en-US" altLang="zh-TW" sz="1100" dirty="0" smtClean="0">
                <a:latin typeface="+mj-lt"/>
                <a:ea typeface="+mj-ea"/>
                <a:cs typeface="Arial" panose="020B0604020202020204" pitchFamily="34" charset="0"/>
                <a:sym typeface="Wingdings" pitchFamily="2" charset="2"/>
              </a:rPr>
              <a:t>”</a:t>
            </a:r>
            <a:r>
              <a:rPr lang="zh-TW" altLang="en-US" sz="1100" dirty="0" smtClean="0">
                <a:latin typeface="+mj-lt"/>
                <a:ea typeface="+mj-ea"/>
                <a:cs typeface="Arial" panose="020B0604020202020204" pitchFamily="34" charset="0"/>
                <a:sym typeface="Wingdings" pitchFamily="2" charset="2"/>
              </a:rPr>
              <a:t>傳統型壽險</a:t>
            </a:r>
            <a:r>
              <a:rPr lang="en-US" altLang="zh-TW" sz="1100" dirty="0" smtClean="0">
                <a:latin typeface="+mj-lt"/>
                <a:ea typeface="+mj-ea"/>
                <a:cs typeface="Arial" panose="020B0604020202020204" pitchFamily="34" charset="0"/>
                <a:sym typeface="Wingdings" pitchFamily="2" charset="2"/>
              </a:rPr>
              <a:t>-</a:t>
            </a:r>
            <a:r>
              <a:rPr lang="zh-TW" altLang="en-US" sz="1100" dirty="0" smtClean="0">
                <a:latin typeface="+mj-lt"/>
                <a:ea typeface="+mj-ea"/>
                <a:cs typeface="Arial" panose="020B0604020202020204" pitchFamily="34" charset="0"/>
                <a:sym typeface="Wingdings" pitchFamily="2" charset="2"/>
              </a:rPr>
              <a:t>保障型</a:t>
            </a:r>
            <a:r>
              <a:rPr lang="en-US" altLang="zh-TW" sz="1100" dirty="0" smtClean="0">
                <a:latin typeface="+mj-lt"/>
                <a:ea typeface="+mj-ea"/>
                <a:cs typeface="Arial" panose="020B0604020202020204" pitchFamily="34" charset="0"/>
                <a:sym typeface="Wingdings" pitchFamily="2" charset="2"/>
              </a:rPr>
              <a:t>”</a:t>
            </a:r>
            <a:r>
              <a:rPr lang="zh-TW" altLang="en-US" sz="1100" dirty="0" smtClean="0">
                <a:latin typeface="+mj-lt"/>
                <a:ea typeface="+mj-ea"/>
                <a:cs typeface="Arial" panose="020B0604020202020204" pitchFamily="34" charset="0"/>
                <a:sym typeface="Wingdings" pitchFamily="2" charset="2"/>
              </a:rPr>
              <a:t>及</a:t>
            </a:r>
            <a:r>
              <a:rPr lang="en-US" altLang="zh-TW" sz="1100" dirty="0" smtClean="0">
                <a:latin typeface="+mj-lt"/>
                <a:ea typeface="+mj-ea"/>
                <a:cs typeface="Arial" panose="020B0604020202020204" pitchFamily="34" charset="0"/>
                <a:sym typeface="Wingdings" pitchFamily="2" charset="2"/>
              </a:rPr>
              <a:t>”</a:t>
            </a:r>
            <a:r>
              <a:rPr lang="zh-TW" altLang="en-US" sz="1100" dirty="0" smtClean="0">
                <a:latin typeface="+mj-lt"/>
                <a:ea typeface="+mj-ea"/>
                <a:cs typeface="Arial" panose="020B0604020202020204" pitchFamily="34" charset="0"/>
                <a:sym typeface="Wingdings" pitchFamily="2" charset="2"/>
              </a:rPr>
              <a:t>健康及意外險</a:t>
            </a:r>
            <a:r>
              <a:rPr lang="en-US" altLang="zh-TW" sz="1100" dirty="0" smtClean="0">
                <a:latin typeface="+mj-lt"/>
                <a:ea typeface="+mj-ea"/>
                <a:cs typeface="Arial" panose="020B0604020202020204" pitchFamily="34" charset="0"/>
                <a:sym typeface="Wingdings" pitchFamily="2" charset="2"/>
              </a:rPr>
              <a:t>”</a:t>
            </a:r>
          </a:p>
          <a:p>
            <a:pPr>
              <a:lnSpc>
                <a:spcPts val="1200"/>
              </a:lnSpc>
            </a:pPr>
            <a:r>
              <a:rPr lang="zh-TW" altLang="en-US" sz="1100" b="1" dirty="0" smtClean="0">
                <a:latin typeface="+mj-lt"/>
                <a:ea typeface="+mj-ea"/>
              </a:rPr>
              <a:t>          </a:t>
            </a:r>
            <a:r>
              <a:rPr lang="en-US" altLang="zh-TW" sz="1100" dirty="0" smtClean="0">
                <a:latin typeface="+mj-lt"/>
                <a:ea typeface="+mj-ea"/>
              </a:rPr>
              <a:t>(2)</a:t>
            </a:r>
            <a:r>
              <a:rPr lang="zh-TW" altLang="en-US" sz="1100" b="1" dirty="0" smtClean="0">
                <a:latin typeface="+mj-lt"/>
                <a:ea typeface="+mj-ea"/>
              </a:rPr>
              <a:t> </a:t>
            </a:r>
            <a:r>
              <a:rPr lang="en-US" altLang="zh-TW" sz="1100" b="1" dirty="0" smtClean="0">
                <a:latin typeface="+mj-lt"/>
                <a:ea typeface="+mj-ea"/>
              </a:rPr>
              <a:t>FYPE</a:t>
            </a:r>
            <a:r>
              <a:rPr lang="en-US" altLang="zh-TW" sz="1100" dirty="0" smtClean="0">
                <a:latin typeface="+mj-lt"/>
                <a:ea typeface="+mj-ea"/>
              </a:rPr>
              <a:t>= </a:t>
            </a:r>
            <a:r>
              <a:rPr lang="zh-TW" altLang="zh-TW" sz="1100" dirty="0">
                <a:latin typeface="+mj-lt"/>
                <a:ea typeface="+mj-ea"/>
              </a:rPr>
              <a:t>躉</a:t>
            </a:r>
            <a:r>
              <a:rPr lang="zh-TW" altLang="zh-TW" sz="1100" dirty="0" smtClean="0">
                <a:latin typeface="+mj-lt"/>
                <a:ea typeface="+mj-ea"/>
              </a:rPr>
              <a:t>繳</a:t>
            </a:r>
            <a:r>
              <a:rPr lang="en-US" altLang="zh-TW" sz="1100" dirty="0" smtClean="0">
                <a:latin typeface="+mj-lt"/>
                <a:ea typeface="+mj-ea"/>
              </a:rPr>
              <a:t>FYP </a:t>
            </a:r>
            <a:r>
              <a:rPr lang="en-US" altLang="zh-TW" sz="1100" dirty="0">
                <a:latin typeface="+mj-lt"/>
                <a:ea typeface="+mj-ea"/>
              </a:rPr>
              <a:t>x 10</a:t>
            </a:r>
            <a:r>
              <a:rPr lang="en-US" altLang="zh-TW" sz="1100" dirty="0" smtClean="0">
                <a:latin typeface="+mj-lt"/>
                <a:ea typeface="+mj-ea"/>
              </a:rPr>
              <a:t>% </a:t>
            </a:r>
            <a:r>
              <a:rPr lang="en-US" altLang="zh-TW" sz="1100" b="1" dirty="0" smtClean="0">
                <a:latin typeface="+mj-lt"/>
                <a:ea typeface="+mj-ea"/>
              </a:rPr>
              <a:t>+ </a:t>
            </a:r>
            <a:r>
              <a:rPr lang="en-US" altLang="zh-TW" sz="1100" dirty="0" smtClean="0">
                <a:latin typeface="+mj-lt"/>
                <a:ea typeface="+mj-ea"/>
              </a:rPr>
              <a:t>2</a:t>
            </a:r>
            <a:r>
              <a:rPr lang="zh-TW" altLang="zh-TW" sz="1100" dirty="0">
                <a:latin typeface="+mj-lt"/>
                <a:ea typeface="+mj-ea"/>
              </a:rPr>
              <a:t>年繳</a:t>
            </a:r>
            <a:r>
              <a:rPr lang="en-US" altLang="zh-TW" sz="1100" dirty="0">
                <a:latin typeface="+mj-lt"/>
                <a:ea typeface="+mj-ea"/>
              </a:rPr>
              <a:t>FYP x 20% </a:t>
            </a:r>
            <a:r>
              <a:rPr lang="en-US" altLang="zh-TW" sz="1100" b="1" dirty="0" smtClean="0">
                <a:latin typeface="+mj-lt"/>
                <a:ea typeface="+mj-ea"/>
              </a:rPr>
              <a:t>+ … + </a:t>
            </a:r>
            <a:r>
              <a:rPr lang="en-US" altLang="zh-TW" sz="1100" dirty="0" smtClean="0">
                <a:latin typeface="+mj-lt"/>
                <a:ea typeface="+mj-ea"/>
              </a:rPr>
              <a:t>5</a:t>
            </a:r>
            <a:r>
              <a:rPr lang="zh-TW" altLang="zh-TW" sz="1100" dirty="0">
                <a:latin typeface="+mj-lt"/>
                <a:ea typeface="+mj-ea"/>
              </a:rPr>
              <a:t>年繳</a:t>
            </a:r>
            <a:r>
              <a:rPr lang="en-US" altLang="zh-TW" sz="1100" dirty="0">
                <a:latin typeface="+mj-lt"/>
                <a:ea typeface="+mj-ea"/>
              </a:rPr>
              <a:t>FYP x 50% </a:t>
            </a:r>
            <a:r>
              <a:rPr lang="en-US" altLang="zh-TW" sz="1100" b="1" dirty="0" smtClean="0">
                <a:latin typeface="+mj-lt"/>
                <a:ea typeface="+mj-ea"/>
              </a:rPr>
              <a:t>+ </a:t>
            </a:r>
            <a:r>
              <a:rPr lang="en-US" altLang="zh-TW" sz="1100" dirty="0" smtClean="0">
                <a:latin typeface="+mj-lt"/>
                <a:ea typeface="+mj-ea"/>
              </a:rPr>
              <a:t>6</a:t>
            </a:r>
            <a:r>
              <a:rPr lang="zh-TW" altLang="zh-TW" sz="1100" dirty="0">
                <a:latin typeface="+mj-lt"/>
                <a:ea typeface="+mj-ea"/>
              </a:rPr>
              <a:t>年繳</a:t>
            </a:r>
            <a:r>
              <a:rPr lang="en-US" altLang="zh-TW" sz="1100" dirty="0">
                <a:latin typeface="+mj-lt"/>
                <a:ea typeface="+mj-ea"/>
              </a:rPr>
              <a:t>(</a:t>
            </a:r>
            <a:r>
              <a:rPr lang="zh-TW" altLang="zh-TW" sz="1100" dirty="0">
                <a:latin typeface="+mj-lt"/>
                <a:ea typeface="+mj-ea"/>
              </a:rPr>
              <a:t>以上</a:t>
            </a:r>
            <a:r>
              <a:rPr lang="en-US" altLang="zh-TW" sz="1100" dirty="0">
                <a:latin typeface="+mj-lt"/>
                <a:ea typeface="+mj-ea"/>
              </a:rPr>
              <a:t>) </a:t>
            </a:r>
            <a:r>
              <a:rPr lang="en-US" altLang="zh-TW" sz="1100" dirty="0" smtClean="0">
                <a:latin typeface="+mj-lt"/>
                <a:ea typeface="+mj-ea"/>
              </a:rPr>
              <a:t>FYP x </a:t>
            </a:r>
            <a:r>
              <a:rPr lang="en-US" altLang="zh-TW" sz="1100" dirty="0">
                <a:latin typeface="+mj-lt"/>
                <a:ea typeface="+mj-ea"/>
              </a:rPr>
              <a:t>100%</a:t>
            </a:r>
            <a:endParaRPr lang="zh-TW" altLang="zh-TW" sz="1100" dirty="0">
              <a:latin typeface="+mj-lt"/>
              <a:ea typeface="+mj-ea"/>
            </a:endParaRPr>
          </a:p>
          <a:p>
            <a:pPr>
              <a:lnSpc>
                <a:spcPts val="1200"/>
              </a:lnSpc>
            </a:pPr>
            <a:endParaRPr lang="zh-TW" altLang="en-US" dirty="0">
              <a:latin typeface="+mj-lt"/>
            </a:endParaRPr>
          </a:p>
        </p:txBody>
      </p:sp>
      <p:sp>
        <p:nvSpPr>
          <p:cNvPr id="74" name="Text Box 63"/>
          <p:cNvSpPr txBox="1">
            <a:spLocks noChangeArrowheads="1"/>
          </p:cNvSpPr>
          <p:nvPr/>
        </p:nvSpPr>
        <p:spPr bwMode="gray">
          <a:xfrm>
            <a:off x="3291434" y="2042127"/>
            <a:ext cx="76014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300" i="0" dirty="0">
                <a:latin typeface="+mn-lt"/>
              </a:rPr>
              <a:t>(NT$BN)</a:t>
            </a:r>
          </a:p>
        </p:txBody>
      </p:sp>
      <p:sp>
        <p:nvSpPr>
          <p:cNvPr id="75" name="Text Box 63"/>
          <p:cNvSpPr txBox="1">
            <a:spLocks noChangeArrowheads="1"/>
          </p:cNvSpPr>
          <p:nvPr/>
        </p:nvSpPr>
        <p:spPr bwMode="gray">
          <a:xfrm>
            <a:off x="7858041" y="2042849"/>
            <a:ext cx="76014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300" i="0" dirty="0">
                <a:latin typeface="+mn-lt"/>
              </a:rPr>
              <a:t>(NT$BN)</a:t>
            </a:r>
          </a:p>
        </p:txBody>
      </p:sp>
      <p:sp>
        <p:nvSpPr>
          <p:cNvPr id="93" name="Text Box 3"/>
          <p:cNvSpPr txBox="1">
            <a:spLocks noChangeArrowheads="1"/>
          </p:cNvSpPr>
          <p:nvPr/>
        </p:nvSpPr>
        <p:spPr bwMode="blackWhite">
          <a:xfrm>
            <a:off x="399666" y="880797"/>
            <a:ext cx="8345724" cy="75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marL="285750" indent="-285750" eaLnBrk="1" hangingPunct="1">
              <a:lnSpc>
                <a:spcPts val="1700"/>
              </a:lnSpc>
              <a:spcBef>
                <a:spcPct val="10000"/>
              </a:spcBef>
              <a:buClr>
                <a:schemeClr val="bg2"/>
              </a:buClr>
              <a:buFont typeface="Wingdings" panose="05000000000000000000" pitchFamily="2" charset="2"/>
              <a:buChar char="p"/>
            </a:pPr>
            <a:r>
              <a:rPr lang="en-US" altLang="zh-TW" sz="1400" dirty="0" smtClean="0">
                <a:latin typeface="+mj-lt"/>
                <a:ea typeface="+mj-ea"/>
              </a:rPr>
              <a:t>FYP </a:t>
            </a:r>
            <a:r>
              <a:rPr lang="zh-TW" altLang="en-US" sz="1400" dirty="0" smtClean="0">
                <a:latin typeface="+mj-lt"/>
                <a:ea typeface="+mj-ea"/>
              </a:rPr>
              <a:t>及 </a:t>
            </a:r>
            <a:r>
              <a:rPr lang="en-US" altLang="zh-TW" sz="1400" dirty="0" smtClean="0">
                <a:latin typeface="+mj-lt"/>
                <a:ea typeface="+mj-ea"/>
              </a:rPr>
              <a:t>FYPE </a:t>
            </a:r>
            <a:r>
              <a:rPr lang="zh-TW" altLang="en-US" sz="1400" dirty="0" smtClean="0">
                <a:latin typeface="+mj-lt"/>
                <a:ea typeface="+mj-ea"/>
              </a:rPr>
              <a:t>較</a:t>
            </a:r>
            <a:r>
              <a:rPr lang="zh-TW" altLang="en-US" sz="1400" dirty="0">
                <a:latin typeface="+mj-lt"/>
                <a:ea typeface="+mj-ea"/>
              </a:rPr>
              <a:t>去年同期減少</a:t>
            </a:r>
            <a:r>
              <a:rPr lang="zh-TW" altLang="en-US" sz="1400" dirty="0" smtClean="0">
                <a:latin typeface="+mj-lt"/>
                <a:ea typeface="+mj-ea"/>
              </a:rPr>
              <a:t>，因去年</a:t>
            </a:r>
            <a:r>
              <a:rPr lang="zh-TW" altLang="en-US" sz="1400" dirty="0">
                <a:latin typeface="+mj-lt"/>
                <a:ea typeface="+mj-ea"/>
              </a:rPr>
              <a:t>資本</a:t>
            </a:r>
            <a:r>
              <a:rPr lang="zh-TW" altLang="en-US" sz="1400" dirty="0" smtClean="0">
                <a:latin typeface="+mj-lt"/>
                <a:ea typeface="+mj-ea"/>
              </a:rPr>
              <a:t>市場</a:t>
            </a:r>
            <a:r>
              <a:rPr lang="zh-TW" altLang="en-US" sz="1400" dirty="0">
                <a:latin typeface="+mj-lt"/>
                <a:ea typeface="+mj-ea"/>
              </a:rPr>
              <a:t>環境</a:t>
            </a:r>
            <a:r>
              <a:rPr lang="zh-TW" altLang="en-US" sz="1400" dirty="0" smtClean="0">
                <a:latin typeface="+mj-lt"/>
                <a:ea typeface="+mj-ea"/>
              </a:rPr>
              <a:t>佳致投資</a:t>
            </a:r>
            <a:r>
              <a:rPr lang="zh-TW" altLang="en-US" sz="1400" dirty="0">
                <a:latin typeface="+mj-lt"/>
                <a:ea typeface="+mj-ea"/>
              </a:rPr>
              <a:t>型商品</a:t>
            </a:r>
            <a:r>
              <a:rPr lang="zh-TW" altLang="en-US" sz="1400" dirty="0" smtClean="0">
                <a:latin typeface="+mj-lt"/>
                <a:ea typeface="+mj-ea"/>
              </a:rPr>
              <a:t>熱銷基</a:t>
            </a:r>
            <a:r>
              <a:rPr lang="zh-TW" altLang="en-US" sz="1400" dirty="0">
                <a:latin typeface="+mj-lt"/>
                <a:ea typeface="+mj-ea"/>
              </a:rPr>
              <a:t>期較</a:t>
            </a:r>
            <a:r>
              <a:rPr lang="zh-TW" altLang="en-US" sz="1400" dirty="0" smtClean="0">
                <a:latin typeface="+mj-lt"/>
                <a:ea typeface="+mj-ea"/>
              </a:rPr>
              <a:t>高，另</a:t>
            </a:r>
            <a:r>
              <a:rPr lang="en-US" altLang="zh-TW" sz="1400" dirty="0" smtClean="0">
                <a:latin typeface="+mj-lt"/>
                <a:ea typeface="+mj-ea"/>
              </a:rPr>
              <a:t>2Q22</a:t>
            </a:r>
            <a:r>
              <a:rPr lang="zh-TW" altLang="en-US" sz="1400" dirty="0" smtClean="0">
                <a:latin typeface="+mj-lt"/>
                <a:ea typeface="+mj-ea"/>
              </a:rPr>
              <a:t>受疫情影響，銷售動能趨緩</a:t>
            </a:r>
            <a:endParaRPr lang="en-US" altLang="zh-TW" sz="1400" smtClean="0">
              <a:latin typeface="+mj-lt"/>
              <a:ea typeface="+mj-ea"/>
            </a:endParaRPr>
          </a:p>
          <a:p>
            <a:pPr marL="285750" indent="-285750" eaLnBrk="1" hangingPunct="1">
              <a:lnSpc>
                <a:spcPts val="1700"/>
              </a:lnSpc>
              <a:spcBef>
                <a:spcPct val="10000"/>
              </a:spcBef>
              <a:buClr>
                <a:schemeClr val="bg2"/>
              </a:buClr>
              <a:buFont typeface="Wingdings" panose="05000000000000000000" pitchFamily="2" charset="2"/>
              <a:buChar char="p"/>
            </a:pPr>
            <a:r>
              <a:rPr lang="zh-TW" altLang="en-US" sz="1400" smtClean="0">
                <a:latin typeface="+mj-lt"/>
                <a:ea typeface="+mj-ea"/>
              </a:rPr>
              <a:t>保障</a:t>
            </a:r>
            <a:r>
              <a:rPr lang="zh-TW" altLang="en-US" sz="1400" dirty="0">
                <a:latin typeface="+mj-lt"/>
                <a:ea typeface="+mj-ea"/>
              </a:rPr>
              <a:t>型商品</a:t>
            </a:r>
            <a:r>
              <a:rPr lang="en-US" altLang="zh-TW" sz="1400" dirty="0">
                <a:latin typeface="+mj-lt"/>
                <a:ea typeface="+mj-ea"/>
              </a:rPr>
              <a:t>FYP</a:t>
            </a:r>
            <a:r>
              <a:rPr lang="zh-TW" altLang="en-US" sz="1400" dirty="0">
                <a:latin typeface="+mj-lt"/>
                <a:ea typeface="+mj-ea"/>
              </a:rPr>
              <a:t>持續成長</a:t>
            </a:r>
            <a:r>
              <a:rPr lang="zh-TW" altLang="en-US" sz="1400" dirty="0" smtClean="0">
                <a:latin typeface="+mj-lt"/>
                <a:ea typeface="+mj-ea"/>
              </a:rPr>
              <a:t>，有助合約</a:t>
            </a:r>
            <a:r>
              <a:rPr lang="zh-TW" altLang="en-US" sz="1400" dirty="0">
                <a:latin typeface="+mj-lt"/>
                <a:ea typeface="+mj-ea"/>
              </a:rPr>
              <a:t>服務邊際 </a:t>
            </a:r>
            <a:r>
              <a:rPr lang="en-US" altLang="zh-TW" sz="1400" dirty="0">
                <a:latin typeface="+mj-lt"/>
                <a:ea typeface="+mj-ea"/>
              </a:rPr>
              <a:t>(Contractual Service Margin</a:t>
            </a:r>
            <a:r>
              <a:rPr lang="en-US" altLang="zh-TW" sz="1400" dirty="0" smtClean="0">
                <a:latin typeface="+mj-lt"/>
                <a:ea typeface="+mj-ea"/>
              </a:rPr>
              <a:t>)</a:t>
            </a:r>
            <a:r>
              <a:rPr lang="zh-TW" altLang="en-US" sz="1400" dirty="0" smtClean="0">
                <a:latin typeface="+mj-lt"/>
                <a:ea typeface="+mj-ea"/>
              </a:rPr>
              <a:t>提升</a:t>
            </a:r>
            <a:endParaRPr lang="en-US" altLang="zh-TW" sz="1400" dirty="0">
              <a:latin typeface="+mj-lt"/>
              <a:ea typeface="+mj-ea"/>
            </a:endParaRPr>
          </a:p>
        </p:txBody>
      </p:sp>
      <p:grpSp>
        <p:nvGrpSpPr>
          <p:cNvPr id="13" name="群組 12"/>
          <p:cNvGrpSpPr/>
          <p:nvPr/>
        </p:nvGrpSpPr>
        <p:grpSpPr>
          <a:xfrm>
            <a:off x="724541" y="3981467"/>
            <a:ext cx="809291" cy="1622130"/>
            <a:chOff x="494033" y="3685991"/>
            <a:chExt cx="809291" cy="1622130"/>
          </a:xfrm>
        </p:grpSpPr>
        <p:grpSp>
          <p:nvGrpSpPr>
            <p:cNvPr id="76" name="群組 75"/>
            <p:cNvGrpSpPr/>
            <p:nvPr/>
          </p:nvGrpSpPr>
          <p:grpSpPr>
            <a:xfrm>
              <a:off x="494033" y="3685991"/>
              <a:ext cx="809291" cy="1622130"/>
              <a:chOff x="4125255" y="4381348"/>
              <a:chExt cx="809291" cy="1622130"/>
            </a:xfrm>
          </p:grpSpPr>
          <p:sp>
            <p:nvSpPr>
              <p:cNvPr id="78" name="Text Box 42"/>
              <p:cNvSpPr txBox="1">
                <a:spLocks noChangeArrowheads="1"/>
              </p:cNvSpPr>
              <p:nvPr/>
            </p:nvSpPr>
            <p:spPr bwMode="blackWhite">
              <a:xfrm>
                <a:off x="4125255" y="5313181"/>
                <a:ext cx="669601" cy="3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spcBef>
                    <a:spcPct val="0"/>
                  </a:spcBef>
                  <a:buFontTx/>
                  <a:buNone/>
                </a:pPr>
                <a:r>
                  <a:rPr lang="en-US" altLang="zh-TW" sz="1400" dirty="0" smtClean="0">
                    <a:latin typeface="+mj-lt"/>
                  </a:rPr>
                  <a:t>2.7</a:t>
                </a:r>
                <a:r>
                  <a:rPr lang="en-US" altLang="zh-TW" sz="1400" i="0" dirty="0" smtClean="0">
                    <a:latin typeface="+mj-lt"/>
                  </a:rPr>
                  <a:t>%</a:t>
                </a:r>
                <a:endParaRPr lang="en-US" altLang="zh-TW" sz="1400" i="0" dirty="0">
                  <a:latin typeface="+mj-lt"/>
                </a:endParaRPr>
              </a:p>
            </p:txBody>
          </p:sp>
          <p:sp>
            <p:nvSpPr>
              <p:cNvPr id="98" name="AutoShape 40"/>
              <p:cNvSpPr>
                <a:spLocks/>
              </p:cNvSpPr>
              <p:nvPr/>
            </p:nvSpPr>
            <p:spPr bwMode="blackWhite">
              <a:xfrm flipH="1">
                <a:off x="4857968" y="4516855"/>
                <a:ext cx="67744" cy="756000"/>
              </a:xfrm>
              <a:prstGeom prst="rightBrace">
                <a:avLst>
                  <a:gd name="adj1" fmla="val 11390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800">
                  <a:latin typeface="+mj-lt"/>
                </a:endParaRPr>
              </a:p>
            </p:txBody>
          </p:sp>
          <p:sp>
            <p:nvSpPr>
              <p:cNvPr id="99" name="AutoShape 40"/>
              <p:cNvSpPr>
                <a:spLocks/>
              </p:cNvSpPr>
              <p:nvPr/>
            </p:nvSpPr>
            <p:spPr bwMode="blackWhite">
              <a:xfrm flipH="1">
                <a:off x="4866802" y="5391478"/>
                <a:ext cx="67744" cy="612000"/>
              </a:xfrm>
              <a:prstGeom prst="rightBrace">
                <a:avLst>
                  <a:gd name="adj1" fmla="val 11388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800">
                  <a:latin typeface="+mj-lt"/>
                </a:endParaRPr>
              </a:p>
            </p:txBody>
          </p:sp>
          <p:sp>
            <p:nvSpPr>
              <p:cNvPr id="103" name="Text Box 47"/>
              <p:cNvSpPr txBox="1">
                <a:spLocks noChangeArrowheads="1"/>
              </p:cNvSpPr>
              <p:nvPr/>
            </p:nvSpPr>
            <p:spPr bwMode="blackWhite">
              <a:xfrm>
                <a:off x="4140452" y="4381348"/>
                <a:ext cx="667649"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spcBef>
                    <a:spcPct val="0"/>
                  </a:spcBef>
                  <a:buFontTx/>
                  <a:buNone/>
                </a:pPr>
                <a:r>
                  <a:rPr lang="en-US" altLang="zh-TW" sz="1400" dirty="0" smtClean="0">
                    <a:latin typeface="+mj-lt"/>
                  </a:rPr>
                  <a:t>3.5</a:t>
                </a:r>
                <a:r>
                  <a:rPr lang="en-US" altLang="zh-TW" sz="1400" i="0" dirty="0" smtClean="0">
                    <a:latin typeface="+mj-lt"/>
                  </a:rPr>
                  <a:t>%</a:t>
                </a:r>
                <a:endParaRPr lang="en-US" altLang="zh-TW" sz="1400" i="0" dirty="0">
                  <a:latin typeface="+mj-lt"/>
                </a:endParaRPr>
              </a:p>
            </p:txBody>
          </p:sp>
          <p:sp>
            <p:nvSpPr>
              <p:cNvPr id="107" name="Text Box 47"/>
              <p:cNvSpPr txBox="1">
                <a:spLocks noChangeArrowheads="1"/>
              </p:cNvSpPr>
              <p:nvPr/>
            </p:nvSpPr>
            <p:spPr bwMode="blackWhite">
              <a:xfrm>
                <a:off x="4132603" y="4676232"/>
                <a:ext cx="669601"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spcBef>
                    <a:spcPct val="0"/>
                  </a:spcBef>
                  <a:buFontTx/>
                  <a:buNone/>
                </a:pPr>
                <a:r>
                  <a:rPr lang="en-US" altLang="zh-TW" sz="1400" dirty="0" smtClean="0">
                    <a:latin typeface="+mj-lt"/>
                  </a:rPr>
                  <a:t>48.9</a:t>
                </a:r>
                <a:r>
                  <a:rPr lang="en-US" altLang="zh-TW" sz="1400" i="0" dirty="0" smtClean="0">
                    <a:latin typeface="+mj-lt"/>
                  </a:rPr>
                  <a:t>%</a:t>
                </a:r>
                <a:endParaRPr lang="en-US" altLang="zh-TW" sz="1400" i="0" dirty="0">
                  <a:latin typeface="+mj-lt"/>
                </a:endParaRPr>
              </a:p>
            </p:txBody>
          </p:sp>
          <p:sp>
            <p:nvSpPr>
              <p:cNvPr id="108" name="Text Box 47"/>
              <p:cNvSpPr txBox="1">
                <a:spLocks noChangeArrowheads="1"/>
              </p:cNvSpPr>
              <p:nvPr/>
            </p:nvSpPr>
            <p:spPr bwMode="blackWhite">
              <a:xfrm>
                <a:off x="4128086" y="5081639"/>
                <a:ext cx="669601"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spcBef>
                    <a:spcPct val="0"/>
                  </a:spcBef>
                  <a:buFontTx/>
                  <a:buNone/>
                </a:pPr>
                <a:r>
                  <a:rPr lang="en-US" altLang="zh-TW" sz="1400" dirty="0" smtClean="0">
                    <a:latin typeface="+mj-lt"/>
                  </a:rPr>
                  <a:t>4.9</a:t>
                </a:r>
                <a:r>
                  <a:rPr lang="en-US" altLang="zh-TW" sz="1400" i="0" dirty="0" smtClean="0">
                    <a:latin typeface="+mj-lt"/>
                  </a:rPr>
                  <a:t>%</a:t>
                </a:r>
                <a:endParaRPr lang="en-US" altLang="zh-TW" sz="1400" i="0" dirty="0">
                  <a:latin typeface="+mj-lt"/>
                </a:endParaRPr>
              </a:p>
            </p:txBody>
          </p:sp>
          <p:sp>
            <p:nvSpPr>
              <p:cNvPr id="109" name="Text Box 47"/>
              <p:cNvSpPr txBox="1">
                <a:spLocks noChangeArrowheads="1"/>
              </p:cNvSpPr>
              <p:nvPr/>
            </p:nvSpPr>
            <p:spPr bwMode="blackWhite">
              <a:xfrm>
                <a:off x="4140452" y="5533866"/>
                <a:ext cx="667649"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spcBef>
                    <a:spcPct val="0"/>
                  </a:spcBef>
                  <a:buFontTx/>
                  <a:buNone/>
                </a:pPr>
                <a:r>
                  <a:rPr lang="en-US" altLang="zh-TW" sz="1400" dirty="0" smtClean="0">
                    <a:latin typeface="+mj-lt"/>
                  </a:rPr>
                  <a:t>40.1</a:t>
                </a:r>
                <a:r>
                  <a:rPr lang="en-US" altLang="zh-TW" sz="1400" i="0" dirty="0" smtClean="0">
                    <a:latin typeface="+mj-lt"/>
                  </a:rPr>
                  <a:t>%</a:t>
                </a:r>
                <a:endParaRPr lang="en-US" altLang="zh-TW" sz="1400" i="0" dirty="0">
                  <a:latin typeface="+mj-lt"/>
                </a:endParaRPr>
              </a:p>
            </p:txBody>
          </p:sp>
        </p:grpSp>
        <p:sp>
          <p:nvSpPr>
            <p:cNvPr id="111" name="Line 96"/>
            <p:cNvSpPr>
              <a:spLocks noChangeShapeType="1"/>
            </p:cNvSpPr>
            <p:nvPr/>
          </p:nvSpPr>
          <p:spPr bwMode="blackWhite">
            <a:xfrm flipV="1">
              <a:off x="1135424" y="3794022"/>
              <a:ext cx="165935" cy="219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TW" altLang="en-US"/>
            </a:p>
          </p:txBody>
        </p:sp>
        <p:sp>
          <p:nvSpPr>
            <p:cNvPr id="112" name="Line 96"/>
            <p:cNvSpPr>
              <a:spLocks noChangeShapeType="1"/>
            </p:cNvSpPr>
            <p:nvPr/>
          </p:nvSpPr>
          <p:spPr bwMode="blackWhite">
            <a:xfrm>
              <a:off x="1157649" y="4572175"/>
              <a:ext cx="144706" cy="400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TW" altLang="en-US"/>
            </a:p>
          </p:txBody>
        </p:sp>
      </p:grpSp>
      <p:grpSp>
        <p:nvGrpSpPr>
          <p:cNvPr id="8" name="群組 7"/>
          <p:cNvGrpSpPr/>
          <p:nvPr/>
        </p:nvGrpSpPr>
        <p:grpSpPr>
          <a:xfrm>
            <a:off x="535919" y="1994280"/>
            <a:ext cx="2505731" cy="1157643"/>
            <a:chOff x="579987" y="2082242"/>
            <a:chExt cx="2505731" cy="1157643"/>
          </a:xfrm>
        </p:grpSpPr>
        <p:sp>
          <p:nvSpPr>
            <p:cNvPr id="202" name="Text Box 35"/>
            <p:cNvSpPr txBox="1">
              <a:spLocks noChangeArrowheads="1"/>
            </p:cNvSpPr>
            <p:nvPr/>
          </p:nvSpPr>
          <p:spPr bwMode="gray">
            <a:xfrm>
              <a:off x="704026" y="2082242"/>
              <a:ext cx="19750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zh-TW" altLang="en-US" sz="1400" dirty="0" smtClean="0">
                  <a:latin typeface="Arial" panose="020B0604020202020204" pitchFamily="34" charset="0"/>
                  <a:ea typeface="微軟正黑體" panose="020B0604030504040204" pitchFamily="34" charset="-120"/>
                  <a:cs typeface="Arial" panose="020B0604020202020204" pitchFamily="34" charset="0"/>
                </a:rPr>
                <a:t>其</a:t>
              </a:r>
              <a:r>
                <a:rPr lang="zh-TW" altLang="en-US" sz="1400" dirty="0">
                  <a:latin typeface="Arial" panose="020B0604020202020204" pitchFamily="34" charset="0"/>
                  <a:ea typeface="微軟正黑體" panose="020B0604030504040204" pitchFamily="34" charset="-120"/>
                  <a:cs typeface="Arial" panose="020B0604020202020204" pitchFamily="34" charset="0"/>
                </a:rPr>
                <a:t>他</a:t>
              </a:r>
              <a:endParaRPr lang="zh-TW" altLang="en-US" sz="1400" i="0" dirty="0">
                <a:latin typeface="Arial" panose="020B0604020202020204" pitchFamily="34" charset="0"/>
                <a:ea typeface="微軟正黑體" panose="020B0604030504040204" pitchFamily="34" charset="-120"/>
                <a:cs typeface="Arial" panose="020B0604020202020204" pitchFamily="34" charset="0"/>
              </a:endParaRPr>
            </a:p>
          </p:txBody>
        </p:sp>
        <p:sp>
          <p:nvSpPr>
            <p:cNvPr id="195" name="Text Box 27"/>
            <p:cNvSpPr txBox="1">
              <a:spLocks noChangeArrowheads="1"/>
            </p:cNvSpPr>
            <p:nvPr/>
          </p:nvSpPr>
          <p:spPr bwMode="gray">
            <a:xfrm>
              <a:off x="707214" y="2932108"/>
              <a:ext cx="2089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None/>
              </a:pPr>
              <a:r>
                <a:rPr lang="zh-TW" altLang="en-US" sz="1400" dirty="0">
                  <a:latin typeface="Arial" panose="020B0604020202020204" pitchFamily="34" charset="0"/>
                  <a:ea typeface="微軟正黑體" panose="020B0604030504040204" pitchFamily="34" charset="-120"/>
                  <a:cs typeface="Arial" panose="020B0604020202020204" pitchFamily="34" charset="0"/>
                </a:rPr>
                <a:t>傳統型</a:t>
              </a:r>
              <a:r>
                <a:rPr lang="zh-TW" altLang="en-US" sz="1400" dirty="0" smtClean="0">
                  <a:latin typeface="Arial" panose="020B0604020202020204" pitchFamily="34" charset="0"/>
                  <a:ea typeface="微軟正黑體" panose="020B0604030504040204" pitchFamily="34" charset="-120"/>
                  <a:cs typeface="Arial" panose="020B0604020202020204" pitchFamily="34" charset="0"/>
                </a:rPr>
                <a:t>壽險</a:t>
              </a:r>
              <a:r>
                <a:rPr lang="en-US" altLang="zh-TW" sz="1400"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1400" dirty="0">
                  <a:latin typeface="Arial" panose="020B0604020202020204" pitchFamily="34" charset="0"/>
                  <a:ea typeface="微軟正黑體" panose="020B0604030504040204" pitchFamily="34" charset="-120"/>
                  <a:cs typeface="Arial" panose="020B0604020202020204" pitchFamily="34" charset="0"/>
                </a:rPr>
                <a:t>儲蓄</a:t>
              </a:r>
              <a:r>
                <a:rPr lang="zh-TW" altLang="en-US" sz="1400" dirty="0" smtClean="0">
                  <a:latin typeface="Arial" panose="020B0604020202020204" pitchFamily="34" charset="0"/>
                  <a:ea typeface="微軟正黑體" panose="020B0604030504040204" pitchFamily="34" charset="-120"/>
                  <a:cs typeface="Arial" panose="020B0604020202020204" pitchFamily="34" charset="0"/>
                </a:rPr>
                <a:t>型</a:t>
              </a:r>
              <a:endParaRPr lang="zh-TW" altLang="en-US" sz="1400" dirty="0">
                <a:latin typeface="Arial" panose="020B0604020202020204" pitchFamily="34" charset="0"/>
                <a:ea typeface="微軟正黑體" panose="020B0604030504040204" pitchFamily="34" charset="-120"/>
                <a:cs typeface="Arial" panose="020B0604020202020204" pitchFamily="34" charset="0"/>
              </a:endParaRPr>
            </a:p>
          </p:txBody>
        </p:sp>
        <p:sp>
          <p:nvSpPr>
            <p:cNvPr id="196" name="Rectangle 28"/>
            <p:cNvSpPr>
              <a:spLocks noChangeArrowheads="1"/>
            </p:cNvSpPr>
            <p:nvPr/>
          </p:nvSpPr>
          <p:spPr bwMode="gray">
            <a:xfrm>
              <a:off x="579987" y="2565453"/>
              <a:ext cx="179698" cy="179793"/>
            </a:xfrm>
            <a:prstGeom prst="rect">
              <a:avLst/>
            </a:prstGeom>
            <a:solidFill>
              <a:srgbClr val="00A94F"/>
            </a:solidFill>
            <a:ln w="9525" algn="ctr">
              <a:solidFill>
                <a:schemeClr val="bg1"/>
              </a:solidFill>
              <a:miter lim="800000"/>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300"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97" name="Text Box 29"/>
            <p:cNvSpPr txBox="1">
              <a:spLocks noChangeArrowheads="1"/>
            </p:cNvSpPr>
            <p:nvPr/>
          </p:nvSpPr>
          <p:spPr bwMode="gray">
            <a:xfrm>
              <a:off x="704026" y="2506528"/>
              <a:ext cx="19655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None/>
              </a:pPr>
              <a:r>
                <a:rPr lang="zh-TW" altLang="en-US" sz="1400" dirty="0">
                  <a:latin typeface="Arial" panose="020B0604020202020204" pitchFamily="34" charset="0"/>
                  <a:ea typeface="微軟正黑體" panose="020B0604030504040204" pitchFamily="34" charset="-120"/>
                  <a:cs typeface="Arial" panose="020B0604020202020204" pitchFamily="34" charset="0"/>
                </a:rPr>
                <a:t>健康及意外險</a:t>
              </a:r>
              <a:endParaRPr lang="zh-TW" altLang="en-US" sz="1400" i="0" dirty="0">
                <a:latin typeface="Arial" panose="020B0604020202020204" pitchFamily="34" charset="0"/>
                <a:ea typeface="微軟正黑體" panose="020B0604030504040204" pitchFamily="34" charset="-120"/>
                <a:cs typeface="Arial" panose="020B0604020202020204" pitchFamily="34" charset="0"/>
              </a:endParaRPr>
            </a:p>
          </p:txBody>
        </p:sp>
        <p:sp>
          <p:nvSpPr>
            <p:cNvPr id="199" name="Rectangle 32"/>
            <p:cNvSpPr>
              <a:spLocks noChangeArrowheads="1"/>
            </p:cNvSpPr>
            <p:nvPr/>
          </p:nvSpPr>
          <p:spPr bwMode="gray">
            <a:xfrm>
              <a:off x="579987" y="2143770"/>
              <a:ext cx="179698" cy="179793"/>
            </a:xfrm>
            <a:prstGeom prst="rect">
              <a:avLst/>
            </a:prstGeom>
            <a:pattFill prst="pct60">
              <a:fgClr>
                <a:schemeClr val="accent3"/>
              </a:fgClr>
              <a:bgClr>
                <a:schemeClr val="bg1"/>
              </a:bgClr>
            </a:pattFill>
            <a:ln w="9525" algn="ctr">
              <a:solidFill>
                <a:schemeClr val="bg1"/>
              </a:solidFill>
              <a:miter lim="800000"/>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30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00" name="Text Box 33"/>
            <p:cNvSpPr txBox="1">
              <a:spLocks noChangeArrowheads="1"/>
            </p:cNvSpPr>
            <p:nvPr/>
          </p:nvSpPr>
          <p:spPr bwMode="gray">
            <a:xfrm>
              <a:off x="704026" y="2316776"/>
              <a:ext cx="23816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None/>
              </a:pPr>
              <a:r>
                <a:rPr lang="zh-TW" altLang="en-US" sz="1400" dirty="0">
                  <a:latin typeface="Arial" panose="020B0604020202020204" pitchFamily="34" charset="0"/>
                  <a:ea typeface="微軟正黑體" panose="020B0604030504040204" pitchFamily="34" charset="-120"/>
                  <a:cs typeface="Arial" panose="020B0604020202020204" pitchFamily="34" charset="0"/>
                </a:rPr>
                <a:t>投資型</a:t>
              </a:r>
              <a:r>
                <a:rPr lang="zh-TW" altLang="en-US" sz="1400" dirty="0" smtClean="0">
                  <a:latin typeface="Arial" panose="020B0604020202020204" pitchFamily="34" charset="0"/>
                  <a:ea typeface="微軟正黑體" panose="020B0604030504040204" pitchFamily="34" charset="-120"/>
                  <a:cs typeface="Arial" panose="020B0604020202020204" pitchFamily="34" charset="0"/>
                </a:rPr>
                <a:t>商品及利變型年金</a:t>
              </a:r>
              <a:endParaRPr lang="zh-TW" altLang="en-US" sz="1400" dirty="0">
                <a:latin typeface="+mj-lt"/>
                <a:ea typeface="+mn-ea"/>
                <a:cs typeface="Arial" panose="020B0604020202020204" pitchFamily="34" charset="0"/>
              </a:endParaRPr>
            </a:p>
          </p:txBody>
        </p:sp>
        <p:sp>
          <p:nvSpPr>
            <p:cNvPr id="218" name="Text Box 119"/>
            <p:cNvSpPr txBox="1">
              <a:spLocks noChangeArrowheads="1"/>
            </p:cNvSpPr>
            <p:nvPr/>
          </p:nvSpPr>
          <p:spPr bwMode="gray">
            <a:xfrm>
              <a:off x="706036" y="2719319"/>
              <a:ext cx="20923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zh-TW" altLang="en-US" sz="1400" dirty="0">
                  <a:latin typeface="Arial" panose="020B0604020202020204" pitchFamily="34" charset="0"/>
                  <a:ea typeface="微軟正黑體" panose="020B0604030504040204" pitchFamily="34" charset="-120"/>
                  <a:cs typeface="Arial" panose="020B0604020202020204" pitchFamily="34" charset="0"/>
                </a:rPr>
                <a:t>傳統型</a:t>
              </a:r>
              <a:r>
                <a:rPr lang="zh-TW" altLang="en-US" sz="1400" dirty="0" smtClean="0">
                  <a:latin typeface="Arial" panose="020B0604020202020204" pitchFamily="34" charset="0"/>
                  <a:ea typeface="微軟正黑體" panose="020B0604030504040204" pitchFamily="34" charset="-120"/>
                  <a:cs typeface="Arial" panose="020B0604020202020204" pitchFamily="34" charset="0"/>
                </a:rPr>
                <a:t>壽險</a:t>
              </a:r>
              <a:r>
                <a:rPr lang="en-US" altLang="zh-TW" sz="1400"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1400" dirty="0" smtClean="0">
                  <a:latin typeface="Arial" panose="020B0604020202020204" pitchFamily="34" charset="0"/>
                  <a:ea typeface="微軟正黑體" panose="020B0604030504040204" pitchFamily="34" charset="-120"/>
                  <a:cs typeface="Arial" panose="020B0604020202020204" pitchFamily="34" charset="0"/>
                </a:rPr>
                <a:t>保障型</a:t>
              </a:r>
              <a:endParaRPr lang="zh-TW" altLang="en-US" sz="1400" i="0" dirty="0">
                <a:latin typeface="Arial" panose="020B0604020202020204" pitchFamily="34" charset="0"/>
                <a:ea typeface="微軟正黑體" panose="020B0604030504040204" pitchFamily="34" charset="-120"/>
                <a:cs typeface="Arial" panose="020B0604020202020204" pitchFamily="34" charset="0"/>
              </a:endParaRPr>
            </a:p>
          </p:txBody>
        </p:sp>
        <p:sp>
          <p:nvSpPr>
            <p:cNvPr id="77" name="Rectangle 26"/>
            <p:cNvSpPr>
              <a:spLocks noChangeArrowheads="1"/>
            </p:cNvSpPr>
            <p:nvPr/>
          </p:nvSpPr>
          <p:spPr bwMode="gray">
            <a:xfrm>
              <a:off x="579987" y="2987136"/>
              <a:ext cx="179698" cy="179793"/>
            </a:xfrm>
            <a:prstGeom prst="rect">
              <a:avLst/>
            </a:prstGeom>
            <a:solidFill>
              <a:srgbClr val="004C8D"/>
            </a:solidFill>
            <a:ln w="9525" algn="ctr">
              <a:solidFill>
                <a:schemeClr val="bg1"/>
              </a:solidFill>
              <a:miter lim="800000"/>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30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90" name="Rectangle 30"/>
            <p:cNvSpPr>
              <a:spLocks noChangeArrowheads="1"/>
            </p:cNvSpPr>
            <p:nvPr/>
          </p:nvSpPr>
          <p:spPr bwMode="gray">
            <a:xfrm>
              <a:off x="579987" y="2776191"/>
              <a:ext cx="180000" cy="180000"/>
            </a:xfrm>
            <a:prstGeom prst="rect">
              <a:avLst/>
            </a:prstGeom>
            <a:pattFill prst="pct60">
              <a:fgClr>
                <a:srgbClr val="004C8D"/>
              </a:fgClr>
              <a:bgClr>
                <a:schemeClr val="bg1"/>
              </a:bgClr>
            </a:pattFill>
            <a:ln w="9525" algn="ctr">
              <a:solidFill>
                <a:schemeClr val="bg1"/>
              </a:solidFill>
              <a:miter lim="800000"/>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500">
                <a:solidFill>
                  <a:prstClr val="white"/>
                </a:solidFill>
                <a:latin typeface="+mn-lt"/>
              </a:endParaRPr>
            </a:p>
          </p:txBody>
        </p:sp>
        <p:sp>
          <p:nvSpPr>
            <p:cNvPr id="91" name="Rectangle 118"/>
            <p:cNvSpPr>
              <a:spLocks noChangeArrowheads="1"/>
            </p:cNvSpPr>
            <p:nvPr/>
          </p:nvSpPr>
          <p:spPr bwMode="gray">
            <a:xfrm>
              <a:off x="579987" y="2354508"/>
              <a:ext cx="180000" cy="180000"/>
            </a:xfrm>
            <a:prstGeom prst="rect">
              <a:avLst/>
            </a:prstGeom>
            <a:solidFill>
              <a:srgbClr val="FFC93E"/>
            </a:solidFill>
            <a:ln w="9525" algn="ctr">
              <a:solidFill>
                <a:schemeClr val="bg1"/>
              </a:solidFill>
              <a:miter lim="800000"/>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400">
                <a:pattFill prst="pct60">
                  <a:fgClr>
                    <a:schemeClr val="accent1"/>
                  </a:fgClr>
                  <a:bgClr>
                    <a:schemeClr val="bg1"/>
                  </a:bgClr>
                </a:pattFill>
                <a:latin typeface="Arial" panose="020B0604020202020204" pitchFamily="34" charset="0"/>
                <a:ea typeface="微軟正黑體" panose="020B0604030504040204" pitchFamily="34" charset="-120"/>
                <a:cs typeface="Arial" panose="020B0604020202020204" pitchFamily="34" charset="0"/>
              </a:endParaRPr>
            </a:p>
          </p:txBody>
        </p:sp>
      </p:grpSp>
      <p:grpSp>
        <p:nvGrpSpPr>
          <p:cNvPr id="115" name="群組 114"/>
          <p:cNvGrpSpPr/>
          <p:nvPr/>
        </p:nvGrpSpPr>
        <p:grpSpPr>
          <a:xfrm>
            <a:off x="7914559" y="4440691"/>
            <a:ext cx="703626" cy="1197377"/>
            <a:chOff x="3402541" y="4974137"/>
            <a:chExt cx="703626" cy="1197377"/>
          </a:xfrm>
        </p:grpSpPr>
        <p:sp>
          <p:nvSpPr>
            <p:cNvPr id="116" name="Text Box 47"/>
            <p:cNvSpPr txBox="1">
              <a:spLocks noChangeArrowheads="1"/>
            </p:cNvSpPr>
            <p:nvPr/>
          </p:nvSpPr>
          <p:spPr bwMode="blackWhite">
            <a:xfrm>
              <a:off x="3465917" y="5605055"/>
              <a:ext cx="6319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400" dirty="0" smtClean="0">
                  <a:latin typeface="+mn-lt"/>
                </a:rPr>
                <a:t>17.6</a:t>
              </a:r>
              <a:r>
                <a:rPr lang="en-US" altLang="zh-TW" sz="1400" i="0" dirty="0" smtClean="0">
                  <a:latin typeface="+mn-lt"/>
                </a:rPr>
                <a:t>%</a:t>
              </a:r>
              <a:endParaRPr lang="en-US" altLang="zh-TW" sz="1400" i="0" dirty="0">
                <a:latin typeface="+mn-lt"/>
              </a:endParaRPr>
            </a:p>
          </p:txBody>
        </p:sp>
        <p:sp>
          <p:nvSpPr>
            <p:cNvPr id="117" name="Text Box 42"/>
            <p:cNvSpPr txBox="1">
              <a:spLocks noChangeArrowheads="1"/>
            </p:cNvSpPr>
            <p:nvPr/>
          </p:nvSpPr>
          <p:spPr bwMode="blackWhite">
            <a:xfrm>
              <a:off x="3464645" y="5376619"/>
              <a:ext cx="64152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400" dirty="0" smtClean="0">
                  <a:latin typeface="+mn-lt"/>
                </a:rPr>
                <a:t>18.9</a:t>
              </a:r>
              <a:r>
                <a:rPr lang="en-US" altLang="zh-TW" sz="1500" i="0" dirty="0" smtClean="0">
                  <a:latin typeface="+mn-lt"/>
                </a:rPr>
                <a:t>%</a:t>
              </a:r>
              <a:endParaRPr lang="en-US" altLang="zh-TW" sz="1500" i="0" dirty="0">
                <a:latin typeface="+mn-lt"/>
              </a:endParaRPr>
            </a:p>
          </p:txBody>
        </p:sp>
        <p:sp>
          <p:nvSpPr>
            <p:cNvPr id="118" name="Text Box 47"/>
            <p:cNvSpPr txBox="1">
              <a:spLocks noChangeArrowheads="1"/>
            </p:cNvSpPr>
            <p:nvPr/>
          </p:nvSpPr>
          <p:spPr bwMode="blackWhite">
            <a:xfrm>
              <a:off x="3537311" y="4974137"/>
              <a:ext cx="5405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400" dirty="0" smtClean="0">
                  <a:latin typeface="+mn-lt"/>
                </a:rPr>
                <a:t>7.7</a:t>
              </a:r>
              <a:r>
                <a:rPr lang="en-US" altLang="zh-TW" sz="1400" i="0" dirty="0" smtClean="0">
                  <a:latin typeface="+mn-lt"/>
                </a:rPr>
                <a:t>%</a:t>
              </a:r>
              <a:endParaRPr lang="en-US" altLang="zh-TW" sz="1400" i="0" dirty="0">
                <a:latin typeface="+mn-lt"/>
              </a:endParaRPr>
            </a:p>
          </p:txBody>
        </p:sp>
        <p:sp>
          <p:nvSpPr>
            <p:cNvPr id="119" name="Text Box 42"/>
            <p:cNvSpPr txBox="1">
              <a:spLocks noChangeArrowheads="1"/>
            </p:cNvSpPr>
            <p:nvPr/>
          </p:nvSpPr>
          <p:spPr bwMode="blackWhite">
            <a:xfrm>
              <a:off x="3473225" y="5863737"/>
              <a:ext cx="6319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400" dirty="0" smtClean="0">
                  <a:latin typeface="+mn-lt"/>
                </a:rPr>
                <a:t>34.7</a:t>
              </a:r>
              <a:r>
                <a:rPr lang="en-US" altLang="zh-TW" sz="1400" i="0" dirty="0" smtClean="0">
                  <a:latin typeface="+mn-lt"/>
                </a:rPr>
                <a:t>%</a:t>
              </a:r>
              <a:endParaRPr lang="en-US" altLang="zh-TW" sz="1400" i="0" dirty="0">
                <a:latin typeface="+mn-lt"/>
              </a:endParaRPr>
            </a:p>
          </p:txBody>
        </p:sp>
        <p:sp>
          <p:nvSpPr>
            <p:cNvPr id="120" name="Text Box 47"/>
            <p:cNvSpPr txBox="1">
              <a:spLocks noChangeArrowheads="1"/>
            </p:cNvSpPr>
            <p:nvPr/>
          </p:nvSpPr>
          <p:spPr bwMode="blackWhite">
            <a:xfrm>
              <a:off x="3463700" y="5171677"/>
              <a:ext cx="6319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400" dirty="0" smtClean="0">
                  <a:latin typeface="+mn-lt"/>
                </a:rPr>
                <a:t>21.0%</a:t>
              </a:r>
              <a:endParaRPr lang="en-US" altLang="zh-TW" sz="1400" i="0" dirty="0">
                <a:latin typeface="+mn-lt"/>
              </a:endParaRPr>
            </a:p>
          </p:txBody>
        </p:sp>
        <p:sp>
          <p:nvSpPr>
            <p:cNvPr id="121" name="AutoShape 40"/>
            <p:cNvSpPr>
              <a:spLocks/>
            </p:cNvSpPr>
            <p:nvPr/>
          </p:nvSpPr>
          <p:spPr bwMode="blackWhite">
            <a:xfrm>
              <a:off x="3417938" y="5209910"/>
              <a:ext cx="49096" cy="216000"/>
            </a:xfrm>
            <a:prstGeom prst="rightBrace">
              <a:avLst>
                <a:gd name="adj1" fmla="val 11388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800">
                <a:solidFill>
                  <a:schemeClr val="bg1"/>
                </a:solidFill>
                <a:latin typeface="+mn-lt"/>
              </a:endParaRPr>
            </a:p>
          </p:txBody>
        </p:sp>
        <p:sp>
          <p:nvSpPr>
            <p:cNvPr id="122" name="AutoShape 40"/>
            <p:cNvSpPr>
              <a:spLocks/>
            </p:cNvSpPr>
            <p:nvPr/>
          </p:nvSpPr>
          <p:spPr bwMode="blackWhite">
            <a:xfrm>
              <a:off x="3417260" y="5449128"/>
              <a:ext cx="45719" cy="180000"/>
            </a:xfrm>
            <a:prstGeom prst="rightBrace">
              <a:avLst>
                <a:gd name="adj1" fmla="val 11390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800">
                <a:solidFill>
                  <a:schemeClr val="bg1"/>
                </a:solidFill>
                <a:latin typeface="+mn-lt"/>
              </a:endParaRPr>
            </a:p>
          </p:txBody>
        </p:sp>
        <p:sp>
          <p:nvSpPr>
            <p:cNvPr id="123" name="Line 96"/>
            <p:cNvSpPr>
              <a:spLocks noChangeShapeType="1"/>
            </p:cNvSpPr>
            <p:nvPr/>
          </p:nvSpPr>
          <p:spPr bwMode="blackWhite">
            <a:xfrm>
              <a:off x="3402541" y="5142609"/>
              <a:ext cx="108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TW" altLang="en-US"/>
            </a:p>
          </p:txBody>
        </p:sp>
        <p:sp>
          <p:nvSpPr>
            <p:cNvPr id="124" name="AutoShape 40"/>
            <p:cNvSpPr>
              <a:spLocks/>
            </p:cNvSpPr>
            <p:nvPr/>
          </p:nvSpPr>
          <p:spPr bwMode="blackWhite">
            <a:xfrm>
              <a:off x="3416404" y="5670728"/>
              <a:ext cx="46800" cy="144000"/>
            </a:xfrm>
            <a:prstGeom prst="rightBrace">
              <a:avLst>
                <a:gd name="adj1" fmla="val 11390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800" dirty="0">
                <a:solidFill>
                  <a:schemeClr val="bg1"/>
                </a:solidFill>
                <a:latin typeface="+mn-lt"/>
              </a:endParaRPr>
            </a:p>
          </p:txBody>
        </p:sp>
      </p:grpSp>
      <p:sp>
        <p:nvSpPr>
          <p:cNvPr id="139" name="AutoShape 40"/>
          <p:cNvSpPr>
            <a:spLocks/>
          </p:cNvSpPr>
          <p:nvPr/>
        </p:nvSpPr>
        <p:spPr bwMode="blackWhite">
          <a:xfrm>
            <a:off x="7929663" y="5315002"/>
            <a:ext cx="45719" cy="360000"/>
          </a:xfrm>
          <a:prstGeom prst="rightBrace">
            <a:avLst>
              <a:gd name="adj1" fmla="val 11390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800">
              <a:solidFill>
                <a:schemeClr val="bg1"/>
              </a:solidFill>
              <a:latin typeface="+mn-lt"/>
            </a:endParaRPr>
          </a:p>
        </p:txBody>
      </p:sp>
      <p:grpSp>
        <p:nvGrpSpPr>
          <p:cNvPr id="140" name="群組 139"/>
          <p:cNvGrpSpPr/>
          <p:nvPr/>
        </p:nvGrpSpPr>
        <p:grpSpPr>
          <a:xfrm>
            <a:off x="4924263" y="3860300"/>
            <a:ext cx="755373" cy="1812487"/>
            <a:chOff x="4119539" y="4180264"/>
            <a:chExt cx="755373" cy="1812487"/>
          </a:xfrm>
        </p:grpSpPr>
        <p:sp>
          <p:nvSpPr>
            <p:cNvPr id="141" name="Text Box 42"/>
            <p:cNvSpPr txBox="1">
              <a:spLocks noChangeArrowheads="1"/>
            </p:cNvSpPr>
            <p:nvPr/>
          </p:nvSpPr>
          <p:spPr bwMode="blackWhite">
            <a:xfrm>
              <a:off x="4119539" y="4738200"/>
              <a:ext cx="6696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spcBef>
                  <a:spcPct val="0"/>
                </a:spcBef>
                <a:buFontTx/>
                <a:buNone/>
              </a:pPr>
              <a:r>
                <a:rPr lang="en-US" altLang="zh-TW" sz="1400" dirty="0" smtClean="0">
                  <a:latin typeface="+mj-lt"/>
                </a:rPr>
                <a:t>6.3</a:t>
              </a:r>
              <a:r>
                <a:rPr lang="en-US" altLang="zh-TW" sz="1400" i="0" dirty="0" smtClean="0">
                  <a:latin typeface="+mj-lt"/>
                </a:rPr>
                <a:t>%</a:t>
              </a:r>
              <a:endParaRPr lang="en-US" altLang="zh-TW" sz="1400" i="0" dirty="0">
                <a:latin typeface="+mj-lt"/>
              </a:endParaRPr>
            </a:p>
          </p:txBody>
        </p:sp>
        <p:sp>
          <p:nvSpPr>
            <p:cNvPr id="145" name="AutoShape 40"/>
            <p:cNvSpPr>
              <a:spLocks/>
            </p:cNvSpPr>
            <p:nvPr/>
          </p:nvSpPr>
          <p:spPr bwMode="blackWhite">
            <a:xfrm flipH="1">
              <a:off x="4807168" y="4912751"/>
              <a:ext cx="67744" cy="1080000"/>
            </a:xfrm>
            <a:prstGeom prst="rightBrace">
              <a:avLst>
                <a:gd name="adj1" fmla="val 11390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800">
                <a:latin typeface="+mj-lt"/>
              </a:endParaRPr>
            </a:p>
          </p:txBody>
        </p:sp>
        <p:sp>
          <p:nvSpPr>
            <p:cNvPr id="146" name="AutoShape 40"/>
            <p:cNvSpPr>
              <a:spLocks/>
            </p:cNvSpPr>
            <p:nvPr/>
          </p:nvSpPr>
          <p:spPr bwMode="blackWhite">
            <a:xfrm flipH="1">
              <a:off x="4805418" y="4615576"/>
              <a:ext cx="67744" cy="144000"/>
            </a:xfrm>
            <a:prstGeom prst="rightBrace">
              <a:avLst>
                <a:gd name="adj1" fmla="val 11388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800">
                <a:latin typeface="+mj-lt"/>
              </a:endParaRPr>
            </a:p>
          </p:txBody>
        </p:sp>
        <p:sp>
          <p:nvSpPr>
            <p:cNvPr id="149" name="AutoShape 40"/>
            <p:cNvSpPr>
              <a:spLocks/>
            </p:cNvSpPr>
            <p:nvPr/>
          </p:nvSpPr>
          <p:spPr bwMode="blackWhite">
            <a:xfrm flipH="1">
              <a:off x="4803463" y="4417874"/>
              <a:ext cx="67744" cy="144000"/>
            </a:xfrm>
            <a:prstGeom prst="rightBrace">
              <a:avLst>
                <a:gd name="adj1" fmla="val 11388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800">
                <a:latin typeface="+mj-lt"/>
              </a:endParaRPr>
            </a:p>
          </p:txBody>
        </p:sp>
        <p:sp>
          <p:nvSpPr>
            <p:cNvPr id="151" name="Text Box 47"/>
            <p:cNvSpPr txBox="1">
              <a:spLocks noChangeArrowheads="1"/>
            </p:cNvSpPr>
            <p:nvPr/>
          </p:nvSpPr>
          <p:spPr bwMode="blackWhite">
            <a:xfrm>
              <a:off x="4132289" y="4180264"/>
              <a:ext cx="667649"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spcBef>
                  <a:spcPct val="0"/>
                </a:spcBef>
                <a:buFontTx/>
                <a:buNone/>
              </a:pPr>
              <a:r>
                <a:rPr lang="en-US" altLang="zh-TW" sz="1400" dirty="0" smtClean="0">
                  <a:latin typeface="+mj-lt"/>
                </a:rPr>
                <a:t>8.1</a:t>
              </a:r>
              <a:r>
                <a:rPr lang="en-US" altLang="zh-TW" sz="1400" i="0" dirty="0" smtClean="0">
                  <a:latin typeface="+mj-lt"/>
                </a:rPr>
                <a:t>%</a:t>
              </a:r>
              <a:endParaRPr lang="en-US" altLang="zh-TW" sz="1400" i="0" dirty="0">
                <a:latin typeface="+mj-lt"/>
              </a:endParaRPr>
            </a:p>
          </p:txBody>
        </p:sp>
        <p:sp>
          <p:nvSpPr>
            <p:cNvPr id="152" name="Text Box 47"/>
            <p:cNvSpPr txBox="1">
              <a:spLocks noChangeArrowheads="1"/>
            </p:cNvSpPr>
            <p:nvPr/>
          </p:nvSpPr>
          <p:spPr bwMode="blackWhite">
            <a:xfrm>
              <a:off x="4127161" y="4373094"/>
              <a:ext cx="669601"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spcBef>
                  <a:spcPct val="0"/>
                </a:spcBef>
                <a:buFontTx/>
                <a:buNone/>
              </a:pPr>
              <a:r>
                <a:rPr lang="en-US" altLang="zh-TW" sz="1400" dirty="0" smtClean="0">
                  <a:latin typeface="+mj-lt"/>
                </a:rPr>
                <a:t>11.7</a:t>
              </a:r>
              <a:r>
                <a:rPr lang="en-US" altLang="zh-TW" sz="1400" i="0" dirty="0" smtClean="0">
                  <a:latin typeface="+mj-lt"/>
                </a:rPr>
                <a:t>%</a:t>
              </a:r>
              <a:endParaRPr lang="en-US" altLang="zh-TW" sz="1400" i="0" dirty="0">
                <a:latin typeface="+mj-lt"/>
              </a:endParaRPr>
            </a:p>
          </p:txBody>
        </p:sp>
        <p:sp>
          <p:nvSpPr>
            <p:cNvPr id="155" name="Text Box 47"/>
            <p:cNvSpPr txBox="1">
              <a:spLocks noChangeArrowheads="1"/>
            </p:cNvSpPr>
            <p:nvPr/>
          </p:nvSpPr>
          <p:spPr bwMode="blackWhite">
            <a:xfrm>
              <a:off x="4123552" y="4545223"/>
              <a:ext cx="669601"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spcBef>
                  <a:spcPct val="0"/>
                </a:spcBef>
                <a:buFontTx/>
                <a:buNone/>
              </a:pPr>
              <a:r>
                <a:rPr lang="en-US" altLang="zh-TW" sz="1400" dirty="0" smtClean="0">
                  <a:latin typeface="+mj-lt"/>
                </a:rPr>
                <a:t>11.3</a:t>
              </a:r>
              <a:r>
                <a:rPr lang="en-US" altLang="zh-TW" sz="1400" i="0" dirty="0" smtClean="0">
                  <a:latin typeface="+mj-lt"/>
                </a:rPr>
                <a:t>%</a:t>
              </a:r>
              <a:endParaRPr lang="en-US" altLang="zh-TW" sz="1400" i="0" dirty="0">
                <a:latin typeface="+mj-lt"/>
              </a:endParaRPr>
            </a:p>
          </p:txBody>
        </p:sp>
        <p:sp>
          <p:nvSpPr>
            <p:cNvPr id="156" name="Text Box 47"/>
            <p:cNvSpPr txBox="1">
              <a:spLocks noChangeArrowheads="1"/>
            </p:cNvSpPr>
            <p:nvPr/>
          </p:nvSpPr>
          <p:spPr bwMode="blackWhite">
            <a:xfrm>
              <a:off x="4143400" y="5296596"/>
              <a:ext cx="6676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spcBef>
                  <a:spcPct val="0"/>
                </a:spcBef>
                <a:buFontTx/>
                <a:buNone/>
              </a:pPr>
              <a:r>
                <a:rPr lang="en-US" altLang="zh-TW" sz="1400" dirty="0" smtClean="0">
                  <a:latin typeface="+mj-lt"/>
                </a:rPr>
                <a:t>62.5</a:t>
              </a:r>
              <a:r>
                <a:rPr lang="en-US" altLang="zh-TW" sz="1400" i="0" dirty="0" smtClean="0">
                  <a:latin typeface="+mj-lt"/>
                </a:rPr>
                <a:t>%</a:t>
              </a:r>
              <a:endParaRPr lang="en-US" altLang="zh-TW" sz="1400" i="0" dirty="0">
                <a:latin typeface="+mj-lt"/>
              </a:endParaRPr>
            </a:p>
          </p:txBody>
        </p:sp>
      </p:grpSp>
      <p:sp>
        <p:nvSpPr>
          <p:cNvPr id="157" name="Line 96"/>
          <p:cNvSpPr>
            <a:spLocks noChangeShapeType="1"/>
          </p:cNvSpPr>
          <p:nvPr/>
        </p:nvSpPr>
        <p:spPr bwMode="blackWhite">
          <a:xfrm flipV="1">
            <a:off x="5572175" y="4520203"/>
            <a:ext cx="180038" cy="718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TW" altLang="en-US"/>
          </a:p>
        </p:txBody>
      </p:sp>
      <p:sp>
        <p:nvSpPr>
          <p:cNvPr id="159" name="Line 96"/>
          <p:cNvSpPr>
            <a:spLocks noChangeShapeType="1"/>
          </p:cNvSpPr>
          <p:nvPr/>
        </p:nvSpPr>
        <p:spPr bwMode="blackWhite">
          <a:xfrm>
            <a:off x="5580641" y="3986251"/>
            <a:ext cx="158384" cy="214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TW" altLang="en-US"/>
          </a:p>
        </p:txBody>
      </p:sp>
      <p:grpSp>
        <p:nvGrpSpPr>
          <p:cNvPr id="6" name="群組 5"/>
          <p:cNvGrpSpPr/>
          <p:nvPr/>
        </p:nvGrpSpPr>
        <p:grpSpPr>
          <a:xfrm>
            <a:off x="-164311" y="5922514"/>
            <a:ext cx="4145051" cy="439992"/>
            <a:chOff x="-164311" y="6033184"/>
            <a:chExt cx="4145051" cy="439992"/>
          </a:xfrm>
        </p:grpSpPr>
        <p:grpSp>
          <p:nvGrpSpPr>
            <p:cNvPr id="161" name="群組 160"/>
            <p:cNvGrpSpPr/>
            <p:nvPr/>
          </p:nvGrpSpPr>
          <p:grpSpPr>
            <a:xfrm>
              <a:off x="-164311" y="6033184"/>
              <a:ext cx="4145051" cy="439992"/>
              <a:chOff x="177309" y="3415408"/>
              <a:chExt cx="4184463" cy="439992"/>
            </a:xfrm>
          </p:grpSpPr>
          <p:sp>
            <p:nvSpPr>
              <p:cNvPr id="162" name="Text Box 37"/>
              <p:cNvSpPr txBox="1">
                <a:spLocks noChangeArrowheads="1"/>
              </p:cNvSpPr>
              <p:nvPr/>
            </p:nvSpPr>
            <p:spPr bwMode="gray">
              <a:xfrm>
                <a:off x="1666189" y="3454971"/>
                <a:ext cx="962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spcBef>
                    <a:spcPct val="50000"/>
                  </a:spcBef>
                  <a:buNone/>
                </a:pPr>
                <a:r>
                  <a:rPr lang="en-US" altLang="zh-TW" sz="1800" b="1" dirty="0" smtClean="0">
                    <a:solidFill>
                      <a:schemeClr val="accent1">
                        <a:lumMod val="60000"/>
                        <a:lumOff val="40000"/>
                      </a:schemeClr>
                    </a:solidFill>
                    <a:latin typeface="+mj-lt"/>
                    <a:ea typeface="+mj-ea"/>
                    <a:cs typeface="Arial" panose="020B0604020202020204" pitchFamily="34" charset="0"/>
                  </a:rPr>
                  <a:t>67%</a:t>
                </a:r>
                <a:endParaRPr lang="en-US" altLang="zh-TW" sz="1800" b="1" dirty="0">
                  <a:solidFill>
                    <a:schemeClr val="accent1">
                      <a:lumMod val="60000"/>
                      <a:lumOff val="40000"/>
                    </a:schemeClr>
                  </a:solidFill>
                  <a:latin typeface="+mj-lt"/>
                  <a:ea typeface="+mj-ea"/>
                  <a:cs typeface="Arial" panose="020B0604020202020204" pitchFamily="34" charset="0"/>
                </a:endParaRPr>
              </a:p>
            </p:txBody>
          </p:sp>
          <p:sp>
            <p:nvSpPr>
              <p:cNvPr id="163" name="Text Box 38"/>
              <p:cNvSpPr txBox="1">
                <a:spLocks noChangeArrowheads="1"/>
              </p:cNvSpPr>
              <p:nvPr/>
            </p:nvSpPr>
            <p:spPr bwMode="gray">
              <a:xfrm>
                <a:off x="3190198" y="3457244"/>
                <a:ext cx="11715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spcBef>
                    <a:spcPct val="50000"/>
                  </a:spcBef>
                  <a:buNone/>
                </a:pPr>
                <a:r>
                  <a:rPr lang="en-US" altLang="zh-TW" sz="1800" b="1" dirty="0" smtClean="0">
                    <a:solidFill>
                      <a:schemeClr val="accent1">
                        <a:lumMod val="60000"/>
                        <a:lumOff val="40000"/>
                      </a:schemeClr>
                    </a:solidFill>
                    <a:latin typeface="+mj-lt"/>
                    <a:ea typeface="+mj-ea"/>
                  </a:rPr>
                  <a:t>72</a:t>
                </a:r>
                <a:r>
                  <a:rPr lang="en-US" altLang="zh-TW" sz="1800" b="1" dirty="0" smtClean="0">
                    <a:solidFill>
                      <a:schemeClr val="accent1">
                        <a:lumMod val="60000"/>
                        <a:lumOff val="40000"/>
                      </a:schemeClr>
                    </a:solidFill>
                    <a:latin typeface="+mj-lt"/>
                    <a:ea typeface="+mj-ea"/>
                    <a:cs typeface="Arial" panose="020B0604020202020204" pitchFamily="34" charset="0"/>
                  </a:rPr>
                  <a:t>%</a:t>
                </a:r>
                <a:endParaRPr lang="en-US" altLang="zh-TW" sz="1800" b="1" dirty="0">
                  <a:solidFill>
                    <a:schemeClr val="accent1">
                      <a:lumMod val="60000"/>
                      <a:lumOff val="40000"/>
                    </a:schemeClr>
                  </a:solidFill>
                  <a:latin typeface="+mj-lt"/>
                  <a:ea typeface="+mj-ea"/>
                  <a:cs typeface="Arial" panose="020B0604020202020204" pitchFamily="34" charset="0"/>
                </a:endParaRPr>
              </a:p>
            </p:txBody>
          </p:sp>
          <p:sp>
            <p:nvSpPr>
              <p:cNvPr id="165" name="Rectangle 35"/>
              <p:cNvSpPr>
                <a:spLocks noChangeArrowheads="1"/>
              </p:cNvSpPr>
              <p:nvPr/>
            </p:nvSpPr>
            <p:spPr bwMode="gray">
              <a:xfrm>
                <a:off x="1649907" y="3462612"/>
                <a:ext cx="2581255" cy="323849"/>
              </a:xfrm>
              <a:prstGeom prst="rect">
                <a:avLst/>
              </a:prstGeom>
              <a:noFill/>
              <a:ln w="19050">
                <a:solidFill>
                  <a:schemeClr val="accent1">
                    <a:lumMod val="60000"/>
                    <a:lumOff val="40000"/>
                  </a:schemeClr>
                </a:solidFill>
                <a:miter lim="800000"/>
                <a:headEnd/>
                <a:tailEnd/>
              </a:ln>
              <a:effectLst/>
            </p:spPr>
            <p:txBody>
              <a:bodyPr wrap="none" anchor="ctr"/>
              <a:lstStyle/>
              <a:p>
                <a:pPr>
                  <a:defRPr/>
                </a:pPr>
                <a:endParaRPr lang="zh-TW" altLang="zh-TW" sz="2000" i="0">
                  <a:solidFill>
                    <a:schemeClr val="accent1">
                      <a:lumMod val="60000"/>
                      <a:lumOff val="40000"/>
                    </a:schemeClr>
                  </a:solidFill>
                  <a:effectLst>
                    <a:outerShdw blurRad="38100" dist="38100" dir="2700000" algn="tl">
                      <a:srgbClr val="C0C0C0"/>
                    </a:outerShdw>
                  </a:effectLst>
                  <a:latin typeface="+mj-lt"/>
                  <a:ea typeface="+mj-ea"/>
                  <a:cs typeface="Arial" panose="020B0604020202020204" pitchFamily="34" charset="0"/>
                </a:endParaRPr>
              </a:p>
            </p:txBody>
          </p:sp>
          <p:sp>
            <p:nvSpPr>
              <p:cNvPr id="176" name="Text Box 14"/>
              <p:cNvSpPr txBox="1">
                <a:spLocks noChangeArrowheads="1"/>
              </p:cNvSpPr>
              <p:nvPr/>
            </p:nvSpPr>
            <p:spPr bwMode="blackWhite">
              <a:xfrm>
                <a:off x="177309" y="3415408"/>
                <a:ext cx="1709848" cy="439992"/>
              </a:xfrm>
              <a:prstGeom prst="rect">
                <a:avLst/>
              </a:prstGeom>
              <a:noFill/>
              <a:ln w="9525" algn="ctr">
                <a:noFill/>
                <a:miter lim="800000"/>
                <a:headEnd/>
                <a:tailEnd/>
              </a:ln>
            </p:spPr>
            <p:txBody>
              <a:bodyPr wrap="square">
                <a:spAutoFit/>
              </a:bodyPr>
              <a:lstStyle/>
              <a:p>
                <a:pPr algn="ctr">
                  <a:lnSpc>
                    <a:spcPct val="80000"/>
                  </a:lnSpc>
                </a:pPr>
                <a:r>
                  <a:rPr lang="zh-TW" altLang="en-US" sz="1400" b="1" dirty="0" smtClean="0">
                    <a:solidFill>
                      <a:schemeClr val="accent1">
                        <a:lumMod val="60000"/>
                        <a:lumOff val="40000"/>
                      </a:schemeClr>
                    </a:solidFill>
                    <a:latin typeface="+mj-lt"/>
                    <a:ea typeface="+mj-ea"/>
                    <a:cs typeface="Arial" panose="020B0604020202020204" pitchFamily="34" charset="0"/>
                  </a:rPr>
                  <a:t>外幣</a:t>
                </a:r>
                <a:r>
                  <a:rPr lang="zh-TW" altLang="en-US" sz="1400" b="1" dirty="0">
                    <a:solidFill>
                      <a:schemeClr val="accent1">
                        <a:lumMod val="60000"/>
                        <a:lumOff val="40000"/>
                      </a:schemeClr>
                    </a:solidFill>
                    <a:latin typeface="+mj-lt"/>
                    <a:ea typeface="+mj-ea"/>
                    <a:cs typeface="Arial" panose="020B0604020202020204" pitchFamily="34" charset="0"/>
                  </a:rPr>
                  <a:t>保單占</a:t>
                </a:r>
                <a:r>
                  <a:rPr lang="zh-TW" altLang="en-US" sz="1400" b="1" dirty="0" smtClean="0">
                    <a:solidFill>
                      <a:schemeClr val="accent1">
                        <a:lumMod val="60000"/>
                        <a:lumOff val="40000"/>
                      </a:schemeClr>
                    </a:solidFill>
                    <a:latin typeface="+mj-lt"/>
                    <a:ea typeface="+mj-ea"/>
                    <a:cs typeface="Arial" panose="020B0604020202020204" pitchFamily="34" charset="0"/>
                  </a:rPr>
                  <a:t>比</a:t>
                </a:r>
                <a:endParaRPr lang="en-US" altLang="zh-TW" sz="1400" b="1" dirty="0" smtClean="0">
                  <a:solidFill>
                    <a:schemeClr val="accent1">
                      <a:lumMod val="60000"/>
                      <a:lumOff val="40000"/>
                    </a:schemeClr>
                  </a:solidFill>
                  <a:latin typeface="+mj-lt"/>
                  <a:ea typeface="+mj-ea"/>
                  <a:cs typeface="Arial" panose="020B0604020202020204" pitchFamily="34" charset="0"/>
                </a:endParaRPr>
              </a:p>
              <a:p>
                <a:pPr algn="ctr">
                  <a:lnSpc>
                    <a:spcPct val="80000"/>
                  </a:lnSpc>
                </a:pPr>
                <a:r>
                  <a:rPr lang="en-US" altLang="zh-TW" sz="1400" b="1" dirty="0" smtClean="0">
                    <a:solidFill>
                      <a:schemeClr val="accent1">
                        <a:lumMod val="60000"/>
                        <a:lumOff val="40000"/>
                      </a:schemeClr>
                    </a:solidFill>
                    <a:latin typeface="+mj-lt"/>
                    <a:ea typeface="+mj-ea"/>
                    <a:cs typeface="Arial" panose="020B0604020202020204" pitchFamily="34" charset="0"/>
                  </a:rPr>
                  <a:t>(</a:t>
                </a:r>
                <a:r>
                  <a:rPr lang="zh-TW" altLang="en-US" sz="1400" b="1" dirty="0">
                    <a:solidFill>
                      <a:schemeClr val="accent1">
                        <a:lumMod val="60000"/>
                        <a:lumOff val="40000"/>
                      </a:schemeClr>
                    </a:solidFill>
                    <a:latin typeface="+mj-lt"/>
                    <a:ea typeface="+mj-ea"/>
                    <a:cs typeface="Arial" panose="020B0604020202020204" pitchFamily="34" charset="0"/>
                  </a:rPr>
                  <a:t>不含投資型</a:t>
                </a:r>
                <a:r>
                  <a:rPr lang="en-US" altLang="zh-TW" sz="1400" b="1" dirty="0">
                    <a:solidFill>
                      <a:schemeClr val="accent1">
                        <a:lumMod val="60000"/>
                        <a:lumOff val="40000"/>
                      </a:schemeClr>
                    </a:solidFill>
                    <a:latin typeface="+mj-lt"/>
                    <a:ea typeface="+mj-ea"/>
                    <a:cs typeface="Arial" panose="020B0604020202020204" pitchFamily="34" charset="0"/>
                  </a:rPr>
                  <a:t>)</a:t>
                </a:r>
                <a:endParaRPr lang="zh-TW" altLang="en-US" sz="1400" b="1" dirty="0">
                  <a:solidFill>
                    <a:schemeClr val="accent1">
                      <a:lumMod val="60000"/>
                      <a:lumOff val="40000"/>
                    </a:schemeClr>
                  </a:solidFill>
                  <a:latin typeface="+mj-lt"/>
                  <a:ea typeface="+mj-ea"/>
                  <a:cs typeface="Arial" panose="020B0604020202020204" pitchFamily="34" charset="0"/>
                </a:endParaRPr>
              </a:p>
            </p:txBody>
          </p:sp>
        </p:grpSp>
        <p:sp>
          <p:nvSpPr>
            <p:cNvPr id="89" name="Text Box 38"/>
            <p:cNvSpPr txBox="1">
              <a:spLocks noChangeArrowheads="1"/>
            </p:cNvSpPr>
            <p:nvPr/>
          </p:nvSpPr>
          <p:spPr bwMode="gray">
            <a:xfrm>
              <a:off x="1999634" y="6069782"/>
              <a:ext cx="11605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spcBef>
                  <a:spcPct val="50000"/>
                </a:spcBef>
                <a:buNone/>
              </a:pPr>
              <a:r>
                <a:rPr lang="en-US" altLang="zh-TW" sz="1800" b="1" dirty="0" smtClean="0">
                  <a:solidFill>
                    <a:schemeClr val="accent1">
                      <a:lumMod val="60000"/>
                      <a:lumOff val="40000"/>
                    </a:schemeClr>
                  </a:solidFill>
                  <a:latin typeface="+mj-lt"/>
                  <a:ea typeface="+mj-ea"/>
                </a:rPr>
                <a:t>71</a:t>
              </a:r>
              <a:r>
                <a:rPr lang="en-US" altLang="zh-TW" sz="1800" b="1" dirty="0" smtClean="0">
                  <a:solidFill>
                    <a:schemeClr val="accent1">
                      <a:lumMod val="60000"/>
                      <a:lumOff val="40000"/>
                    </a:schemeClr>
                  </a:solidFill>
                  <a:latin typeface="+mj-lt"/>
                  <a:ea typeface="+mj-ea"/>
                  <a:cs typeface="Arial" panose="020B0604020202020204" pitchFamily="34" charset="0"/>
                </a:rPr>
                <a:t>%</a:t>
              </a:r>
              <a:endParaRPr lang="en-US" altLang="zh-TW" sz="1800" b="1" dirty="0">
                <a:solidFill>
                  <a:schemeClr val="accent1">
                    <a:lumMod val="60000"/>
                    <a:lumOff val="40000"/>
                  </a:schemeClr>
                </a:solidFill>
                <a:latin typeface="+mj-lt"/>
                <a:ea typeface="+mj-ea"/>
                <a:cs typeface="Arial" panose="020B0604020202020204" pitchFamily="34" charset="0"/>
              </a:endParaRPr>
            </a:p>
          </p:txBody>
        </p:sp>
      </p:grpSp>
      <p:grpSp>
        <p:nvGrpSpPr>
          <p:cNvPr id="12" name="群組 11"/>
          <p:cNvGrpSpPr/>
          <p:nvPr/>
        </p:nvGrpSpPr>
        <p:grpSpPr>
          <a:xfrm>
            <a:off x="3547683" y="4147710"/>
            <a:ext cx="697240" cy="1479933"/>
            <a:chOff x="3723210" y="3736568"/>
            <a:chExt cx="697240" cy="1479933"/>
          </a:xfrm>
        </p:grpSpPr>
        <p:grpSp>
          <p:nvGrpSpPr>
            <p:cNvPr id="14" name="群組 13"/>
            <p:cNvGrpSpPr/>
            <p:nvPr/>
          </p:nvGrpSpPr>
          <p:grpSpPr>
            <a:xfrm>
              <a:off x="3724709" y="3736568"/>
              <a:ext cx="695741" cy="1479933"/>
              <a:chOff x="3377506" y="4485189"/>
              <a:chExt cx="695741" cy="1479933"/>
            </a:xfrm>
          </p:grpSpPr>
          <p:sp>
            <p:nvSpPr>
              <p:cNvPr id="142" name="Text Box 47"/>
              <p:cNvSpPr txBox="1">
                <a:spLocks noChangeArrowheads="1"/>
              </p:cNvSpPr>
              <p:nvPr/>
            </p:nvSpPr>
            <p:spPr bwMode="blackWhite">
              <a:xfrm>
                <a:off x="3526646" y="5467665"/>
                <a:ext cx="5405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400" dirty="0" smtClean="0">
                    <a:latin typeface="+mn-lt"/>
                  </a:rPr>
                  <a:t>5</a:t>
                </a:r>
                <a:r>
                  <a:rPr lang="en-US" altLang="zh-TW" sz="1400" i="0" dirty="0" smtClean="0">
                    <a:latin typeface="+mn-lt"/>
                  </a:rPr>
                  <a:t>.5%</a:t>
                </a:r>
                <a:endParaRPr lang="en-US" altLang="zh-TW" sz="1400" i="0" dirty="0">
                  <a:latin typeface="+mn-lt"/>
                </a:endParaRPr>
              </a:p>
            </p:txBody>
          </p:sp>
          <p:sp>
            <p:nvSpPr>
              <p:cNvPr id="143" name="Text Box 42"/>
              <p:cNvSpPr txBox="1">
                <a:spLocks noChangeArrowheads="1"/>
              </p:cNvSpPr>
              <p:nvPr/>
            </p:nvSpPr>
            <p:spPr bwMode="blackWhite">
              <a:xfrm>
                <a:off x="3523096" y="5296049"/>
                <a:ext cx="5501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400" dirty="0" smtClean="0">
                    <a:latin typeface="+mn-lt"/>
                  </a:rPr>
                  <a:t>5.9</a:t>
                </a:r>
                <a:r>
                  <a:rPr lang="en-US" altLang="zh-TW" sz="1500" i="0" dirty="0" smtClean="0">
                    <a:latin typeface="+mn-lt"/>
                  </a:rPr>
                  <a:t>%</a:t>
                </a:r>
                <a:endParaRPr lang="en-US" altLang="zh-TW" sz="1500" i="0" dirty="0">
                  <a:latin typeface="+mn-lt"/>
                </a:endParaRPr>
              </a:p>
            </p:txBody>
          </p:sp>
          <p:sp>
            <p:nvSpPr>
              <p:cNvPr id="144" name="Text Box 47"/>
              <p:cNvSpPr txBox="1">
                <a:spLocks noChangeArrowheads="1"/>
              </p:cNvSpPr>
              <p:nvPr/>
            </p:nvSpPr>
            <p:spPr bwMode="blackWhite">
              <a:xfrm>
                <a:off x="3497621" y="4485189"/>
                <a:ext cx="5405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400" dirty="0" smtClean="0">
                    <a:latin typeface="+mn-lt"/>
                  </a:rPr>
                  <a:t>2.4</a:t>
                </a:r>
                <a:r>
                  <a:rPr lang="en-US" altLang="zh-TW" sz="1400" i="0" dirty="0" smtClean="0">
                    <a:latin typeface="+mn-lt"/>
                  </a:rPr>
                  <a:t>%</a:t>
                </a:r>
                <a:endParaRPr lang="en-US" altLang="zh-TW" sz="1400" i="0" dirty="0">
                  <a:latin typeface="+mn-lt"/>
                </a:endParaRPr>
              </a:p>
            </p:txBody>
          </p:sp>
          <p:sp>
            <p:nvSpPr>
              <p:cNvPr id="147" name="Text Box 42"/>
              <p:cNvSpPr txBox="1">
                <a:spLocks noChangeArrowheads="1"/>
              </p:cNvSpPr>
              <p:nvPr/>
            </p:nvSpPr>
            <p:spPr bwMode="blackWhite">
              <a:xfrm>
                <a:off x="3439883" y="5657345"/>
                <a:ext cx="6319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400" dirty="0" smtClean="0">
                    <a:latin typeface="+mn-lt"/>
                  </a:rPr>
                  <a:t>21.8</a:t>
                </a:r>
                <a:r>
                  <a:rPr lang="en-US" altLang="zh-TW" sz="1400" i="0" dirty="0" smtClean="0">
                    <a:latin typeface="+mn-lt"/>
                  </a:rPr>
                  <a:t>%</a:t>
                </a:r>
                <a:endParaRPr lang="en-US" altLang="zh-TW" sz="1400" i="0" dirty="0">
                  <a:latin typeface="+mn-lt"/>
                </a:endParaRPr>
              </a:p>
            </p:txBody>
          </p:sp>
          <p:sp>
            <p:nvSpPr>
              <p:cNvPr id="148" name="Text Box 47"/>
              <p:cNvSpPr txBox="1">
                <a:spLocks noChangeArrowheads="1"/>
              </p:cNvSpPr>
              <p:nvPr/>
            </p:nvSpPr>
            <p:spPr bwMode="blackWhite">
              <a:xfrm>
                <a:off x="3439883" y="4914021"/>
                <a:ext cx="6319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400" dirty="0" smtClean="0">
                    <a:latin typeface="+mn-lt"/>
                  </a:rPr>
                  <a:t>64</a:t>
                </a:r>
                <a:r>
                  <a:rPr lang="en-US" altLang="zh-TW" sz="1400" i="0" dirty="0" smtClean="0">
                    <a:latin typeface="+mn-lt"/>
                  </a:rPr>
                  <a:t>.3%</a:t>
                </a:r>
                <a:endParaRPr lang="en-US" altLang="zh-TW" sz="1400" i="0" dirty="0">
                  <a:latin typeface="+mn-lt"/>
                </a:endParaRPr>
              </a:p>
            </p:txBody>
          </p:sp>
          <p:sp>
            <p:nvSpPr>
              <p:cNvPr id="150" name="AutoShape 40"/>
              <p:cNvSpPr>
                <a:spLocks/>
              </p:cNvSpPr>
              <p:nvPr/>
            </p:nvSpPr>
            <p:spPr bwMode="blackWhite">
              <a:xfrm>
                <a:off x="3412116" y="4659571"/>
                <a:ext cx="72000" cy="864000"/>
              </a:xfrm>
              <a:prstGeom prst="rightBrace">
                <a:avLst>
                  <a:gd name="adj1" fmla="val 11388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800">
                  <a:solidFill>
                    <a:schemeClr val="bg1"/>
                  </a:solidFill>
                  <a:latin typeface="+mn-lt"/>
                </a:endParaRPr>
              </a:p>
            </p:txBody>
          </p:sp>
          <p:sp>
            <p:nvSpPr>
              <p:cNvPr id="154" name="Line 96"/>
              <p:cNvSpPr>
                <a:spLocks noChangeShapeType="1"/>
              </p:cNvSpPr>
              <p:nvPr/>
            </p:nvSpPr>
            <p:spPr bwMode="blackWhite">
              <a:xfrm>
                <a:off x="3404355" y="4634157"/>
                <a:ext cx="108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TW" altLang="en-US"/>
              </a:p>
            </p:txBody>
          </p:sp>
          <p:sp>
            <p:nvSpPr>
              <p:cNvPr id="80" name="AutoShape 40"/>
              <p:cNvSpPr>
                <a:spLocks/>
              </p:cNvSpPr>
              <p:nvPr/>
            </p:nvSpPr>
            <p:spPr bwMode="blackWhite">
              <a:xfrm>
                <a:off x="3402382" y="5664903"/>
                <a:ext cx="50400" cy="270000"/>
              </a:xfrm>
              <a:prstGeom prst="rightBrace">
                <a:avLst>
                  <a:gd name="adj1" fmla="val 11390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800">
                  <a:solidFill>
                    <a:schemeClr val="bg1"/>
                  </a:solidFill>
                  <a:latin typeface="+mn-lt"/>
                </a:endParaRPr>
              </a:p>
            </p:txBody>
          </p:sp>
          <p:sp>
            <p:nvSpPr>
              <p:cNvPr id="92" name="Line 96"/>
              <p:cNvSpPr>
                <a:spLocks noChangeShapeType="1"/>
              </p:cNvSpPr>
              <p:nvPr/>
            </p:nvSpPr>
            <p:spPr bwMode="blackWhite">
              <a:xfrm flipV="1">
                <a:off x="3377506" y="5618783"/>
                <a:ext cx="144000" cy="144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TW" altLang="en-US"/>
              </a:p>
            </p:txBody>
          </p:sp>
        </p:grpSp>
        <p:sp>
          <p:nvSpPr>
            <p:cNvPr id="96" name="Line 96"/>
            <p:cNvSpPr>
              <a:spLocks noChangeShapeType="1"/>
            </p:cNvSpPr>
            <p:nvPr/>
          </p:nvSpPr>
          <p:spPr bwMode="blackWhite">
            <a:xfrm flipV="1">
              <a:off x="3723210" y="4766781"/>
              <a:ext cx="144000" cy="398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TW" altLang="en-US"/>
            </a:p>
          </p:txBody>
        </p:sp>
      </p:grpSp>
      <p:grpSp>
        <p:nvGrpSpPr>
          <p:cNvPr id="101" name="群組 100"/>
          <p:cNvGrpSpPr/>
          <p:nvPr/>
        </p:nvGrpSpPr>
        <p:grpSpPr>
          <a:xfrm>
            <a:off x="4748798" y="2038344"/>
            <a:ext cx="2505731" cy="1157643"/>
            <a:chOff x="579987" y="2082242"/>
            <a:chExt cx="2505731" cy="1157643"/>
          </a:xfrm>
        </p:grpSpPr>
        <p:sp>
          <p:nvSpPr>
            <p:cNvPr id="104" name="Text Box 35"/>
            <p:cNvSpPr txBox="1">
              <a:spLocks noChangeArrowheads="1"/>
            </p:cNvSpPr>
            <p:nvPr/>
          </p:nvSpPr>
          <p:spPr bwMode="gray">
            <a:xfrm>
              <a:off x="704026" y="2082242"/>
              <a:ext cx="19750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zh-TW" altLang="en-US" sz="1400" dirty="0" smtClean="0">
                  <a:latin typeface="Arial" panose="020B0604020202020204" pitchFamily="34" charset="0"/>
                  <a:ea typeface="微軟正黑體" panose="020B0604030504040204" pitchFamily="34" charset="-120"/>
                  <a:cs typeface="Arial" panose="020B0604020202020204" pitchFamily="34" charset="0"/>
                </a:rPr>
                <a:t>其</a:t>
              </a:r>
              <a:r>
                <a:rPr lang="zh-TW" altLang="en-US" sz="1400" dirty="0">
                  <a:latin typeface="Arial" panose="020B0604020202020204" pitchFamily="34" charset="0"/>
                  <a:ea typeface="微軟正黑體" panose="020B0604030504040204" pitchFamily="34" charset="-120"/>
                  <a:cs typeface="Arial" panose="020B0604020202020204" pitchFamily="34" charset="0"/>
                </a:rPr>
                <a:t>他</a:t>
              </a:r>
              <a:endParaRPr lang="zh-TW" altLang="en-US" sz="1400" i="0" dirty="0">
                <a:latin typeface="Arial" panose="020B0604020202020204" pitchFamily="34" charset="0"/>
                <a:ea typeface="微軟正黑體" panose="020B0604030504040204" pitchFamily="34" charset="-120"/>
                <a:cs typeface="Arial" panose="020B0604020202020204" pitchFamily="34" charset="0"/>
              </a:endParaRPr>
            </a:p>
          </p:txBody>
        </p:sp>
        <p:sp>
          <p:nvSpPr>
            <p:cNvPr id="105" name="Text Box 27"/>
            <p:cNvSpPr txBox="1">
              <a:spLocks noChangeArrowheads="1"/>
            </p:cNvSpPr>
            <p:nvPr/>
          </p:nvSpPr>
          <p:spPr bwMode="gray">
            <a:xfrm>
              <a:off x="707214" y="2932108"/>
              <a:ext cx="2089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None/>
              </a:pPr>
              <a:r>
                <a:rPr lang="zh-TW" altLang="en-US" sz="1400" dirty="0">
                  <a:latin typeface="Arial" panose="020B0604020202020204" pitchFamily="34" charset="0"/>
                  <a:ea typeface="微軟正黑體" panose="020B0604030504040204" pitchFamily="34" charset="-120"/>
                  <a:cs typeface="Arial" panose="020B0604020202020204" pitchFamily="34" charset="0"/>
                </a:rPr>
                <a:t>傳統型</a:t>
              </a:r>
              <a:r>
                <a:rPr lang="zh-TW" altLang="en-US" sz="1400" dirty="0" smtClean="0">
                  <a:latin typeface="Arial" panose="020B0604020202020204" pitchFamily="34" charset="0"/>
                  <a:ea typeface="微軟正黑體" panose="020B0604030504040204" pitchFamily="34" charset="-120"/>
                  <a:cs typeface="Arial" panose="020B0604020202020204" pitchFamily="34" charset="0"/>
                </a:rPr>
                <a:t>壽險</a:t>
              </a:r>
              <a:r>
                <a:rPr lang="en-US" altLang="zh-TW" sz="1400"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1400" dirty="0">
                  <a:latin typeface="Arial" panose="020B0604020202020204" pitchFamily="34" charset="0"/>
                  <a:ea typeface="微軟正黑體" panose="020B0604030504040204" pitchFamily="34" charset="-120"/>
                  <a:cs typeface="Arial" panose="020B0604020202020204" pitchFamily="34" charset="0"/>
                </a:rPr>
                <a:t>儲蓄</a:t>
              </a:r>
              <a:r>
                <a:rPr lang="zh-TW" altLang="en-US" sz="1400" dirty="0" smtClean="0">
                  <a:latin typeface="Arial" panose="020B0604020202020204" pitchFamily="34" charset="0"/>
                  <a:ea typeface="微軟正黑體" panose="020B0604030504040204" pitchFamily="34" charset="-120"/>
                  <a:cs typeface="Arial" panose="020B0604020202020204" pitchFamily="34" charset="0"/>
                </a:rPr>
                <a:t>型</a:t>
              </a:r>
              <a:endParaRPr lang="zh-TW" altLang="en-US" sz="1400" dirty="0">
                <a:latin typeface="Arial" panose="020B0604020202020204" pitchFamily="34" charset="0"/>
                <a:ea typeface="微軟正黑體" panose="020B0604030504040204" pitchFamily="34" charset="-120"/>
                <a:cs typeface="Arial" panose="020B0604020202020204" pitchFamily="34" charset="0"/>
              </a:endParaRPr>
            </a:p>
          </p:txBody>
        </p:sp>
        <p:sp>
          <p:nvSpPr>
            <p:cNvPr id="110" name="Rectangle 28"/>
            <p:cNvSpPr>
              <a:spLocks noChangeArrowheads="1"/>
            </p:cNvSpPr>
            <p:nvPr/>
          </p:nvSpPr>
          <p:spPr bwMode="gray">
            <a:xfrm>
              <a:off x="579987" y="2565453"/>
              <a:ext cx="179698" cy="179793"/>
            </a:xfrm>
            <a:prstGeom prst="rect">
              <a:avLst/>
            </a:prstGeom>
            <a:solidFill>
              <a:srgbClr val="00A94F"/>
            </a:solidFill>
            <a:ln w="9525" algn="ctr">
              <a:solidFill>
                <a:schemeClr val="bg1"/>
              </a:solidFill>
              <a:miter lim="800000"/>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300"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13" name="Text Box 29"/>
            <p:cNvSpPr txBox="1">
              <a:spLocks noChangeArrowheads="1"/>
            </p:cNvSpPr>
            <p:nvPr/>
          </p:nvSpPr>
          <p:spPr bwMode="gray">
            <a:xfrm>
              <a:off x="704026" y="2506528"/>
              <a:ext cx="19655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None/>
              </a:pPr>
              <a:r>
                <a:rPr lang="zh-TW" altLang="en-US" sz="1400" dirty="0">
                  <a:latin typeface="Arial" panose="020B0604020202020204" pitchFamily="34" charset="0"/>
                  <a:ea typeface="微軟正黑體" panose="020B0604030504040204" pitchFamily="34" charset="-120"/>
                  <a:cs typeface="Arial" panose="020B0604020202020204" pitchFamily="34" charset="0"/>
                </a:rPr>
                <a:t>健康及意外險</a:t>
              </a:r>
              <a:endParaRPr lang="zh-TW" altLang="en-US" sz="1400" i="0" dirty="0">
                <a:latin typeface="Arial" panose="020B0604020202020204" pitchFamily="34" charset="0"/>
                <a:ea typeface="微軟正黑體" panose="020B0604030504040204" pitchFamily="34" charset="-120"/>
                <a:cs typeface="Arial" panose="020B0604020202020204" pitchFamily="34" charset="0"/>
              </a:endParaRPr>
            </a:p>
          </p:txBody>
        </p:sp>
        <p:sp>
          <p:nvSpPr>
            <p:cNvPr id="114" name="Rectangle 32"/>
            <p:cNvSpPr>
              <a:spLocks noChangeArrowheads="1"/>
            </p:cNvSpPr>
            <p:nvPr/>
          </p:nvSpPr>
          <p:spPr bwMode="gray">
            <a:xfrm>
              <a:off x="579987" y="2143770"/>
              <a:ext cx="179698" cy="179793"/>
            </a:xfrm>
            <a:prstGeom prst="rect">
              <a:avLst/>
            </a:prstGeom>
            <a:pattFill prst="pct60">
              <a:fgClr>
                <a:schemeClr val="accent3"/>
              </a:fgClr>
              <a:bgClr>
                <a:schemeClr val="bg1"/>
              </a:bgClr>
            </a:pattFill>
            <a:ln w="9525" algn="ctr">
              <a:solidFill>
                <a:schemeClr val="bg1"/>
              </a:solidFill>
              <a:miter lim="800000"/>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30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25" name="Text Box 33"/>
            <p:cNvSpPr txBox="1">
              <a:spLocks noChangeArrowheads="1"/>
            </p:cNvSpPr>
            <p:nvPr/>
          </p:nvSpPr>
          <p:spPr bwMode="gray">
            <a:xfrm>
              <a:off x="704026" y="2316776"/>
              <a:ext cx="23816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None/>
              </a:pPr>
              <a:r>
                <a:rPr lang="zh-TW" altLang="en-US" sz="1400" dirty="0">
                  <a:latin typeface="Arial" panose="020B0604020202020204" pitchFamily="34" charset="0"/>
                  <a:ea typeface="微軟正黑體" panose="020B0604030504040204" pitchFamily="34" charset="-120"/>
                  <a:cs typeface="Arial" panose="020B0604020202020204" pitchFamily="34" charset="0"/>
                </a:rPr>
                <a:t>投資型</a:t>
              </a:r>
              <a:r>
                <a:rPr lang="zh-TW" altLang="en-US" sz="1400" dirty="0" smtClean="0">
                  <a:latin typeface="Arial" panose="020B0604020202020204" pitchFamily="34" charset="0"/>
                  <a:ea typeface="微軟正黑體" panose="020B0604030504040204" pitchFamily="34" charset="-120"/>
                  <a:cs typeface="Arial" panose="020B0604020202020204" pitchFamily="34" charset="0"/>
                </a:rPr>
                <a:t>商品及利變型年金</a:t>
              </a:r>
              <a:endParaRPr lang="zh-TW" altLang="en-US" sz="1400" dirty="0">
                <a:latin typeface="+mj-lt"/>
                <a:ea typeface="+mn-ea"/>
                <a:cs typeface="Arial" panose="020B0604020202020204" pitchFamily="34" charset="0"/>
              </a:endParaRPr>
            </a:p>
          </p:txBody>
        </p:sp>
        <p:sp>
          <p:nvSpPr>
            <p:cNvPr id="158" name="Text Box 119"/>
            <p:cNvSpPr txBox="1">
              <a:spLocks noChangeArrowheads="1"/>
            </p:cNvSpPr>
            <p:nvPr/>
          </p:nvSpPr>
          <p:spPr bwMode="gray">
            <a:xfrm>
              <a:off x="706036" y="2719319"/>
              <a:ext cx="20923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zh-TW" altLang="en-US" sz="1400" dirty="0">
                  <a:latin typeface="Arial" panose="020B0604020202020204" pitchFamily="34" charset="0"/>
                  <a:ea typeface="微軟正黑體" panose="020B0604030504040204" pitchFamily="34" charset="-120"/>
                  <a:cs typeface="Arial" panose="020B0604020202020204" pitchFamily="34" charset="0"/>
                </a:rPr>
                <a:t>傳統型</a:t>
              </a:r>
              <a:r>
                <a:rPr lang="zh-TW" altLang="en-US" sz="1400" dirty="0" smtClean="0">
                  <a:latin typeface="Arial" panose="020B0604020202020204" pitchFamily="34" charset="0"/>
                  <a:ea typeface="微軟正黑體" panose="020B0604030504040204" pitchFamily="34" charset="-120"/>
                  <a:cs typeface="Arial" panose="020B0604020202020204" pitchFamily="34" charset="0"/>
                </a:rPr>
                <a:t>壽險</a:t>
              </a:r>
              <a:r>
                <a:rPr lang="en-US" altLang="zh-TW" sz="1400"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1400" dirty="0" smtClean="0">
                  <a:latin typeface="Arial" panose="020B0604020202020204" pitchFamily="34" charset="0"/>
                  <a:ea typeface="微軟正黑體" panose="020B0604030504040204" pitchFamily="34" charset="-120"/>
                  <a:cs typeface="Arial" panose="020B0604020202020204" pitchFamily="34" charset="0"/>
                </a:rPr>
                <a:t>保障型</a:t>
              </a:r>
              <a:endParaRPr lang="zh-TW" altLang="en-US" sz="1400" i="0" dirty="0">
                <a:latin typeface="Arial" panose="020B0604020202020204" pitchFamily="34" charset="0"/>
                <a:ea typeface="微軟正黑體" panose="020B0604030504040204" pitchFamily="34" charset="-120"/>
                <a:cs typeface="Arial" panose="020B0604020202020204" pitchFamily="34" charset="0"/>
              </a:endParaRPr>
            </a:p>
          </p:txBody>
        </p:sp>
        <p:sp>
          <p:nvSpPr>
            <p:cNvPr id="160" name="Rectangle 26"/>
            <p:cNvSpPr>
              <a:spLocks noChangeArrowheads="1"/>
            </p:cNvSpPr>
            <p:nvPr/>
          </p:nvSpPr>
          <p:spPr bwMode="gray">
            <a:xfrm>
              <a:off x="579987" y="2987136"/>
              <a:ext cx="179698" cy="179793"/>
            </a:xfrm>
            <a:prstGeom prst="rect">
              <a:avLst/>
            </a:prstGeom>
            <a:solidFill>
              <a:srgbClr val="004C8D"/>
            </a:solidFill>
            <a:ln w="9525" algn="ctr">
              <a:solidFill>
                <a:schemeClr val="bg1"/>
              </a:solidFill>
              <a:miter lim="800000"/>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30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64" name="Rectangle 30"/>
            <p:cNvSpPr>
              <a:spLocks noChangeArrowheads="1"/>
            </p:cNvSpPr>
            <p:nvPr/>
          </p:nvSpPr>
          <p:spPr bwMode="gray">
            <a:xfrm>
              <a:off x="579987" y="2776191"/>
              <a:ext cx="180000" cy="180000"/>
            </a:xfrm>
            <a:prstGeom prst="rect">
              <a:avLst/>
            </a:prstGeom>
            <a:pattFill prst="pct60">
              <a:fgClr>
                <a:srgbClr val="004C8D"/>
              </a:fgClr>
              <a:bgClr>
                <a:schemeClr val="bg1"/>
              </a:bgClr>
            </a:pattFill>
            <a:ln w="9525" algn="ctr">
              <a:solidFill>
                <a:schemeClr val="bg1"/>
              </a:solidFill>
              <a:miter lim="800000"/>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500">
                <a:solidFill>
                  <a:prstClr val="white"/>
                </a:solidFill>
                <a:latin typeface="+mn-lt"/>
              </a:endParaRPr>
            </a:p>
          </p:txBody>
        </p:sp>
        <p:sp>
          <p:nvSpPr>
            <p:cNvPr id="166" name="Rectangle 118"/>
            <p:cNvSpPr>
              <a:spLocks noChangeArrowheads="1"/>
            </p:cNvSpPr>
            <p:nvPr/>
          </p:nvSpPr>
          <p:spPr bwMode="gray">
            <a:xfrm>
              <a:off x="579987" y="2354508"/>
              <a:ext cx="180000" cy="180000"/>
            </a:xfrm>
            <a:prstGeom prst="rect">
              <a:avLst/>
            </a:prstGeom>
            <a:solidFill>
              <a:srgbClr val="FFC93E"/>
            </a:solidFill>
            <a:ln w="9525" algn="ctr">
              <a:solidFill>
                <a:schemeClr val="bg1"/>
              </a:solidFill>
              <a:miter lim="800000"/>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400">
                <a:pattFill prst="pct60">
                  <a:fgClr>
                    <a:schemeClr val="accent1"/>
                  </a:fgClr>
                  <a:bgClr>
                    <a:schemeClr val="bg1"/>
                  </a:bgClr>
                </a:pattFill>
                <a:latin typeface="Arial" panose="020B0604020202020204" pitchFamily="34" charset="0"/>
                <a:ea typeface="微軟正黑體" panose="020B0604030504040204" pitchFamily="34" charset="-120"/>
                <a:cs typeface="Arial" panose="020B0604020202020204" pitchFamily="34" charset="0"/>
              </a:endParaRPr>
            </a:p>
          </p:txBody>
        </p:sp>
      </p:grpSp>
      <p:sp>
        <p:nvSpPr>
          <p:cNvPr id="4" name="文字方塊 3"/>
          <p:cNvSpPr txBox="1"/>
          <p:nvPr/>
        </p:nvSpPr>
        <p:spPr>
          <a:xfrm>
            <a:off x="1553685" y="3614382"/>
            <a:ext cx="518091" cy="315471"/>
          </a:xfrm>
          <a:prstGeom prst="rect">
            <a:avLst/>
          </a:prstGeom>
          <a:solidFill>
            <a:schemeClr val="bg1"/>
          </a:solidFill>
        </p:spPr>
        <p:txBody>
          <a:bodyPr wrap="none" rtlCol="0">
            <a:spAutoFit/>
          </a:bodyPr>
          <a:lstStyle/>
          <a:p>
            <a:r>
              <a:rPr lang="en-US" altLang="zh-TW" sz="1450" b="1" u="sng" dirty="0" smtClean="0"/>
              <a:t>83.7</a:t>
            </a:r>
            <a:endParaRPr lang="zh-TW" altLang="en-US" sz="1450" b="1" u="sng" dirty="0"/>
          </a:p>
        </p:txBody>
      </p:sp>
      <p:sp>
        <p:nvSpPr>
          <p:cNvPr id="132" name="文字方塊 131"/>
          <p:cNvSpPr txBox="1"/>
          <p:nvPr/>
        </p:nvSpPr>
        <p:spPr>
          <a:xfrm>
            <a:off x="2255192" y="3239587"/>
            <a:ext cx="630531" cy="315471"/>
          </a:xfrm>
          <a:prstGeom prst="rect">
            <a:avLst/>
          </a:prstGeom>
          <a:solidFill>
            <a:schemeClr val="bg1"/>
          </a:solidFill>
        </p:spPr>
        <p:txBody>
          <a:bodyPr wrap="square" rtlCol="0">
            <a:spAutoFit/>
          </a:bodyPr>
          <a:lstStyle/>
          <a:p>
            <a:r>
              <a:rPr lang="en-US" altLang="zh-TW" sz="1450" b="1" u="sng" dirty="0" smtClean="0"/>
              <a:t>105.8</a:t>
            </a:r>
            <a:endParaRPr lang="zh-TW" altLang="en-US" sz="1450" b="1" u="sng" dirty="0"/>
          </a:p>
        </p:txBody>
      </p:sp>
      <p:sp>
        <p:nvSpPr>
          <p:cNvPr id="133" name="文字方塊 132"/>
          <p:cNvSpPr txBox="1"/>
          <p:nvPr/>
        </p:nvSpPr>
        <p:spPr>
          <a:xfrm>
            <a:off x="3083273" y="3805067"/>
            <a:ext cx="518091" cy="315471"/>
          </a:xfrm>
          <a:prstGeom prst="rect">
            <a:avLst/>
          </a:prstGeom>
          <a:solidFill>
            <a:schemeClr val="bg1"/>
          </a:solidFill>
        </p:spPr>
        <p:txBody>
          <a:bodyPr wrap="none" rtlCol="0">
            <a:spAutoFit/>
          </a:bodyPr>
          <a:lstStyle/>
          <a:p>
            <a:r>
              <a:rPr lang="en-US" altLang="zh-TW" sz="1450" b="1" u="sng" dirty="0" smtClean="0"/>
              <a:t>71.6</a:t>
            </a:r>
            <a:endParaRPr lang="zh-TW" altLang="en-US" sz="1450" b="1" u="sng" dirty="0"/>
          </a:p>
        </p:txBody>
      </p:sp>
      <p:sp>
        <p:nvSpPr>
          <p:cNvPr id="136" name="文字方塊 135"/>
          <p:cNvSpPr txBox="1"/>
          <p:nvPr/>
        </p:nvSpPr>
        <p:spPr>
          <a:xfrm>
            <a:off x="5703817" y="3581989"/>
            <a:ext cx="518091" cy="315471"/>
          </a:xfrm>
          <a:prstGeom prst="rect">
            <a:avLst/>
          </a:prstGeom>
          <a:solidFill>
            <a:schemeClr val="bg1"/>
          </a:solidFill>
        </p:spPr>
        <p:txBody>
          <a:bodyPr wrap="none" rtlCol="0">
            <a:spAutoFit/>
          </a:bodyPr>
          <a:lstStyle/>
          <a:p>
            <a:r>
              <a:rPr lang="en-US" altLang="zh-TW" sz="1450" b="1" u="sng" dirty="0" smtClean="0"/>
              <a:t>35.9</a:t>
            </a:r>
            <a:endParaRPr lang="zh-TW" altLang="en-US" sz="1450" b="1" u="sng" dirty="0"/>
          </a:p>
        </p:txBody>
      </p:sp>
      <p:sp>
        <p:nvSpPr>
          <p:cNvPr id="153" name="文字方塊 152"/>
          <p:cNvSpPr txBox="1"/>
          <p:nvPr/>
        </p:nvSpPr>
        <p:spPr>
          <a:xfrm>
            <a:off x="6530594" y="4037671"/>
            <a:ext cx="518091" cy="315471"/>
          </a:xfrm>
          <a:prstGeom prst="rect">
            <a:avLst/>
          </a:prstGeom>
          <a:solidFill>
            <a:schemeClr val="bg1"/>
          </a:solidFill>
        </p:spPr>
        <p:txBody>
          <a:bodyPr wrap="none" rtlCol="0">
            <a:spAutoFit/>
          </a:bodyPr>
          <a:lstStyle/>
          <a:p>
            <a:r>
              <a:rPr lang="en-US" altLang="zh-TW" sz="1450" b="1" u="sng" dirty="0" smtClean="0"/>
              <a:t>26.0</a:t>
            </a:r>
            <a:endParaRPr lang="zh-TW" altLang="en-US" sz="1450" b="1" u="sng" dirty="0"/>
          </a:p>
        </p:txBody>
      </p:sp>
      <p:sp>
        <p:nvSpPr>
          <p:cNvPr id="167" name="文字方塊 166"/>
          <p:cNvSpPr txBox="1"/>
          <p:nvPr/>
        </p:nvSpPr>
        <p:spPr>
          <a:xfrm>
            <a:off x="7383230" y="4136999"/>
            <a:ext cx="518091" cy="315471"/>
          </a:xfrm>
          <a:prstGeom prst="rect">
            <a:avLst/>
          </a:prstGeom>
          <a:solidFill>
            <a:schemeClr val="bg1"/>
          </a:solidFill>
        </p:spPr>
        <p:txBody>
          <a:bodyPr wrap="none" rtlCol="0">
            <a:spAutoFit/>
          </a:bodyPr>
          <a:lstStyle/>
          <a:p>
            <a:r>
              <a:rPr lang="en-US" altLang="zh-TW" sz="1450" b="1" u="sng" dirty="0" smtClean="0"/>
              <a:t>22.5</a:t>
            </a:r>
            <a:endParaRPr lang="zh-TW" altLang="en-US" sz="1450" b="1" u="sng" dirty="0"/>
          </a:p>
        </p:txBody>
      </p:sp>
      <p:sp>
        <p:nvSpPr>
          <p:cNvPr id="94" name="Line 59"/>
          <p:cNvSpPr>
            <a:spLocks noChangeShapeType="1"/>
          </p:cNvSpPr>
          <p:nvPr/>
        </p:nvSpPr>
        <p:spPr bwMode="gray">
          <a:xfrm>
            <a:off x="2851309" y="3430498"/>
            <a:ext cx="620114" cy="262535"/>
          </a:xfrm>
          <a:prstGeom prst="line">
            <a:avLst/>
          </a:prstGeom>
          <a:noFill/>
          <a:ln w="25400">
            <a:solidFill>
              <a:srgbClr val="FF0000"/>
            </a:solidFill>
            <a:round/>
            <a:headEnd/>
            <a:tailEnd type="arrow" w="med" len="med"/>
          </a:ln>
          <a:extLst>
            <a:ext uri="{909E8E84-426E-40DD-AFC4-6F175D3DCCD1}">
              <a14:hiddenFill xmlns:a14="http://schemas.microsoft.com/office/drawing/2010/main">
                <a:noFill/>
              </a14:hiddenFill>
            </a:ext>
          </a:extLst>
        </p:spPr>
        <p:txBody>
          <a:bodyPr anchor="ctr"/>
          <a:lstStyle/>
          <a:p>
            <a:endParaRPr lang="zh-TW" altLang="en-US"/>
          </a:p>
        </p:txBody>
      </p:sp>
      <p:sp>
        <p:nvSpPr>
          <p:cNvPr id="95" name="Oval 60"/>
          <p:cNvSpPr>
            <a:spLocks noChangeArrowheads="1"/>
          </p:cNvSpPr>
          <p:nvPr/>
        </p:nvSpPr>
        <p:spPr bwMode="gray">
          <a:xfrm>
            <a:off x="2891209" y="3394051"/>
            <a:ext cx="468000" cy="324000"/>
          </a:xfrm>
          <a:prstGeom prst="ellipse">
            <a:avLst/>
          </a:prstGeom>
          <a:solidFill>
            <a:schemeClr val="bg1"/>
          </a:solidFill>
          <a:ln w="9525" algn="ctr">
            <a:solidFill>
              <a:srgbClr val="FF0000"/>
            </a:solidFill>
            <a:round/>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gn="ctr" eaLnBrk="1" hangingPunct="1">
              <a:spcBef>
                <a:spcPct val="0"/>
              </a:spcBef>
              <a:buFontTx/>
              <a:buNone/>
            </a:pPr>
            <a:r>
              <a:rPr lang="en-US" altLang="zh-TW" sz="1500" b="1" dirty="0" smtClean="0">
                <a:solidFill>
                  <a:srgbClr val="FF3300"/>
                </a:solidFill>
                <a:latin typeface="+mn-lt"/>
                <a:ea typeface="DFKai-SB" pitchFamily="65" charset="-120"/>
              </a:rPr>
              <a:t>-32</a:t>
            </a:r>
            <a:r>
              <a:rPr lang="en-US" altLang="zh-TW" sz="1500" b="1" i="0" dirty="0" smtClean="0">
                <a:solidFill>
                  <a:srgbClr val="FF3300"/>
                </a:solidFill>
                <a:latin typeface="+mn-lt"/>
                <a:ea typeface="DFKai-SB" pitchFamily="65" charset="-120"/>
              </a:rPr>
              <a:t>%</a:t>
            </a:r>
            <a:endParaRPr lang="en-US" altLang="zh-TW" sz="1500" b="1" i="0" dirty="0">
              <a:solidFill>
                <a:srgbClr val="FF3300"/>
              </a:solidFill>
              <a:latin typeface="+mn-lt"/>
              <a:ea typeface="DFKai-SB" pitchFamily="65" charset="-120"/>
            </a:endParaRPr>
          </a:p>
        </p:txBody>
      </p:sp>
      <p:sp>
        <p:nvSpPr>
          <p:cNvPr id="106" name="Line 59"/>
          <p:cNvSpPr>
            <a:spLocks noChangeShapeType="1"/>
          </p:cNvSpPr>
          <p:nvPr/>
        </p:nvSpPr>
        <p:spPr bwMode="gray">
          <a:xfrm flipV="1">
            <a:off x="1729949" y="3315323"/>
            <a:ext cx="576000" cy="268862"/>
          </a:xfrm>
          <a:prstGeom prst="line">
            <a:avLst/>
          </a:prstGeom>
          <a:noFill/>
          <a:ln w="25400">
            <a:solidFill>
              <a:srgbClr val="FF0000"/>
            </a:solidFill>
            <a:round/>
            <a:headEnd/>
            <a:tailEnd type="arrow" w="med" len="med"/>
          </a:ln>
          <a:extLst>
            <a:ext uri="{909E8E84-426E-40DD-AFC4-6F175D3DCCD1}">
              <a14:hiddenFill xmlns:a14="http://schemas.microsoft.com/office/drawing/2010/main">
                <a:noFill/>
              </a14:hiddenFill>
            </a:ext>
          </a:extLst>
        </p:spPr>
        <p:txBody>
          <a:bodyPr anchor="ctr"/>
          <a:lstStyle/>
          <a:p>
            <a:endParaRPr lang="zh-TW" altLang="en-US"/>
          </a:p>
        </p:txBody>
      </p:sp>
      <p:sp>
        <p:nvSpPr>
          <p:cNvPr id="100" name="Oval 60"/>
          <p:cNvSpPr>
            <a:spLocks noChangeArrowheads="1"/>
          </p:cNvSpPr>
          <p:nvPr/>
        </p:nvSpPr>
        <p:spPr bwMode="gray">
          <a:xfrm>
            <a:off x="1744695" y="3301934"/>
            <a:ext cx="468000" cy="324000"/>
          </a:xfrm>
          <a:prstGeom prst="ellipse">
            <a:avLst/>
          </a:prstGeom>
          <a:solidFill>
            <a:schemeClr val="bg1"/>
          </a:solidFill>
          <a:ln w="9525" algn="ctr">
            <a:solidFill>
              <a:srgbClr val="FF0000"/>
            </a:solidFill>
            <a:round/>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gn="ctr" eaLnBrk="1" hangingPunct="1">
              <a:spcBef>
                <a:spcPct val="0"/>
              </a:spcBef>
              <a:buFontTx/>
              <a:buNone/>
            </a:pPr>
            <a:r>
              <a:rPr lang="en-US" altLang="zh-TW" sz="1500" b="1" dirty="0" smtClean="0">
                <a:solidFill>
                  <a:srgbClr val="FF3300"/>
                </a:solidFill>
                <a:latin typeface="+mn-lt"/>
                <a:ea typeface="DFKai-SB" pitchFamily="65" charset="-120"/>
              </a:rPr>
              <a:t>26</a:t>
            </a:r>
            <a:r>
              <a:rPr lang="en-US" altLang="zh-TW" sz="1500" b="1" i="0" dirty="0" smtClean="0">
                <a:solidFill>
                  <a:srgbClr val="FF3300"/>
                </a:solidFill>
                <a:latin typeface="+mn-lt"/>
                <a:ea typeface="DFKai-SB" pitchFamily="65" charset="-120"/>
              </a:rPr>
              <a:t>%</a:t>
            </a:r>
            <a:endParaRPr lang="en-US" altLang="zh-TW" sz="1500" b="1" i="0" dirty="0">
              <a:solidFill>
                <a:srgbClr val="FF3300"/>
              </a:solidFill>
              <a:latin typeface="+mn-lt"/>
              <a:ea typeface="DFKai-SB" pitchFamily="65" charset="-120"/>
            </a:endParaRPr>
          </a:p>
        </p:txBody>
      </p:sp>
      <p:sp>
        <p:nvSpPr>
          <p:cNvPr id="138" name="Line 59"/>
          <p:cNvSpPr>
            <a:spLocks noChangeShapeType="1"/>
          </p:cNvSpPr>
          <p:nvPr/>
        </p:nvSpPr>
        <p:spPr bwMode="gray">
          <a:xfrm>
            <a:off x="6950849" y="3893276"/>
            <a:ext cx="633181" cy="238475"/>
          </a:xfrm>
          <a:prstGeom prst="line">
            <a:avLst/>
          </a:prstGeom>
          <a:noFill/>
          <a:ln w="25400">
            <a:solidFill>
              <a:srgbClr val="FF0000"/>
            </a:solidFill>
            <a:round/>
            <a:headEnd/>
            <a:tailEnd type="arrow" w="med" len="med"/>
          </a:ln>
          <a:extLst>
            <a:ext uri="{909E8E84-426E-40DD-AFC4-6F175D3DCCD1}">
              <a14:hiddenFill xmlns:a14="http://schemas.microsoft.com/office/drawing/2010/main">
                <a:noFill/>
              </a14:hiddenFill>
            </a:ext>
          </a:extLst>
        </p:spPr>
        <p:txBody>
          <a:bodyPr anchor="ctr"/>
          <a:lstStyle/>
          <a:p>
            <a:endParaRPr lang="zh-TW" altLang="en-US"/>
          </a:p>
        </p:txBody>
      </p:sp>
      <p:sp>
        <p:nvSpPr>
          <p:cNvPr id="137" name="Oval 60"/>
          <p:cNvSpPr>
            <a:spLocks noChangeArrowheads="1"/>
          </p:cNvSpPr>
          <p:nvPr/>
        </p:nvSpPr>
        <p:spPr bwMode="gray">
          <a:xfrm>
            <a:off x="7005334" y="3843887"/>
            <a:ext cx="468000" cy="328685"/>
          </a:xfrm>
          <a:prstGeom prst="ellipse">
            <a:avLst/>
          </a:prstGeom>
          <a:solidFill>
            <a:schemeClr val="bg1"/>
          </a:solidFill>
          <a:ln w="9525" algn="ctr">
            <a:solidFill>
              <a:srgbClr val="FF0000"/>
            </a:solidFill>
            <a:round/>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gn="ctr" eaLnBrk="1" hangingPunct="1">
              <a:spcBef>
                <a:spcPct val="0"/>
              </a:spcBef>
              <a:buFontTx/>
              <a:buNone/>
            </a:pPr>
            <a:r>
              <a:rPr lang="en-US" altLang="zh-TW" sz="1500" b="1" dirty="0" smtClean="0">
                <a:solidFill>
                  <a:srgbClr val="FF3300"/>
                </a:solidFill>
                <a:latin typeface="+mn-lt"/>
                <a:ea typeface="DFKai-SB" pitchFamily="65" charset="-120"/>
              </a:rPr>
              <a:t>-13</a:t>
            </a:r>
            <a:r>
              <a:rPr lang="en-US" altLang="zh-TW" sz="1500" b="1" i="0" dirty="0" smtClean="0">
                <a:solidFill>
                  <a:srgbClr val="FF3300"/>
                </a:solidFill>
                <a:latin typeface="+mn-lt"/>
                <a:ea typeface="DFKai-SB" pitchFamily="65" charset="-120"/>
              </a:rPr>
              <a:t>%</a:t>
            </a:r>
            <a:endParaRPr lang="en-US" altLang="zh-TW" sz="1500" b="1" i="0" dirty="0">
              <a:solidFill>
                <a:srgbClr val="FF3300"/>
              </a:solidFill>
              <a:latin typeface="+mn-lt"/>
              <a:ea typeface="DFKai-SB" pitchFamily="65" charset="-120"/>
            </a:endParaRPr>
          </a:p>
        </p:txBody>
      </p:sp>
      <p:sp>
        <p:nvSpPr>
          <p:cNvPr id="168" name="Line 59"/>
          <p:cNvSpPr>
            <a:spLocks noChangeShapeType="1"/>
          </p:cNvSpPr>
          <p:nvPr/>
        </p:nvSpPr>
        <p:spPr bwMode="gray">
          <a:xfrm>
            <a:off x="6189955" y="3590218"/>
            <a:ext cx="642688" cy="257050"/>
          </a:xfrm>
          <a:prstGeom prst="line">
            <a:avLst/>
          </a:prstGeom>
          <a:noFill/>
          <a:ln w="25400">
            <a:solidFill>
              <a:srgbClr val="FF0000"/>
            </a:solidFill>
            <a:round/>
            <a:headEnd/>
            <a:tailEnd type="arrow" w="med" len="med"/>
          </a:ln>
          <a:extLst>
            <a:ext uri="{909E8E84-426E-40DD-AFC4-6F175D3DCCD1}">
              <a14:hiddenFill xmlns:a14="http://schemas.microsoft.com/office/drawing/2010/main">
                <a:noFill/>
              </a14:hiddenFill>
            </a:ext>
          </a:extLst>
        </p:spPr>
        <p:txBody>
          <a:bodyPr anchor="ctr"/>
          <a:lstStyle/>
          <a:p>
            <a:endParaRPr lang="zh-TW" altLang="en-US"/>
          </a:p>
        </p:txBody>
      </p:sp>
      <p:sp>
        <p:nvSpPr>
          <p:cNvPr id="169" name="Oval 60"/>
          <p:cNvSpPr>
            <a:spLocks noChangeArrowheads="1"/>
          </p:cNvSpPr>
          <p:nvPr/>
        </p:nvSpPr>
        <p:spPr bwMode="gray">
          <a:xfrm>
            <a:off x="6259609" y="3514033"/>
            <a:ext cx="468000" cy="324000"/>
          </a:xfrm>
          <a:prstGeom prst="ellipse">
            <a:avLst/>
          </a:prstGeom>
          <a:solidFill>
            <a:schemeClr val="bg1"/>
          </a:solidFill>
          <a:ln w="9525" algn="ctr">
            <a:solidFill>
              <a:srgbClr val="FF0000"/>
            </a:solidFill>
            <a:round/>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gn="ctr" eaLnBrk="1" hangingPunct="1">
              <a:spcBef>
                <a:spcPct val="0"/>
              </a:spcBef>
              <a:buFontTx/>
              <a:buNone/>
            </a:pPr>
            <a:r>
              <a:rPr lang="en-US" altLang="zh-TW" sz="1500" b="1" dirty="0" smtClean="0">
                <a:solidFill>
                  <a:srgbClr val="FF3300"/>
                </a:solidFill>
                <a:latin typeface="+mn-lt"/>
                <a:ea typeface="DFKai-SB" pitchFamily="65" charset="-120"/>
              </a:rPr>
              <a:t>-28</a:t>
            </a:r>
            <a:r>
              <a:rPr lang="en-US" altLang="zh-TW" sz="1500" b="1" i="0" dirty="0" smtClean="0">
                <a:solidFill>
                  <a:srgbClr val="FF3300"/>
                </a:solidFill>
                <a:latin typeface="+mn-lt"/>
                <a:ea typeface="DFKai-SB" pitchFamily="65" charset="-120"/>
              </a:rPr>
              <a:t>%</a:t>
            </a:r>
            <a:endParaRPr lang="en-US" altLang="zh-TW" sz="1500" b="1" i="0" dirty="0">
              <a:solidFill>
                <a:srgbClr val="FF3300"/>
              </a:solidFill>
              <a:latin typeface="+mn-lt"/>
              <a:ea typeface="DFKai-SB" pitchFamily="65" charset="-120"/>
            </a:endParaRPr>
          </a:p>
        </p:txBody>
      </p:sp>
      <p:sp>
        <p:nvSpPr>
          <p:cNvPr id="126" name="Line 96"/>
          <p:cNvSpPr>
            <a:spLocks noChangeShapeType="1"/>
          </p:cNvSpPr>
          <p:nvPr/>
        </p:nvSpPr>
        <p:spPr bwMode="blackWhite">
          <a:xfrm flipV="1">
            <a:off x="1323267" y="4965673"/>
            <a:ext cx="226164" cy="695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TW" altLang="en-US"/>
          </a:p>
        </p:txBody>
      </p:sp>
    </p:spTree>
    <p:extLst>
      <p:ext uri="{BB962C8B-B14F-4D97-AF65-F5344CB8AC3E}">
        <p14:creationId xmlns:p14="http://schemas.microsoft.com/office/powerpoint/2010/main" val="19563699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3"/>
          <a:stretch>
            <a:fillRect/>
          </a:stretch>
        </p:blipFill>
        <p:spPr>
          <a:xfrm>
            <a:off x="837198" y="3318151"/>
            <a:ext cx="2571798" cy="2916000"/>
          </a:xfrm>
          <a:prstGeom prst="rect">
            <a:avLst/>
          </a:prstGeom>
        </p:spPr>
      </p:pic>
      <p:pic>
        <p:nvPicPr>
          <p:cNvPr id="2" name="圖片 1"/>
          <p:cNvPicPr>
            <a:picLocks noChangeAspect="1"/>
          </p:cNvPicPr>
          <p:nvPr/>
        </p:nvPicPr>
        <p:blipFill>
          <a:blip r:embed="rId4"/>
          <a:stretch>
            <a:fillRect/>
          </a:stretch>
        </p:blipFill>
        <p:spPr>
          <a:xfrm>
            <a:off x="4615856" y="3545086"/>
            <a:ext cx="3807186" cy="2520000"/>
          </a:xfrm>
          <a:prstGeom prst="rect">
            <a:avLst/>
          </a:prstGeom>
        </p:spPr>
      </p:pic>
      <p:sp>
        <p:nvSpPr>
          <p:cNvPr id="3" name="投影片編號版面配置區 2"/>
          <p:cNvSpPr>
            <a:spLocks noGrp="1"/>
          </p:cNvSpPr>
          <p:nvPr>
            <p:ph type="sldNum" sz="quarter" idx="12"/>
          </p:nvPr>
        </p:nvSpPr>
        <p:spPr>
          <a:xfrm>
            <a:off x="8787208" y="6406645"/>
            <a:ext cx="395536" cy="288032"/>
          </a:xfrm>
        </p:spPr>
        <p:txBody>
          <a:bodyPr/>
          <a:lstStyle/>
          <a:p>
            <a:fld id="{018B90E8-31B4-41F6-8174-D549C5229FD8}" type="slidenum">
              <a:rPr lang="zh-TW" altLang="en-US" smtClean="0">
                <a:latin typeface="+mn-lt"/>
              </a:rPr>
              <a:t>26</a:t>
            </a:fld>
            <a:endParaRPr lang="zh-TW" altLang="en-US" dirty="0">
              <a:latin typeface="+mn-lt"/>
            </a:endParaRPr>
          </a:p>
        </p:txBody>
      </p:sp>
      <p:sp>
        <p:nvSpPr>
          <p:cNvPr id="5" name="標題 2"/>
          <p:cNvSpPr txBox="1">
            <a:spLocks/>
          </p:cNvSpPr>
          <p:nvPr/>
        </p:nvSpPr>
        <p:spPr>
          <a:xfrm>
            <a:off x="395039" y="174731"/>
            <a:ext cx="4959159" cy="576808"/>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sz="2800" b="1" kern="1200">
                <a:solidFill>
                  <a:schemeClr val="tx1"/>
                </a:solidFill>
                <a:latin typeface="+mj-lt"/>
                <a:ea typeface="+mj-ea"/>
                <a:cs typeface="+mj-cs"/>
              </a:defRPr>
            </a:lvl1pPr>
          </a:lstStyle>
          <a:p>
            <a:pPr>
              <a:lnSpc>
                <a:spcPts val="2500"/>
              </a:lnSpc>
            </a:pPr>
            <a:r>
              <a:rPr lang="zh-TW" altLang="en-US" dirty="0">
                <a:solidFill>
                  <a:srgbClr val="000000"/>
                </a:solidFill>
              </a:rPr>
              <a:t>國泰人壽 </a:t>
            </a:r>
            <a:r>
              <a:rPr lang="en-US" altLang="zh-TW" dirty="0" smtClean="0">
                <a:solidFill>
                  <a:srgbClr val="000000"/>
                </a:solidFill>
              </a:rPr>
              <a:t>–</a:t>
            </a:r>
            <a:r>
              <a:rPr lang="zh-TW" altLang="en-US" dirty="0" smtClean="0">
                <a:solidFill>
                  <a:srgbClr val="000000"/>
                </a:solidFill>
              </a:rPr>
              <a:t> 新契約價值</a:t>
            </a:r>
            <a:endParaRPr lang="zh-TW" altLang="en-US" dirty="0">
              <a:latin typeface="+mn-lt"/>
              <a:ea typeface="DFKai-SB" pitchFamily="65" charset="-120"/>
            </a:endParaRPr>
          </a:p>
        </p:txBody>
      </p:sp>
      <p:sp>
        <p:nvSpPr>
          <p:cNvPr id="7" name="Text Box 66"/>
          <p:cNvSpPr txBox="1">
            <a:spLocks noChangeArrowheads="1"/>
          </p:cNvSpPr>
          <p:nvPr/>
        </p:nvSpPr>
        <p:spPr bwMode="gray">
          <a:xfrm>
            <a:off x="421617" y="1710189"/>
            <a:ext cx="3235984" cy="400110"/>
          </a:xfrm>
          <a:prstGeom prst="rect">
            <a:avLst/>
          </a:prstGeom>
          <a:solidFill>
            <a:schemeClr val="accent1">
              <a:lumMod val="60000"/>
              <a:lumOff val="40000"/>
            </a:schemeClr>
          </a:solidFill>
          <a:ln>
            <a:noFill/>
          </a:ln>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spcBef>
                <a:spcPct val="50000"/>
              </a:spcBef>
              <a:buNone/>
            </a:pPr>
            <a:r>
              <a:rPr lang="zh-TW" altLang="en-US" sz="2000" b="1" dirty="0">
                <a:solidFill>
                  <a:schemeClr val="bg1"/>
                </a:solidFill>
                <a:latin typeface="Arial" panose="020B0604020202020204" pitchFamily="34" charset="0"/>
                <a:ea typeface="微軟正黑體" panose="020B0604030504040204" pitchFamily="34" charset="-120"/>
                <a:cs typeface="Arial" panose="020B0604020202020204" pitchFamily="34" charset="0"/>
              </a:rPr>
              <a:t>新契約價值</a:t>
            </a:r>
            <a:endParaRPr lang="en-US" altLang="zh-TW" sz="20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7" name="Text Box 66"/>
          <p:cNvSpPr txBox="1">
            <a:spLocks noChangeArrowheads="1"/>
          </p:cNvSpPr>
          <p:nvPr/>
        </p:nvSpPr>
        <p:spPr bwMode="gray">
          <a:xfrm>
            <a:off x="4333872" y="1723020"/>
            <a:ext cx="4453335" cy="400110"/>
          </a:xfrm>
          <a:prstGeom prst="rect">
            <a:avLst/>
          </a:prstGeom>
          <a:solidFill>
            <a:schemeClr val="accent1">
              <a:lumMod val="60000"/>
              <a:lumOff val="40000"/>
            </a:schemeClr>
          </a:solidFill>
          <a:ln>
            <a:noFill/>
          </a:ln>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spcBef>
                <a:spcPct val="50000"/>
              </a:spcBef>
              <a:buNone/>
            </a:pPr>
            <a:r>
              <a:rPr lang="zh-TW" altLang="en-US" sz="2000" b="1" dirty="0">
                <a:solidFill>
                  <a:schemeClr val="bg1"/>
                </a:solidFill>
                <a:latin typeface="Arial" panose="020B0604020202020204" pitchFamily="34" charset="0"/>
                <a:ea typeface="微軟正黑體" panose="020B0604030504040204" pitchFamily="34" charset="-120"/>
                <a:cs typeface="Arial" panose="020B0604020202020204" pitchFamily="34" charset="0"/>
              </a:rPr>
              <a:t>新契約</a:t>
            </a:r>
            <a:r>
              <a:rPr lang="zh-TW" altLang="en-US" sz="2000" b="1" dirty="0" smtClean="0">
                <a:solidFill>
                  <a:schemeClr val="bg1"/>
                </a:solidFill>
                <a:latin typeface="Arial" panose="020B0604020202020204" pitchFamily="34" charset="0"/>
                <a:ea typeface="微軟正黑體" panose="020B0604030504040204" pitchFamily="34" charset="-120"/>
                <a:cs typeface="Arial" panose="020B0604020202020204" pitchFamily="34" charset="0"/>
              </a:rPr>
              <a:t>價值</a:t>
            </a:r>
            <a:r>
              <a:rPr lang="en-US" altLang="zh-TW" sz="2000" b="1" dirty="0">
                <a:solidFill>
                  <a:schemeClr val="bg1"/>
                </a:solidFill>
                <a:ea typeface="微軟正黑體" panose="020B0604030504040204" pitchFamily="34" charset="-120"/>
                <a:cs typeface="Arial" panose="020B0604020202020204" pitchFamily="34" charset="0"/>
              </a:rPr>
              <a:t>(</a:t>
            </a:r>
            <a:r>
              <a:rPr lang="zh-TW" altLang="en-US" sz="2000" b="1" dirty="0">
                <a:solidFill>
                  <a:schemeClr val="bg1"/>
                </a:solidFill>
                <a:ea typeface="微軟正黑體" panose="020B0604030504040204" pitchFamily="34" charset="-120"/>
                <a:cs typeface="Arial" panose="020B0604020202020204" pitchFamily="34" charset="0"/>
              </a:rPr>
              <a:t>年資料</a:t>
            </a:r>
            <a:r>
              <a:rPr lang="en-US" altLang="zh-TW" sz="2000" b="1" dirty="0" smtClean="0">
                <a:solidFill>
                  <a:schemeClr val="bg1"/>
                </a:solidFill>
                <a:ea typeface="微軟正黑體" panose="020B0604030504040204" pitchFamily="34" charset="-120"/>
                <a:cs typeface="Arial" panose="020B0604020202020204" pitchFamily="34" charset="0"/>
              </a:rPr>
              <a:t>)</a:t>
            </a:r>
            <a:endParaRPr lang="en-US" altLang="zh-TW" sz="2000" b="1" dirty="0">
              <a:solidFill>
                <a:schemeClr val="bg1"/>
              </a:solidFill>
              <a:ea typeface="微軟正黑體" panose="020B0604030504040204" pitchFamily="34" charset="-120"/>
              <a:cs typeface="Arial" panose="020B0604020202020204" pitchFamily="34" charset="0"/>
            </a:endParaRPr>
          </a:p>
        </p:txBody>
      </p:sp>
      <p:sp>
        <p:nvSpPr>
          <p:cNvPr id="33" name="Text Box 3"/>
          <p:cNvSpPr txBox="1">
            <a:spLocks noChangeArrowheads="1"/>
          </p:cNvSpPr>
          <p:nvPr/>
        </p:nvSpPr>
        <p:spPr bwMode="auto">
          <a:xfrm>
            <a:off x="7813119" y="3818304"/>
            <a:ext cx="760144" cy="292388"/>
          </a:xfrm>
          <a:prstGeom prst="rect">
            <a:avLst/>
          </a:prstGeom>
          <a:noFill/>
          <a:ln w="9525">
            <a:noFill/>
            <a:miter lim="800000"/>
            <a:headEnd/>
            <a:tailEnd/>
          </a:ln>
        </p:spPr>
        <p:txBody>
          <a:bodyPr wrap="none">
            <a:spAutoFit/>
          </a:bodyPr>
          <a:lstStyle/>
          <a:p>
            <a:r>
              <a:rPr lang="en-US" altLang="zh-TW" sz="1300" dirty="0" smtClean="0">
                <a:solidFill>
                  <a:prstClr val="black"/>
                </a:solidFill>
                <a:cs typeface="Arial" panose="020B0604020202020204" pitchFamily="34" charset="0"/>
              </a:rPr>
              <a:t>(NT$BN)</a:t>
            </a:r>
            <a:endParaRPr lang="en-US" altLang="zh-TW" sz="1300" dirty="0">
              <a:solidFill>
                <a:prstClr val="black"/>
              </a:solidFill>
              <a:cs typeface="Arial" panose="020B0604020202020204" pitchFamily="34" charset="0"/>
            </a:endParaRPr>
          </a:p>
        </p:txBody>
      </p:sp>
      <p:sp>
        <p:nvSpPr>
          <p:cNvPr id="34" name="Text Box 3"/>
          <p:cNvSpPr txBox="1">
            <a:spLocks noChangeArrowheads="1"/>
          </p:cNvSpPr>
          <p:nvPr/>
        </p:nvSpPr>
        <p:spPr bwMode="auto">
          <a:xfrm>
            <a:off x="3028924" y="3749904"/>
            <a:ext cx="760144" cy="292388"/>
          </a:xfrm>
          <a:prstGeom prst="rect">
            <a:avLst/>
          </a:prstGeom>
          <a:noFill/>
          <a:ln w="9525">
            <a:noFill/>
            <a:miter lim="800000"/>
            <a:headEnd/>
            <a:tailEnd/>
          </a:ln>
        </p:spPr>
        <p:txBody>
          <a:bodyPr wrap="none">
            <a:spAutoFit/>
          </a:bodyPr>
          <a:lstStyle/>
          <a:p>
            <a:r>
              <a:rPr lang="en-US" altLang="zh-TW" sz="1300" dirty="0" smtClean="0">
                <a:solidFill>
                  <a:prstClr val="black"/>
                </a:solidFill>
                <a:cs typeface="Arial" panose="020B0604020202020204" pitchFamily="34" charset="0"/>
              </a:rPr>
              <a:t>(NT$BN)</a:t>
            </a:r>
            <a:endParaRPr lang="en-US" altLang="zh-TW" sz="1300" dirty="0">
              <a:solidFill>
                <a:prstClr val="black"/>
              </a:solidFill>
              <a:cs typeface="Arial" panose="020B0604020202020204" pitchFamily="34" charset="0"/>
            </a:endParaRPr>
          </a:p>
        </p:txBody>
      </p:sp>
      <p:graphicFrame>
        <p:nvGraphicFramePr>
          <p:cNvPr id="37" name="Group 3"/>
          <p:cNvGraphicFramePr>
            <a:graphicFrameLocks noGrp="1"/>
          </p:cNvGraphicFramePr>
          <p:nvPr>
            <p:extLst/>
          </p:nvPr>
        </p:nvGraphicFramePr>
        <p:xfrm>
          <a:off x="4333871" y="2249717"/>
          <a:ext cx="4239390" cy="1103082"/>
        </p:xfrm>
        <a:graphic>
          <a:graphicData uri="http://schemas.openxmlformats.org/drawingml/2006/table">
            <a:tbl>
              <a:tblPr/>
              <a:tblGrid>
                <a:gridCol w="1092860">
                  <a:extLst>
                    <a:ext uri="{9D8B030D-6E8A-4147-A177-3AD203B41FA5}">
                      <a16:colId xmlns:a16="http://schemas.microsoft.com/office/drawing/2014/main" val="20000"/>
                    </a:ext>
                  </a:extLst>
                </a:gridCol>
                <a:gridCol w="629306">
                  <a:extLst>
                    <a:ext uri="{9D8B030D-6E8A-4147-A177-3AD203B41FA5}">
                      <a16:colId xmlns:a16="http://schemas.microsoft.com/office/drawing/2014/main" val="20007"/>
                    </a:ext>
                  </a:extLst>
                </a:gridCol>
                <a:gridCol w="629306">
                  <a:extLst>
                    <a:ext uri="{9D8B030D-6E8A-4147-A177-3AD203B41FA5}">
                      <a16:colId xmlns:a16="http://schemas.microsoft.com/office/drawing/2014/main" val="20003"/>
                    </a:ext>
                  </a:extLst>
                </a:gridCol>
                <a:gridCol w="629306">
                  <a:extLst>
                    <a:ext uri="{9D8B030D-6E8A-4147-A177-3AD203B41FA5}">
                      <a16:colId xmlns:a16="http://schemas.microsoft.com/office/drawing/2014/main" val="20004"/>
                    </a:ext>
                  </a:extLst>
                </a:gridCol>
                <a:gridCol w="629306">
                  <a:extLst>
                    <a:ext uri="{9D8B030D-6E8A-4147-A177-3AD203B41FA5}">
                      <a16:colId xmlns:a16="http://schemas.microsoft.com/office/drawing/2014/main" val="20005"/>
                    </a:ext>
                  </a:extLst>
                </a:gridCol>
                <a:gridCol w="629306">
                  <a:extLst>
                    <a:ext uri="{9D8B030D-6E8A-4147-A177-3AD203B41FA5}">
                      <a16:colId xmlns:a16="http://schemas.microsoft.com/office/drawing/2014/main" val="20006"/>
                    </a:ext>
                  </a:extLst>
                </a:gridCol>
              </a:tblGrid>
              <a:tr h="456919">
                <a:tc>
                  <a:txBody>
                    <a:bodyPr/>
                    <a:lstStyle>
                      <a:lvl1pPr defTabSz="635000" eaLnBrk="0" hangingPunct="0">
                        <a:spcBef>
                          <a:spcPct val="20000"/>
                        </a:spcBef>
                        <a:defRPr kumimoji="1" sz="2800">
                          <a:solidFill>
                            <a:schemeClr val="tx1"/>
                          </a:solidFill>
                          <a:latin typeface="Times New Roman" pitchFamily="18" charset="0"/>
                          <a:ea typeface="新細明體" pitchFamily="18" charset="-120"/>
                        </a:defRPr>
                      </a:lvl1pPr>
                      <a:lvl2pPr marL="742950" indent="-285750" defTabSz="635000" eaLnBrk="0" hangingPunct="0">
                        <a:spcBef>
                          <a:spcPct val="20000"/>
                        </a:spcBef>
                        <a:defRPr kumimoji="1" sz="2400">
                          <a:solidFill>
                            <a:schemeClr val="tx1"/>
                          </a:solidFill>
                          <a:latin typeface="Times New Roman" pitchFamily="18" charset="0"/>
                          <a:ea typeface="新細明體" pitchFamily="18" charset="-120"/>
                        </a:defRPr>
                      </a:lvl2pPr>
                      <a:lvl3pPr marL="1143000" indent="-228600" defTabSz="635000" eaLnBrk="0" hangingPunct="0">
                        <a:spcBef>
                          <a:spcPct val="20000"/>
                        </a:spcBef>
                        <a:defRPr kumimoji="1" sz="2000">
                          <a:solidFill>
                            <a:schemeClr val="tx1"/>
                          </a:solidFill>
                          <a:latin typeface="Times New Roman" pitchFamily="18" charset="0"/>
                          <a:ea typeface="新細明體" pitchFamily="18" charset="-120"/>
                        </a:defRPr>
                      </a:lvl3pPr>
                      <a:lvl4pPr marL="1600200" indent="-228600" defTabSz="635000" eaLnBrk="0" hangingPunct="0">
                        <a:spcBef>
                          <a:spcPct val="20000"/>
                        </a:spcBef>
                        <a:defRPr kumimoji="1">
                          <a:solidFill>
                            <a:schemeClr val="tx1"/>
                          </a:solidFill>
                          <a:latin typeface="Times New Roman" pitchFamily="18" charset="0"/>
                          <a:ea typeface="新細明體" pitchFamily="18" charset="-120"/>
                        </a:defRPr>
                      </a:lvl4pPr>
                      <a:lvl5pPr marL="2057400" indent="-228600" defTabSz="635000" eaLnBrk="0" hangingPunct="0">
                        <a:spcBef>
                          <a:spcPct val="20000"/>
                        </a:spcBef>
                        <a:defRPr kumimoji="1">
                          <a:solidFill>
                            <a:schemeClr val="tx1"/>
                          </a:solidFill>
                          <a:latin typeface="Times New Roman" pitchFamily="18" charset="0"/>
                          <a:ea typeface="新細明體" pitchFamily="18" charset="-120"/>
                        </a:defRPr>
                      </a:lvl5pPr>
                      <a:lvl6pPr marL="2514600"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6pPr>
                      <a:lvl7pPr marL="2971800"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7pPr>
                      <a:lvl8pPr marL="3429000"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8pPr>
                      <a:lvl9pPr marL="3886200"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9pPr>
                    </a:lstStyle>
                    <a:p>
                      <a:pPr marL="0" marR="0" lvl="0" indent="0" algn="ctr" defTabSz="635000" rtl="0" eaLnBrk="1" fontAlgn="base" latinLnBrk="0" hangingPunct="1">
                        <a:lnSpc>
                          <a:spcPts val="1600"/>
                        </a:lnSpc>
                        <a:spcBef>
                          <a:spcPts val="0"/>
                        </a:spcBef>
                        <a:spcAft>
                          <a:spcPct val="0"/>
                        </a:spcAft>
                        <a:buClrTx/>
                        <a:buSzTx/>
                        <a:buFontTx/>
                        <a:buNone/>
                        <a:tabLst/>
                      </a:pPr>
                      <a:r>
                        <a:rPr kumimoji="1" lang="en-US" altLang="zh-TW" sz="1500" b="1" i="0" u="none" strike="noStrike" cap="none" normalizeH="0" baseline="0" dirty="0" smtClean="0">
                          <a:ln>
                            <a:noFill/>
                          </a:ln>
                          <a:solidFill>
                            <a:schemeClr val="tx1"/>
                          </a:solidFill>
                          <a:effectLst/>
                          <a:latin typeface="+mn-lt"/>
                          <a:ea typeface="DFKai-SB" pitchFamily="65" charset="-120"/>
                          <a:cs typeface="Arial" pitchFamily="34" charset="0"/>
                        </a:rPr>
                        <a:t>Profit </a:t>
                      </a:r>
                    </a:p>
                    <a:p>
                      <a:pPr marL="0" marR="0" lvl="0" indent="0" algn="ctr" defTabSz="635000" rtl="0" eaLnBrk="1" fontAlgn="base" latinLnBrk="0" hangingPunct="1">
                        <a:lnSpc>
                          <a:spcPts val="1600"/>
                        </a:lnSpc>
                        <a:spcBef>
                          <a:spcPts val="0"/>
                        </a:spcBef>
                        <a:spcAft>
                          <a:spcPct val="0"/>
                        </a:spcAft>
                        <a:buClrTx/>
                        <a:buSzTx/>
                        <a:buFontTx/>
                        <a:buNone/>
                        <a:tabLst/>
                      </a:pPr>
                      <a:r>
                        <a:rPr kumimoji="1" lang="en-US" altLang="zh-TW" sz="1500" b="1" i="0" u="none" strike="noStrike" cap="none" normalizeH="0" baseline="0" dirty="0" smtClean="0">
                          <a:ln>
                            <a:noFill/>
                          </a:ln>
                          <a:solidFill>
                            <a:schemeClr val="tx1"/>
                          </a:solidFill>
                          <a:effectLst/>
                          <a:latin typeface="+mn-lt"/>
                          <a:ea typeface="DFKai-SB" pitchFamily="65" charset="-120"/>
                          <a:cs typeface="Arial" pitchFamily="34" charset="0"/>
                        </a:rPr>
                        <a:t>Margin</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635000" rtl="0" eaLnBrk="1" fontAlgn="base" latinLnBrk="0" hangingPunct="1">
                        <a:lnSpc>
                          <a:spcPct val="100000"/>
                        </a:lnSpc>
                        <a:spcBef>
                          <a:spcPct val="20000"/>
                        </a:spcBef>
                        <a:spcAft>
                          <a:spcPct val="0"/>
                        </a:spcAft>
                        <a:buClrTx/>
                        <a:buSzTx/>
                        <a:buFontTx/>
                        <a:buNone/>
                        <a:tabLst/>
                      </a:pPr>
                      <a:r>
                        <a:rPr kumimoji="1" lang="en-US" altLang="zh-TW" sz="1500" b="1" i="0" u="none" strike="noStrike" cap="none" normalizeH="0" baseline="0" dirty="0" smtClean="0">
                          <a:ln>
                            <a:noFill/>
                          </a:ln>
                          <a:solidFill>
                            <a:schemeClr val="tx1"/>
                          </a:solidFill>
                          <a:effectLst/>
                          <a:latin typeface="+mn-lt"/>
                          <a:ea typeface="DFKai-SB" pitchFamily="65" charset="-120"/>
                          <a:cs typeface="Arial" pitchFamily="34" charset="0"/>
                        </a:rPr>
                        <a:t>FY17</a:t>
                      </a:r>
                    </a:p>
                  </a:txBody>
                  <a:tcPr marL="68577" marR="6857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635000" rtl="0" eaLnBrk="1" fontAlgn="base" latinLnBrk="0" hangingPunct="1">
                        <a:lnSpc>
                          <a:spcPct val="100000"/>
                        </a:lnSpc>
                        <a:spcBef>
                          <a:spcPct val="20000"/>
                        </a:spcBef>
                        <a:spcAft>
                          <a:spcPct val="0"/>
                        </a:spcAft>
                        <a:buClrTx/>
                        <a:buSzTx/>
                        <a:buFontTx/>
                        <a:buNone/>
                        <a:tabLst/>
                      </a:pPr>
                      <a:r>
                        <a:rPr kumimoji="1" lang="en-US" altLang="zh-TW" sz="1500" b="1" i="0" u="none" strike="noStrike" cap="none" normalizeH="0" baseline="0" dirty="0" smtClean="0">
                          <a:ln>
                            <a:noFill/>
                          </a:ln>
                          <a:solidFill>
                            <a:schemeClr val="tx1"/>
                          </a:solidFill>
                          <a:effectLst/>
                          <a:latin typeface="+mn-lt"/>
                          <a:ea typeface="DFKai-SB" pitchFamily="65" charset="-120"/>
                          <a:cs typeface="Arial" pitchFamily="34" charset="0"/>
                        </a:rPr>
                        <a:t>FY18</a:t>
                      </a:r>
                    </a:p>
                  </a:txBody>
                  <a:tcPr marL="68577" marR="6857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635000" rtl="0" eaLnBrk="1" fontAlgn="base" latinLnBrk="0" hangingPunct="1">
                        <a:lnSpc>
                          <a:spcPct val="100000"/>
                        </a:lnSpc>
                        <a:spcBef>
                          <a:spcPct val="20000"/>
                        </a:spcBef>
                        <a:spcAft>
                          <a:spcPct val="0"/>
                        </a:spcAft>
                        <a:buClrTx/>
                        <a:buSzTx/>
                        <a:buFontTx/>
                        <a:buNone/>
                        <a:tabLst/>
                      </a:pPr>
                      <a:r>
                        <a:rPr kumimoji="1" lang="en-US" altLang="zh-TW" sz="1500" b="1" i="0" u="none" strike="noStrike" cap="none" normalizeH="0" baseline="0" dirty="0" smtClean="0">
                          <a:ln>
                            <a:noFill/>
                          </a:ln>
                          <a:solidFill>
                            <a:schemeClr val="tx1"/>
                          </a:solidFill>
                          <a:effectLst/>
                          <a:latin typeface="+mn-lt"/>
                          <a:ea typeface="DFKai-SB" pitchFamily="65" charset="-120"/>
                          <a:cs typeface="Arial" pitchFamily="34" charset="0"/>
                        </a:rPr>
                        <a:t>FY19</a:t>
                      </a:r>
                    </a:p>
                  </a:txBody>
                  <a:tcPr marL="68577" marR="6857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635000" rtl="0" eaLnBrk="1" fontAlgn="base" latinLnBrk="0" hangingPunct="1">
                        <a:lnSpc>
                          <a:spcPct val="100000"/>
                        </a:lnSpc>
                        <a:spcBef>
                          <a:spcPct val="20000"/>
                        </a:spcBef>
                        <a:spcAft>
                          <a:spcPct val="0"/>
                        </a:spcAft>
                        <a:buClrTx/>
                        <a:buSzTx/>
                        <a:buFontTx/>
                        <a:buNone/>
                        <a:tabLst/>
                      </a:pPr>
                      <a:r>
                        <a:rPr kumimoji="1" lang="en-US" altLang="zh-TW" sz="1500" b="1" i="0" u="none" strike="noStrike" cap="none" normalizeH="0" baseline="0" dirty="0" smtClean="0">
                          <a:ln>
                            <a:noFill/>
                          </a:ln>
                          <a:solidFill>
                            <a:schemeClr val="tx1"/>
                          </a:solidFill>
                          <a:effectLst/>
                          <a:latin typeface="+mn-lt"/>
                          <a:ea typeface="DFKai-SB" pitchFamily="65" charset="-120"/>
                          <a:cs typeface="Arial" pitchFamily="34" charset="0"/>
                        </a:rPr>
                        <a:t>FY20</a:t>
                      </a:r>
                      <a:endParaRPr kumimoji="1" lang="en-US" altLang="zh-TW" sz="1500" b="1" i="0" u="none" strike="noStrike" kern="1100" cap="none" spc="-50" normalizeH="0" baseline="30000" dirty="0" smtClean="0">
                        <a:ln>
                          <a:noFill/>
                        </a:ln>
                        <a:solidFill>
                          <a:schemeClr val="tx1"/>
                        </a:solidFill>
                        <a:effectLst/>
                        <a:latin typeface="+mn-lt"/>
                        <a:ea typeface="DFKai-SB" pitchFamily="65" charset="-120"/>
                        <a:cs typeface="Arial" pitchFamily="34" charset="0"/>
                      </a:endParaRPr>
                    </a:p>
                  </a:txBody>
                  <a:tcPr marL="36000" marR="10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635000" rtl="0" eaLnBrk="1" fontAlgn="base" latinLnBrk="0" hangingPunct="1">
                        <a:lnSpc>
                          <a:spcPct val="100000"/>
                        </a:lnSpc>
                        <a:spcBef>
                          <a:spcPct val="20000"/>
                        </a:spcBef>
                        <a:spcAft>
                          <a:spcPct val="0"/>
                        </a:spcAft>
                        <a:buClrTx/>
                        <a:buSzTx/>
                        <a:buFontTx/>
                        <a:buNone/>
                        <a:tabLst/>
                      </a:pPr>
                      <a:r>
                        <a:rPr kumimoji="1" lang="en-US" altLang="zh-TW" sz="1500" b="1" i="0" u="none" strike="noStrike" cap="none" normalizeH="0" baseline="0" dirty="0" smtClean="0">
                          <a:ln>
                            <a:noFill/>
                          </a:ln>
                          <a:solidFill>
                            <a:schemeClr val="tx1"/>
                          </a:solidFill>
                          <a:effectLst/>
                          <a:latin typeface="+mn-lt"/>
                          <a:ea typeface="DFKai-SB" pitchFamily="65" charset="-120"/>
                          <a:cs typeface="Arial" pitchFamily="34" charset="0"/>
                        </a:rPr>
                        <a:t>FY21</a:t>
                      </a:r>
                    </a:p>
                  </a:txBody>
                  <a:tcPr marL="36000" marR="10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6231">
                <a:tc>
                  <a:txBody>
                    <a:bodyPr/>
                    <a:lstStyle>
                      <a:lvl1pPr defTabSz="635000" eaLnBrk="0" hangingPunct="0">
                        <a:spcBef>
                          <a:spcPct val="20000"/>
                        </a:spcBef>
                        <a:defRPr kumimoji="1" sz="2800">
                          <a:solidFill>
                            <a:schemeClr val="tx1"/>
                          </a:solidFill>
                          <a:latin typeface="Times New Roman" pitchFamily="18" charset="0"/>
                          <a:ea typeface="新細明體" pitchFamily="18" charset="-120"/>
                        </a:defRPr>
                      </a:lvl1pPr>
                      <a:lvl2pPr marL="742950" indent="-285750" defTabSz="635000" eaLnBrk="0" hangingPunct="0">
                        <a:spcBef>
                          <a:spcPct val="20000"/>
                        </a:spcBef>
                        <a:defRPr kumimoji="1" sz="2400">
                          <a:solidFill>
                            <a:schemeClr val="tx1"/>
                          </a:solidFill>
                          <a:latin typeface="Times New Roman" pitchFamily="18" charset="0"/>
                          <a:ea typeface="新細明體" pitchFamily="18" charset="-120"/>
                        </a:defRPr>
                      </a:lvl2pPr>
                      <a:lvl3pPr marL="1143000" indent="-228600" defTabSz="635000" eaLnBrk="0" hangingPunct="0">
                        <a:spcBef>
                          <a:spcPct val="20000"/>
                        </a:spcBef>
                        <a:defRPr kumimoji="1" sz="2000">
                          <a:solidFill>
                            <a:schemeClr val="tx1"/>
                          </a:solidFill>
                          <a:latin typeface="Times New Roman" pitchFamily="18" charset="0"/>
                          <a:ea typeface="新細明體" pitchFamily="18" charset="-120"/>
                        </a:defRPr>
                      </a:lvl3pPr>
                      <a:lvl4pPr marL="1600200" indent="-228600" defTabSz="635000" eaLnBrk="0" hangingPunct="0">
                        <a:spcBef>
                          <a:spcPct val="20000"/>
                        </a:spcBef>
                        <a:defRPr kumimoji="1">
                          <a:solidFill>
                            <a:schemeClr val="tx1"/>
                          </a:solidFill>
                          <a:latin typeface="Times New Roman" pitchFamily="18" charset="0"/>
                          <a:ea typeface="新細明體" pitchFamily="18" charset="-120"/>
                        </a:defRPr>
                      </a:lvl4pPr>
                      <a:lvl5pPr marL="2057400" indent="-228600" defTabSz="635000" eaLnBrk="0" hangingPunct="0">
                        <a:spcBef>
                          <a:spcPct val="20000"/>
                        </a:spcBef>
                        <a:defRPr kumimoji="1">
                          <a:solidFill>
                            <a:schemeClr val="tx1"/>
                          </a:solidFill>
                          <a:latin typeface="Times New Roman" pitchFamily="18" charset="0"/>
                          <a:ea typeface="新細明體" pitchFamily="18" charset="-120"/>
                        </a:defRPr>
                      </a:lvl5pPr>
                      <a:lvl6pPr marL="2514600"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6pPr>
                      <a:lvl7pPr marL="2971800"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7pPr>
                      <a:lvl8pPr marL="3429000"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8pPr>
                      <a:lvl9pPr marL="3886200"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9pPr>
                    </a:lstStyle>
                    <a:p>
                      <a:pPr marL="0" marR="0" lvl="0" indent="0" algn="ctr" defTabSz="635000" rtl="0" eaLnBrk="1" fontAlgn="base" latinLnBrk="0" hangingPunct="1">
                        <a:lnSpc>
                          <a:spcPts val="1400"/>
                        </a:lnSpc>
                        <a:spcBef>
                          <a:spcPct val="0"/>
                        </a:spcBef>
                        <a:spcAft>
                          <a:spcPct val="0"/>
                        </a:spcAft>
                        <a:buClrTx/>
                        <a:buSzTx/>
                        <a:buFontTx/>
                        <a:buNone/>
                        <a:tabLst/>
                      </a:pPr>
                      <a:r>
                        <a:rPr kumimoji="1" lang="en-US" altLang="zh-TW" sz="1500" b="1" i="0" u="none" strike="noStrike" cap="none" normalizeH="0" baseline="0" dirty="0" smtClean="0">
                          <a:ln>
                            <a:noFill/>
                          </a:ln>
                          <a:solidFill>
                            <a:schemeClr val="tx1"/>
                          </a:solidFill>
                          <a:effectLst/>
                          <a:latin typeface="+mn-lt"/>
                          <a:ea typeface="新細明體" pitchFamily="18" charset="-120"/>
                          <a:cs typeface="Arial" pitchFamily="34" charset="0"/>
                        </a:rPr>
                        <a:t>VNB/FYP</a:t>
                      </a:r>
                    </a:p>
                  </a:txBody>
                  <a:tcPr marL="72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kumimoji="1" lang="en-US" altLang="zh-TW" sz="1500" b="1" i="0" u="none" strike="noStrike" kern="1200" cap="none" normalizeH="0" baseline="0" dirty="0" smtClean="0">
                          <a:ln>
                            <a:noFill/>
                          </a:ln>
                          <a:solidFill>
                            <a:schemeClr val="tx1"/>
                          </a:solidFill>
                          <a:effectLst/>
                          <a:latin typeface="+mn-lt"/>
                          <a:ea typeface="DFKai-SB" pitchFamily="65" charset="-120"/>
                          <a:cs typeface="Arial" pitchFamily="34" charset="0"/>
                        </a:rPr>
                        <a:t>22%</a:t>
                      </a:r>
                      <a:endParaRPr kumimoji="1" lang="zh-TW" sz="1500" b="1" i="0" u="none" strike="noStrike" kern="1200" cap="none" normalizeH="0" baseline="0" dirty="0">
                        <a:ln>
                          <a:noFill/>
                        </a:ln>
                        <a:solidFill>
                          <a:schemeClr val="tx1"/>
                        </a:solidFill>
                        <a:effectLst/>
                        <a:latin typeface="+mn-lt"/>
                        <a:ea typeface="DFKai-SB" pitchFamily="65" charset="-12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kumimoji="1" lang="en-US" altLang="zh-TW" sz="1500" b="1" i="0" u="none" strike="noStrike" kern="1200" cap="none" normalizeH="0" baseline="0" dirty="0" smtClean="0">
                          <a:ln>
                            <a:noFill/>
                          </a:ln>
                          <a:solidFill>
                            <a:schemeClr val="tx1"/>
                          </a:solidFill>
                          <a:effectLst/>
                          <a:latin typeface="+mn-lt"/>
                          <a:ea typeface="DFKai-SB" pitchFamily="65" charset="-120"/>
                          <a:cs typeface="Arial" pitchFamily="34" charset="0"/>
                        </a:rPr>
                        <a:t>24%</a:t>
                      </a:r>
                      <a:endParaRPr kumimoji="1" lang="zh-TW" sz="1500" b="1" i="0" u="none" strike="noStrike" kern="1200" cap="none" normalizeH="0" baseline="0" dirty="0">
                        <a:ln>
                          <a:noFill/>
                        </a:ln>
                        <a:solidFill>
                          <a:schemeClr val="tx1"/>
                        </a:solidFill>
                        <a:effectLst/>
                        <a:latin typeface="+mn-lt"/>
                        <a:ea typeface="DFKai-SB" pitchFamily="65" charset="-12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kumimoji="1" lang="en-US" altLang="zh-TW" sz="1500" b="1" i="0" u="none" strike="noStrike" kern="1200" cap="none" normalizeH="0" baseline="0" dirty="0" smtClean="0">
                          <a:ln>
                            <a:noFill/>
                          </a:ln>
                          <a:solidFill>
                            <a:schemeClr val="tx1"/>
                          </a:solidFill>
                          <a:effectLst/>
                          <a:latin typeface="+mn-lt"/>
                          <a:ea typeface="DFKai-SB" pitchFamily="65" charset="-120"/>
                          <a:cs typeface="Arial" pitchFamily="34" charset="0"/>
                        </a:rPr>
                        <a:t>24%</a:t>
                      </a:r>
                      <a:endParaRPr kumimoji="1" lang="zh-TW" sz="1500" b="1" i="0" u="none" strike="noStrike" kern="1200" cap="none" normalizeH="0" baseline="0" dirty="0">
                        <a:ln>
                          <a:noFill/>
                        </a:ln>
                        <a:solidFill>
                          <a:schemeClr val="tx1"/>
                        </a:solidFill>
                        <a:effectLst/>
                        <a:latin typeface="+mn-lt"/>
                        <a:ea typeface="DFKai-SB" pitchFamily="65" charset="-12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kumimoji="1" lang="en-US" altLang="zh-TW" sz="1500" b="1" i="0" u="none" strike="noStrike" kern="1200" cap="none" normalizeH="0" baseline="0" dirty="0" smtClean="0">
                          <a:ln>
                            <a:noFill/>
                          </a:ln>
                          <a:solidFill>
                            <a:schemeClr val="tx1"/>
                          </a:solidFill>
                          <a:effectLst/>
                          <a:latin typeface="+mn-lt"/>
                          <a:ea typeface="DFKai-SB" pitchFamily="65" charset="-120"/>
                          <a:cs typeface="Arial" pitchFamily="34" charset="0"/>
                        </a:rPr>
                        <a:t>20%</a:t>
                      </a:r>
                      <a:endParaRPr kumimoji="1" lang="zh-TW" sz="1500" b="1" i="0" u="none" strike="noStrike" kern="1200" cap="none" normalizeH="0" baseline="0" dirty="0">
                        <a:ln>
                          <a:noFill/>
                        </a:ln>
                        <a:solidFill>
                          <a:schemeClr val="tx1"/>
                        </a:solidFill>
                        <a:effectLst/>
                        <a:latin typeface="+mn-lt"/>
                        <a:ea typeface="DFKai-SB" pitchFamily="65" charset="-12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kumimoji="1" lang="en-US" altLang="zh-TW" sz="1500" b="1" i="0" u="none" strike="noStrike" kern="1200" cap="none" normalizeH="0" baseline="0" dirty="0" smtClean="0">
                          <a:ln>
                            <a:noFill/>
                          </a:ln>
                          <a:solidFill>
                            <a:schemeClr val="tx1"/>
                          </a:solidFill>
                          <a:effectLst/>
                          <a:latin typeface="+mn-lt"/>
                          <a:ea typeface="DFKai-SB" pitchFamily="65" charset="-120"/>
                          <a:cs typeface="Arial" pitchFamily="34" charset="0"/>
                        </a:rPr>
                        <a:t>14%</a:t>
                      </a:r>
                      <a:endParaRPr kumimoji="1" lang="zh-TW" sz="1500" b="1" i="0" u="none" strike="noStrike" kern="1200" cap="none" normalizeH="0" baseline="0" dirty="0">
                        <a:ln>
                          <a:noFill/>
                        </a:ln>
                        <a:solidFill>
                          <a:schemeClr val="tx1"/>
                        </a:solidFill>
                        <a:effectLst/>
                        <a:latin typeface="+mn-lt"/>
                        <a:ea typeface="DFKai-SB" pitchFamily="65" charset="-12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9932">
                <a:tc>
                  <a:txBody>
                    <a:bodyPr/>
                    <a:lstStyle>
                      <a:lvl1pPr defTabSz="635000" eaLnBrk="0" hangingPunct="0">
                        <a:spcBef>
                          <a:spcPct val="20000"/>
                        </a:spcBef>
                        <a:defRPr kumimoji="1" sz="2800">
                          <a:solidFill>
                            <a:schemeClr val="tx1"/>
                          </a:solidFill>
                          <a:latin typeface="Times New Roman" pitchFamily="18" charset="0"/>
                          <a:ea typeface="新細明體" pitchFamily="18" charset="-120"/>
                        </a:defRPr>
                      </a:lvl1pPr>
                      <a:lvl2pPr marL="742950" indent="-285750" defTabSz="635000" eaLnBrk="0" hangingPunct="0">
                        <a:spcBef>
                          <a:spcPct val="20000"/>
                        </a:spcBef>
                        <a:defRPr kumimoji="1" sz="2400">
                          <a:solidFill>
                            <a:schemeClr val="tx1"/>
                          </a:solidFill>
                          <a:latin typeface="Times New Roman" pitchFamily="18" charset="0"/>
                          <a:ea typeface="新細明體" pitchFamily="18" charset="-120"/>
                        </a:defRPr>
                      </a:lvl2pPr>
                      <a:lvl3pPr marL="1143000" indent="-228600" defTabSz="635000" eaLnBrk="0" hangingPunct="0">
                        <a:spcBef>
                          <a:spcPct val="20000"/>
                        </a:spcBef>
                        <a:defRPr kumimoji="1" sz="2000">
                          <a:solidFill>
                            <a:schemeClr val="tx1"/>
                          </a:solidFill>
                          <a:latin typeface="Times New Roman" pitchFamily="18" charset="0"/>
                          <a:ea typeface="新細明體" pitchFamily="18" charset="-120"/>
                        </a:defRPr>
                      </a:lvl3pPr>
                      <a:lvl4pPr marL="1600200" indent="-228600" defTabSz="635000" eaLnBrk="0" hangingPunct="0">
                        <a:spcBef>
                          <a:spcPct val="20000"/>
                        </a:spcBef>
                        <a:defRPr kumimoji="1">
                          <a:solidFill>
                            <a:schemeClr val="tx1"/>
                          </a:solidFill>
                          <a:latin typeface="Times New Roman" pitchFamily="18" charset="0"/>
                          <a:ea typeface="新細明體" pitchFamily="18" charset="-120"/>
                        </a:defRPr>
                      </a:lvl4pPr>
                      <a:lvl5pPr marL="2057400" indent="-228600" defTabSz="635000" eaLnBrk="0" hangingPunct="0">
                        <a:spcBef>
                          <a:spcPct val="20000"/>
                        </a:spcBef>
                        <a:defRPr kumimoji="1">
                          <a:solidFill>
                            <a:schemeClr val="tx1"/>
                          </a:solidFill>
                          <a:latin typeface="Times New Roman" pitchFamily="18" charset="0"/>
                          <a:ea typeface="新細明體" pitchFamily="18" charset="-120"/>
                        </a:defRPr>
                      </a:lvl5pPr>
                      <a:lvl6pPr marL="2514600"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6pPr>
                      <a:lvl7pPr marL="2971800"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7pPr>
                      <a:lvl8pPr marL="3429000"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8pPr>
                      <a:lvl9pPr marL="3886200"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9pPr>
                    </a:lstStyle>
                    <a:p>
                      <a:pPr marL="0" marR="0" lvl="0" indent="0" algn="ctr" defTabSz="635000" rtl="0" eaLnBrk="1" fontAlgn="base" latinLnBrk="0" hangingPunct="1">
                        <a:lnSpc>
                          <a:spcPts val="1400"/>
                        </a:lnSpc>
                        <a:spcBef>
                          <a:spcPct val="0"/>
                        </a:spcBef>
                        <a:spcAft>
                          <a:spcPct val="0"/>
                        </a:spcAft>
                        <a:buClrTx/>
                        <a:buSzTx/>
                        <a:buFontTx/>
                        <a:buNone/>
                        <a:tabLst/>
                      </a:pPr>
                      <a:r>
                        <a:rPr kumimoji="1" lang="en-US" altLang="zh-TW" sz="1500" b="1" i="0" u="none" strike="noStrike" cap="none" normalizeH="0" baseline="0" dirty="0" smtClean="0">
                          <a:ln>
                            <a:noFill/>
                          </a:ln>
                          <a:solidFill>
                            <a:schemeClr val="tx1"/>
                          </a:solidFill>
                          <a:effectLst/>
                          <a:latin typeface="+mn-lt"/>
                          <a:ea typeface="新細明體" pitchFamily="18" charset="-120"/>
                          <a:cs typeface="Arial" pitchFamily="34" charset="0"/>
                        </a:rPr>
                        <a:t>VNB/FYPE</a:t>
                      </a:r>
                    </a:p>
                  </a:txBody>
                  <a:tcPr marL="72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kumimoji="1" lang="en-US" altLang="zh-TW" sz="1500" b="1" i="0" u="none" strike="noStrike" kern="1200" cap="none" normalizeH="0" baseline="0" dirty="0" smtClean="0">
                          <a:ln>
                            <a:noFill/>
                          </a:ln>
                          <a:solidFill>
                            <a:schemeClr val="tx1"/>
                          </a:solidFill>
                          <a:effectLst/>
                          <a:latin typeface="+mn-lt"/>
                          <a:ea typeface="DFKai-SB" pitchFamily="65" charset="-120"/>
                          <a:cs typeface="Arial" pitchFamily="34" charset="0"/>
                        </a:rPr>
                        <a:t>64%</a:t>
                      </a:r>
                      <a:endParaRPr kumimoji="1" lang="zh-TW" sz="1500" b="1" i="0" u="none" strike="noStrike" kern="1200" cap="none" normalizeH="0" baseline="0" dirty="0">
                        <a:ln>
                          <a:noFill/>
                        </a:ln>
                        <a:solidFill>
                          <a:schemeClr val="tx1"/>
                        </a:solidFill>
                        <a:effectLst/>
                        <a:latin typeface="+mn-lt"/>
                        <a:ea typeface="DFKai-SB" pitchFamily="65" charset="-12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kumimoji="1" lang="en-US" altLang="zh-TW" sz="1500" b="1" i="0" u="none" strike="noStrike" kern="1200" cap="none" normalizeH="0" baseline="0" dirty="0" smtClean="0">
                          <a:ln>
                            <a:noFill/>
                          </a:ln>
                          <a:solidFill>
                            <a:schemeClr val="tx1"/>
                          </a:solidFill>
                          <a:effectLst/>
                          <a:latin typeface="+mn-lt"/>
                          <a:ea typeface="DFKai-SB" pitchFamily="65" charset="-120"/>
                          <a:cs typeface="Arial" pitchFamily="34" charset="0"/>
                        </a:rPr>
                        <a:t>72%</a:t>
                      </a:r>
                      <a:endParaRPr kumimoji="1" lang="zh-TW" sz="1500" b="1" i="0" u="none" strike="noStrike" kern="1200" cap="none" normalizeH="0" baseline="0" dirty="0">
                        <a:ln>
                          <a:noFill/>
                        </a:ln>
                        <a:solidFill>
                          <a:schemeClr val="tx1"/>
                        </a:solidFill>
                        <a:effectLst/>
                        <a:latin typeface="+mn-lt"/>
                        <a:ea typeface="DFKai-SB" pitchFamily="65" charset="-12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kumimoji="1" lang="en-US" altLang="zh-TW" sz="1500" b="1" i="0" u="none" strike="noStrike" kern="1200" cap="none" normalizeH="0" baseline="0" dirty="0" smtClean="0">
                          <a:ln>
                            <a:noFill/>
                          </a:ln>
                          <a:solidFill>
                            <a:schemeClr val="tx1"/>
                          </a:solidFill>
                          <a:effectLst/>
                          <a:latin typeface="+mn-lt"/>
                          <a:ea typeface="DFKai-SB" pitchFamily="65" charset="-120"/>
                          <a:cs typeface="Arial" pitchFamily="34" charset="0"/>
                        </a:rPr>
                        <a:t>50%</a:t>
                      </a:r>
                      <a:endParaRPr kumimoji="1" lang="zh-TW" sz="1500" b="1" i="0" u="none" strike="noStrike" kern="1200" cap="none" normalizeH="0" baseline="0" dirty="0">
                        <a:ln>
                          <a:noFill/>
                        </a:ln>
                        <a:solidFill>
                          <a:schemeClr val="tx1"/>
                        </a:solidFill>
                        <a:effectLst/>
                        <a:latin typeface="+mn-lt"/>
                        <a:ea typeface="DFKai-SB" pitchFamily="65" charset="-12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kumimoji="1" lang="en-US" altLang="zh-TW" sz="1500" b="1" i="0" u="none" strike="noStrike" kern="1200" cap="none" normalizeH="0" baseline="0" dirty="0" smtClean="0">
                          <a:ln>
                            <a:noFill/>
                          </a:ln>
                          <a:solidFill>
                            <a:schemeClr val="tx1"/>
                          </a:solidFill>
                          <a:effectLst/>
                          <a:latin typeface="+mn-lt"/>
                          <a:ea typeface="DFKai-SB" pitchFamily="65" charset="-120"/>
                          <a:cs typeface="Arial" pitchFamily="34" charset="0"/>
                        </a:rPr>
                        <a:t>53%</a:t>
                      </a:r>
                      <a:endParaRPr kumimoji="1" lang="zh-TW" sz="1500" b="1" i="0" u="none" strike="noStrike" kern="1200" cap="none" normalizeH="0" baseline="0" dirty="0">
                        <a:ln>
                          <a:noFill/>
                        </a:ln>
                        <a:solidFill>
                          <a:schemeClr val="tx1"/>
                        </a:solidFill>
                        <a:effectLst/>
                        <a:latin typeface="+mn-lt"/>
                        <a:ea typeface="DFKai-SB" pitchFamily="65" charset="-12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kumimoji="1" lang="en-US" altLang="zh-TW" sz="1500" b="1" i="0" u="none" strike="noStrike" kern="1200" cap="none" normalizeH="0" baseline="0" dirty="0" smtClean="0">
                          <a:ln>
                            <a:noFill/>
                          </a:ln>
                          <a:solidFill>
                            <a:schemeClr val="tx1"/>
                          </a:solidFill>
                          <a:effectLst/>
                          <a:latin typeface="+mn-lt"/>
                          <a:ea typeface="DFKai-SB" pitchFamily="65" charset="-120"/>
                          <a:cs typeface="Arial" pitchFamily="34" charset="0"/>
                        </a:rPr>
                        <a:t>56%</a:t>
                      </a:r>
                      <a:endParaRPr kumimoji="1" lang="zh-TW" sz="1500" b="1" i="0" u="none" strike="noStrike" kern="1200" cap="none" normalizeH="0" baseline="0" dirty="0">
                        <a:ln>
                          <a:noFill/>
                        </a:ln>
                        <a:solidFill>
                          <a:schemeClr val="tx1"/>
                        </a:solidFill>
                        <a:effectLst/>
                        <a:latin typeface="+mn-lt"/>
                        <a:ea typeface="DFKai-SB" pitchFamily="65" charset="-12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40" name="Group 3"/>
          <p:cNvGraphicFramePr>
            <a:graphicFrameLocks noGrp="1"/>
          </p:cNvGraphicFramePr>
          <p:nvPr>
            <p:extLst/>
          </p:nvPr>
        </p:nvGraphicFramePr>
        <p:xfrm>
          <a:off x="364726" y="2255413"/>
          <a:ext cx="3314675" cy="1104434"/>
        </p:xfrm>
        <a:graphic>
          <a:graphicData uri="http://schemas.openxmlformats.org/drawingml/2006/table">
            <a:tbl>
              <a:tblPr/>
              <a:tblGrid>
                <a:gridCol w="1492732">
                  <a:extLst>
                    <a:ext uri="{9D8B030D-6E8A-4147-A177-3AD203B41FA5}">
                      <a16:colId xmlns:a16="http://schemas.microsoft.com/office/drawing/2014/main" val="20000"/>
                    </a:ext>
                  </a:extLst>
                </a:gridCol>
                <a:gridCol w="873050">
                  <a:extLst>
                    <a:ext uri="{9D8B030D-6E8A-4147-A177-3AD203B41FA5}">
                      <a16:colId xmlns:a16="http://schemas.microsoft.com/office/drawing/2014/main" val="20005"/>
                    </a:ext>
                  </a:extLst>
                </a:gridCol>
                <a:gridCol w="948893">
                  <a:extLst>
                    <a:ext uri="{9D8B030D-6E8A-4147-A177-3AD203B41FA5}">
                      <a16:colId xmlns:a16="http://schemas.microsoft.com/office/drawing/2014/main" val="20006"/>
                    </a:ext>
                  </a:extLst>
                </a:gridCol>
              </a:tblGrid>
              <a:tr h="386602">
                <a:tc>
                  <a:txBody>
                    <a:bodyPr/>
                    <a:lstStyle>
                      <a:lvl1pPr defTabSz="635000" eaLnBrk="0" hangingPunct="0">
                        <a:spcBef>
                          <a:spcPct val="20000"/>
                        </a:spcBef>
                        <a:defRPr kumimoji="1" sz="2800">
                          <a:solidFill>
                            <a:schemeClr val="tx1"/>
                          </a:solidFill>
                          <a:latin typeface="Times New Roman" pitchFamily="18" charset="0"/>
                          <a:ea typeface="新細明體" pitchFamily="18" charset="-120"/>
                        </a:defRPr>
                      </a:lvl1pPr>
                      <a:lvl2pPr marL="742950" indent="-285750" defTabSz="635000" eaLnBrk="0" hangingPunct="0">
                        <a:spcBef>
                          <a:spcPct val="20000"/>
                        </a:spcBef>
                        <a:defRPr kumimoji="1" sz="2400">
                          <a:solidFill>
                            <a:schemeClr val="tx1"/>
                          </a:solidFill>
                          <a:latin typeface="Times New Roman" pitchFamily="18" charset="0"/>
                          <a:ea typeface="新細明體" pitchFamily="18" charset="-120"/>
                        </a:defRPr>
                      </a:lvl2pPr>
                      <a:lvl3pPr marL="1143000" indent="-228600" defTabSz="635000" eaLnBrk="0" hangingPunct="0">
                        <a:spcBef>
                          <a:spcPct val="20000"/>
                        </a:spcBef>
                        <a:defRPr kumimoji="1" sz="2000">
                          <a:solidFill>
                            <a:schemeClr val="tx1"/>
                          </a:solidFill>
                          <a:latin typeface="Times New Roman" pitchFamily="18" charset="0"/>
                          <a:ea typeface="新細明體" pitchFamily="18" charset="-120"/>
                        </a:defRPr>
                      </a:lvl3pPr>
                      <a:lvl4pPr marL="1600200" indent="-228600" defTabSz="635000" eaLnBrk="0" hangingPunct="0">
                        <a:spcBef>
                          <a:spcPct val="20000"/>
                        </a:spcBef>
                        <a:defRPr kumimoji="1">
                          <a:solidFill>
                            <a:schemeClr val="tx1"/>
                          </a:solidFill>
                          <a:latin typeface="Times New Roman" pitchFamily="18" charset="0"/>
                          <a:ea typeface="新細明體" pitchFamily="18" charset="-120"/>
                        </a:defRPr>
                      </a:lvl4pPr>
                      <a:lvl5pPr marL="2057400" indent="-228600" defTabSz="635000" eaLnBrk="0" hangingPunct="0">
                        <a:spcBef>
                          <a:spcPct val="20000"/>
                        </a:spcBef>
                        <a:defRPr kumimoji="1">
                          <a:solidFill>
                            <a:schemeClr val="tx1"/>
                          </a:solidFill>
                          <a:latin typeface="Times New Roman" pitchFamily="18" charset="0"/>
                          <a:ea typeface="新細明體" pitchFamily="18" charset="-120"/>
                        </a:defRPr>
                      </a:lvl5pPr>
                      <a:lvl6pPr marL="2514600"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6pPr>
                      <a:lvl7pPr marL="2971800"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7pPr>
                      <a:lvl8pPr marL="3429000"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8pPr>
                      <a:lvl9pPr marL="3886200"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9pPr>
                    </a:lstStyle>
                    <a:p>
                      <a:pPr marL="0" marR="0" lvl="0" indent="0" algn="ctr" defTabSz="635000" rtl="0" eaLnBrk="1" fontAlgn="base" latinLnBrk="0" hangingPunct="1">
                        <a:lnSpc>
                          <a:spcPts val="1600"/>
                        </a:lnSpc>
                        <a:spcBef>
                          <a:spcPts val="0"/>
                        </a:spcBef>
                        <a:spcAft>
                          <a:spcPct val="0"/>
                        </a:spcAft>
                        <a:buClrTx/>
                        <a:buSzTx/>
                        <a:buFontTx/>
                        <a:buNone/>
                        <a:tabLst/>
                      </a:pPr>
                      <a:r>
                        <a:rPr kumimoji="1" lang="en-US" altLang="zh-TW" sz="1500" b="1" i="0" u="none" strike="noStrike" cap="none" normalizeH="0" baseline="0" dirty="0" smtClean="0">
                          <a:ln>
                            <a:noFill/>
                          </a:ln>
                          <a:solidFill>
                            <a:schemeClr val="tx1"/>
                          </a:solidFill>
                          <a:effectLst/>
                          <a:latin typeface="+mn-lt"/>
                          <a:ea typeface="DFKai-SB" pitchFamily="65" charset="-120"/>
                          <a:cs typeface="Arial" pitchFamily="34" charset="0"/>
                        </a:rPr>
                        <a:t>Profit Margin</a:t>
                      </a:r>
                    </a:p>
                  </a:txBody>
                  <a:tcPr marL="0" marR="0" marT="3600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635000" rtl="0" eaLnBrk="1" fontAlgn="base" latinLnBrk="0" hangingPunct="1">
                        <a:lnSpc>
                          <a:spcPct val="100000"/>
                        </a:lnSpc>
                        <a:spcBef>
                          <a:spcPct val="20000"/>
                        </a:spcBef>
                        <a:spcAft>
                          <a:spcPct val="0"/>
                        </a:spcAft>
                        <a:buClrTx/>
                        <a:buSzTx/>
                        <a:buFontTx/>
                        <a:buNone/>
                        <a:tabLst/>
                      </a:pPr>
                      <a:r>
                        <a:rPr kumimoji="1" lang="en-US" altLang="zh-TW" sz="1500" b="1" i="0" u="none" strike="noStrike" cap="none" normalizeH="0" baseline="0" dirty="0" smtClean="0">
                          <a:ln>
                            <a:noFill/>
                          </a:ln>
                          <a:solidFill>
                            <a:schemeClr val="tx1"/>
                          </a:solidFill>
                          <a:effectLst/>
                          <a:latin typeface="+mn-lt"/>
                          <a:ea typeface="DFKai-SB" pitchFamily="65" charset="-120"/>
                          <a:cs typeface="Arial" pitchFamily="34" charset="0"/>
                        </a:rPr>
                        <a:t>1H21</a:t>
                      </a:r>
                    </a:p>
                  </a:txBody>
                  <a:tcPr marL="68577" marR="68577" marT="3600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635000" rtl="0" eaLnBrk="1" fontAlgn="base" latinLnBrk="0" hangingPunct="1">
                        <a:lnSpc>
                          <a:spcPct val="100000"/>
                        </a:lnSpc>
                        <a:spcBef>
                          <a:spcPct val="20000"/>
                        </a:spcBef>
                        <a:spcAft>
                          <a:spcPct val="0"/>
                        </a:spcAft>
                        <a:buClrTx/>
                        <a:buSzTx/>
                        <a:buFontTx/>
                        <a:buNone/>
                        <a:tabLst/>
                      </a:pPr>
                      <a:r>
                        <a:rPr kumimoji="1" lang="en-US" altLang="zh-TW" sz="1500" b="1" i="0" u="none" strike="noStrike" cap="none" normalizeH="0" baseline="0" dirty="0" smtClean="0">
                          <a:ln>
                            <a:noFill/>
                          </a:ln>
                          <a:solidFill>
                            <a:schemeClr val="tx1"/>
                          </a:solidFill>
                          <a:effectLst/>
                          <a:latin typeface="+mn-lt"/>
                          <a:ea typeface="DFKai-SB" pitchFamily="65" charset="-120"/>
                          <a:cs typeface="Arial" pitchFamily="34" charset="0"/>
                        </a:rPr>
                        <a:t>1H22</a:t>
                      </a:r>
                    </a:p>
                  </a:txBody>
                  <a:tcPr marL="68577" marR="68577" marT="3600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8916">
                <a:tc>
                  <a:txBody>
                    <a:bodyPr/>
                    <a:lstStyle>
                      <a:lvl1pPr defTabSz="635000" eaLnBrk="0" hangingPunct="0">
                        <a:spcBef>
                          <a:spcPct val="20000"/>
                        </a:spcBef>
                        <a:defRPr kumimoji="1" sz="2800">
                          <a:solidFill>
                            <a:schemeClr val="tx1"/>
                          </a:solidFill>
                          <a:latin typeface="Times New Roman" pitchFamily="18" charset="0"/>
                          <a:ea typeface="新細明體" pitchFamily="18" charset="-120"/>
                        </a:defRPr>
                      </a:lvl1pPr>
                      <a:lvl2pPr marL="742950" indent="-285750" defTabSz="635000" eaLnBrk="0" hangingPunct="0">
                        <a:spcBef>
                          <a:spcPct val="20000"/>
                        </a:spcBef>
                        <a:defRPr kumimoji="1" sz="2400">
                          <a:solidFill>
                            <a:schemeClr val="tx1"/>
                          </a:solidFill>
                          <a:latin typeface="Times New Roman" pitchFamily="18" charset="0"/>
                          <a:ea typeface="新細明體" pitchFamily="18" charset="-120"/>
                        </a:defRPr>
                      </a:lvl2pPr>
                      <a:lvl3pPr marL="1143000" indent="-228600" defTabSz="635000" eaLnBrk="0" hangingPunct="0">
                        <a:spcBef>
                          <a:spcPct val="20000"/>
                        </a:spcBef>
                        <a:defRPr kumimoji="1" sz="2000">
                          <a:solidFill>
                            <a:schemeClr val="tx1"/>
                          </a:solidFill>
                          <a:latin typeface="Times New Roman" pitchFamily="18" charset="0"/>
                          <a:ea typeface="新細明體" pitchFamily="18" charset="-120"/>
                        </a:defRPr>
                      </a:lvl3pPr>
                      <a:lvl4pPr marL="1600200" indent="-228600" defTabSz="635000" eaLnBrk="0" hangingPunct="0">
                        <a:spcBef>
                          <a:spcPct val="20000"/>
                        </a:spcBef>
                        <a:defRPr kumimoji="1">
                          <a:solidFill>
                            <a:schemeClr val="tx1"/>
                          </a:solidFill>
                          <a:latin typeface="Times New Roman" pitchFamily="18" charset="0"/>
                          <a:ea typeface="新細明體" pitchFamily="18" charset="-120"/>
                        </a:defRPr>
                      </a:lvl4pPr>
                      <a:lvl5pPr marL="2057400" indent="-228600" defTabSz="635000" eaLnBrk="0" hangingPunct="0">
                        <a:spcBef>
                          <a:spcPct val="20000"/>
                        </a:spcBef>
                        <a:defRPr kumimoji="1">
                          <a:solidFill>
                            <a:schemeClr val="tx1"/>
                          </a:solidFill>
                          <a:latin typeface="Times New Roman" pitchFamily="18" charset="0"/>
                          <a:ea typeface="新細明體" pitchFamily="18" charset="-120"/>
                        </a:defRPr>
                      </a:lvl5pPr>
                      <a:lvl6pPr marL="2514600"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6pPr>
                      <a:lvl7pPr marL="2971800"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7pPr>
                      <a:lvl8pPr marL="3429000"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8pPr>
                      <a:lvl9pPr marL="3886200"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9pPr>
                    </a:lstStyle>
                    <a:p>
                      <a:pPr marL="0" marR="0" lvl="0" indent="0" algn="ctr" defTabSz="635000" rtl="0" eaLnBrk="1" fontAlgn="base" latinLnBrk="0" hangingPunct="1">
                        <a:lnSpc>
                          <a:spcPts val="1400"/>
                        </a:lnSpc>
                        <a:spcBef>
                          <a:spcPct val="0"/>
                        </a:spcBef>
                        <a:spcAft>
                          <a:spcPct val="0"/>
                        </a:spcAft>
                        <a:buClrTx/>
                        <a:buSzTx/>
                        <a:buFontTx/>
                        <a:buNone/>
                        <a:tabLst/>
                      </a:pPr>
                      <a:r>
                        <a:rPr kumimoji="1" lang="en-US" altLang="zh-TW" sz="1500" b="1" i="0" u="none" strike="noStrike" cap="none" normalizeH="0" baseline="0" dirty="0" smtClean="0">
                          <a:ln>
                            <a:noFill/>
                          </a:ln>
                          <a:solidFill>
                            <a:schemeClr val="tx1"/>
                          </a:solidFill>
                          <a:effectLst/>
                          <a:latin typeface="+mn-lt"/>
                          <a:ea typeface="新細明體" pitchFamily="18" charset="-120"/>
                          <a:cs typeface="Arial" pitchFamily="34" charset="0"/>
                        </a:rPr>
                        <a:t>VNB/FYP</a:t>
                      </a:r>
                    </a:p>
                  </a:txBody>
                  <a:tcPr marL="0" marR="0" marT="3600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kumimoji="1" lang="en-US" altLang="zh-TW" sz="1500" b="1" i="0" u="none" strike="noStrike" kern="1200" cap="none" normalizeH="0" baseline="0" dirty="0" smtClean="0">
                          <a:ln>
                            <a:noFill/>
                          </a:ln>
                          <a:solidFill>
                            <a:schemeClr val="tx1"/>
                          </a:solidFill>
                          <a:effectLst/>
                          <a:latin typeface="+mn-lt"/>
                          <a:ea typeface="DFKai-SB" pitchFamily="65" charset="-120"/>
                          <a:cs typeface="Arial" pitchFamily="34" charset="0"/>
                        </a:rPr>
                        <a:t>14%</a:t>
                      </a:r>
                      <a:endParaRPr kumimoji="1" lang="zh-TW" sz="1500" b="1" i="0" u="none" strike="noStrike" kern="1200" cap="none" normalizeH="0" baseline="0" dirty="0">
                        <a:ln>
                          <a:noFill/>
                        </a:ln>
                        <a:solidFill>
                          <a:schemeClr val="tx1"/>
                        </a:solidFill>
                        <a:effectLst/>
                        <a:latin typeface="+mn-lt"/>
                        <a:ea typeface="DFKai-SB" pitchFamily="65" charset="-12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kumimoji="1" lang="en-US" altLang="zh-TW" sz="1500" b="1" i="0" u="none" strike="noStrike" kern="1200" cap="none" normalizeH="0" baseline="0" dirty="0" smtClean="0">
                          <a:ln>
                            <a:noFill/>
                          </a:ln>
                          <a:solidFill>
                            <a:schemeClr val="tx1"/>
                          </a:solidFill>
                          <a:effectLst/>
                          <a:latin typeface="+mn-lt"/>
                          <a:ea typeface="DFKai-SB" pitchFamily="65" charset="-120"/>
                          <a:cs typeface="Arial" pitchFamily="34" charset="0"/>
                        </a:rPr>
                        <a:t>19%</a:t>
                      </a:r>
                      <a:endParaRPr kumimoji="1" lang="zh-TW" sz="1500" b="1" i="0" u="none" strike="noStrike" kern="1200" cap="none" normalizeH="0" baseline="0" dirty="0">
                        <a:ln>
                          <a:noFill/>
                        </a:ln>
                        <a:solidFill>
                          <a:schemeClr val="tx1"/>
                        </a:solidFill>
                        <a:effectLst/>
                        <a:latin typeface="+mn-lt"/>
                        <a:ea typeface="DFKai-SB" pitchFamily="65" charset="-12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8916">
                <a:tc>
                  <a:txBody>
                    <a:bodyPr/>
                    <a:lstStyle>
                      <a:lvl1pPr defTabSz="635000" eaLnBrk="0" hangingPunct="0">
                        <a:spcBef>
                          <a:spcPct val="20000"/>
                        </a:spcBef>
                        <a:defRPr kumimoji="1" sz="2800">
                          <a:solidFill>
                            <a:schemeClr val="tx1"/>
                          </a:solidFill>
                          <a:latin typeface="Times New Roman" pitchFamily="18" charset="0"/>
                          <a:ea typeface="新細明體" pitchFamily="18" charset="-120"/>
                        </a:defRPr>
                      </a:lvl1pPr>
                      <a:lvl2pPr marL="742950" indent="-285750" defTabSz="635000" eaLnBrk="0" hangingPunct="0">
                        <a:spcBef>
                          <a:spcPct val="20000"/>
                        </a:spcBef>
                        <a:defRPr kumimoji="1" sz="2400">
                          <a:solidFill>
                            <a:schemeClr val="tx1"/>
                          </a:solidFill>
                          <a:latin typeface="Times New Roman" pitchFamily="18" charset="0"/>
                          <a:ea typeface="新細明體" pitchFamily="18" charset="-120"/>
                        </a:defRPr>
                      </a:lvl2pPr>
                      <a:lvl3pPr marL="1143000" indent="-228600" defTabSz="635000" eaLnBrk="0" hangingPunct="0">
                        <a:spcBef>
                          <a:spcPct val="20000"/>
                        </a:spcBef>
                        <a:defRPr kumimoji="1" sz="2000">
                          <a:solidFill>
                            <a:schemeClr val="tx1"/>
                          </a:solidFill>
                          <a:latin typeface="Times New Roman" pitchFamily="18" charset="0"/>
                          <a:ea typeface="新細明體" pitchFamily="18" charset="-120"/>
                        </a:defRPr>
                      </a:lvl3pPr>
                      <a:lvl4pPr marL="1600200" indent="-228600" defTabSz="635000" eaLnBrk="0" hangingPunct="0">
                        <a:spcBef>
                          <a:spcPct val="20000"/>
                        </a:spcBef>
                        <a:defRPr kumimoji="1">
                          <a:solidFill>
                            <a:schemeClr val="tx1"/>
                          </a:solidFill>
                          <a:latin typeface="Times New Roman" pitchFamily="18" charset="0"/>
                          <a:ea typeface="新細明體" pitchFamily="18" charset="-120"/>
                        </a:defRPr>
                      </a:lvl4pPr>
                      <a:lvl5pPr marL="2057400" indent="-228600" defTabSz="635000" eaLnBrk="0" hangingPunct="0">
                        <a:spcBef>
                          <a:spcPct val="20000"/>
                        </a:spcBef>
                        <a:defRPr kumimoji="1">
                          <a:solidFill>
                            <a:schemeClr val="tx1"/>
                          </a:solidFill>
                          <a:latin typeface="Times New Roman" pitchFamily="18" charset="0"/>
                          <a:ea typeface="新細明體" pitchFamily="18" charset="-120"/>
                        </a:defRPr>
                      </a:lvl5pPr>
                      <a:lvl6pPr marL="2514600"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6pPr>
                      <a:lvl7pPr marL="2971800"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7pPr>
                      <a:lvl8pPr marL="3429000"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8pPr>
                      <a:lvl9pPr marL="3886200"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9pPr>
                    </a:lstStyle>
                    <a:p>
                      <a:pPr marL="0" marR="0" lvl="0" indent="0" algn="ctr" defTabSz="635000" rtl="0" eaLnBrk="1" fontAlgn="base" latinLnBrk="0" hangingPunct="1">
                        <a:lnSpc>
                          <a:spcPts val="1400"/>
                        </a:lnSpc>
                        <a:spcBef>
                          <a:spcPct val="0"/>
                        </a:spcBef>
                        <a:spcAft>
                          <a:spcPct val="0"/>
                        </a:spcAft>
                        <a:buClrTx/>
                        <a:buSzTx/>
                        <a:buFontTx/>
                        <a:buNone/>
                        <a:tabLst/>
                      </a:pPr>
                      <a:r>
                        <a:rPr kumimoji="1" lang="en-US" altLang="zh-TW" sz="1500" b="1" i="0" u="none" strike="noStrike" cap="none" normalizeH="0" baseline="0" dirty="0" smtClean="0">
                          <a:ln>
                            <a:noFill/>
                          </a:ln>
                          <a:solidFill>
                            <a:schemeClr val="tx1"/>
                          </a:solidFill>
                          <a:effectLst/>
                          <a:latin typeface="+mn-lt"/>
                          <a:ea typeface="新細明體" pitchFamily="18" charset="-120"/>
                          <a:cs typeface="Arial" pitchFamily="34" charset="0"/>
                        </a:rPr>
                        <a:t>VNB/FYPE</a:t>
                      </a:r>
                    </a:p>
                  </a:txBody>
                  <a:tcPr marL="0" marR="0" marT="3600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kumimoji="1" lang="en-US" altLang="zh-TW" sz="1500" b="1" i="0" u="none" strike="noStrike" kern="1200" cap="none" normalizeH="0" baseline="0" dirty="0" smtClean="0">
                          <a:ln>
                            <a:noFill/>
                          </a:ln>
                          <a:solidFill>
                            <a:schemeClr val="tx1"/>
                          </a:solidFill>
                          <a:effectLst/>
                          <a:latin typeface="+mn-lt"/>
                          <a:ea typeface="DFKai-SB" pitchFamily="65" charset="-120"/>
                          <a:cs typeface="Arial" pitchFamily="34" charset="0"/>
                        </a:rPr>
                        <a:t>57%</a:t>
                      </a:r>
                      <a:endParaRPr kumimoji="1" lang="zh-TW" sz="1500" b="1" i="0" u="none" strike="noStrike" kern="1200" cap="none" normalizeH="0" baseline="0" dirty="0">
                        <a:ln>
                          <a:noFill/>
                        </a:ln>
                        <a:solidFill>
                          <a:schemeClr val="tx1"/>
                        </a:solidFill>
                        <a:effectLst/>
                        <a:latin typeface="+mn-lt"/>
                        <a:ea typeface="DFKai-SB" pitchFamily="65" charset="-12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kumimoji="1" lang="en-US" altLang="zh-TW" sz="1500" b="1" i="0" u="none" strike="noStrike" kern="1200" cap="none" normalizeH="0" baseline="0" dirty="0" smtClean="0">
                          <a:ln>
                            <a:noFill/>
                          </a:ln>
                          <a:solidFill>
                            <a:schemeClr val="tx1"/>
                          </a:solidFill>
                          <a:effectLst/>
                          <a:latin typeface="+mn-lt"/>
                          <a:ea typeface="DFKai-SB" pitchFamily="65" charset="-120"/>
                          <a:cs typeface="Arial" pitchFamily="34" charset="0"/>
                        </a:rPr>
                        <a:t>60%</a:t>
                      </a:r>
                      <a:endParaRPr kumimoji="1" lang="zh-TW" sz="1500" b="1" i="0" u="none" strike="noStrike" kern="1200" cap="none" normalizeH="0" baseline="0" dirty="0">
                        <a:ln>
                          <a:noFill/>
                        </a:ln>
                        <a:solidFill>
                          <a:schemeClr val="tx1"/>
                        </a:solidFill>
                        <a:effectLst/>
                        <a:latin typeface="+mn-lt"/>
                        <a:ea typeface="DFKai-SB" pitchFamily="65" charset="-12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45" name="矩形 44"/>
          <p:cNvSpPr/>
          <p:nvPr/>
        </p:nvSpPr>
        <p:spPr>
          <a:xfrm>
            <a:off x="7922367" y="4621655"/>
            <a:ext cx="300082" cy="215444"/>
          </a:xfrm>
          <a:prstGeom prst="rect">
            <a:avLst/>
          </a:prstGeom>
        </p:spPr>
        <p:txBody>
          <a:bodyPr wrap="none">
            <a:spAutoFit/>
          </a:bodyPr>
          <a:lstStyle/>
          <a:p>
            <a:r>
              <a:rPr lang="en-US" altLang="zh-TW" sz="800" b="1" dirty="0" smtClean="0"/>
              <a:t>(1)</a:t>
            </a:r>
            <a:endParaRPr lang="zh-TW" altLang="en-US" sz="800" b="1" dirty="0"/>
          </a:p>
        </p:txBody>
      </p:sp>
      <p:sp>
        <p:nvSpPr>
          <p:cNvPr id="68" name="矩形 67"/>
          <p:cNvSpPr/>
          <p:nvPr/>
        </p:nvSpPr>
        <p:spPr>
          <a:xfrm>
            <a:off x="1578269" y="6147742"/>
            <a:ext cx="7310457" cy="600164"/>
          </a:xfrm>
          <a:prstGeom prst="rect">
            <a:avLst/>
          </a:prstGeom>
        </p:spPr>
        <p:txBody>
          <a:bodyPr wrap="square">
            <a:spAutoFit/>
          </a:bodyPr>
          <a:lstStyle/>
          <a:p>
            <a:r>
              <a:rPr lang="zh-TW" altLang="en-US" sz="1100" dirty="0" smtClean="0">
                <a:latin typeface="+mj-lt"/>
                <a:ea typeface="+mj-ea"/>
                <a:cs typeface="Arial" panose="020B0604020202020204" pitchFamily="34" charset="0"/>
              </a:rPr>
              <a:t>註：</a:t>
            </a:r>
            <a:r>
              <a:rPr lang="en-US" altLang="zh-TW" sz="1100" dirty="0" smtClean="0">
                <a:latin typeface="+mj-lt"/>
                <a:ea typeface="+mj-ea"/>
                <a:cs typeface="Arial" panose="020B0604020202020204" pitchFamily="34" charset="0"/>
              </a:rPr>
              <a:t>(1)1H21</a:t>
            </a:r>
            <a:r>
              <a:rPr lang="zh-TW" altLang="en-US" sz="1100" dirty="0" smtClean="0">
                <a:latin typeface="+mj-lt"/>
                <a:ea typeface="+mj-ea"/>
                <a:cs typeface="Arial" panose="020B0604020202020204" pitchFamily="34" charset="0"/>
              </a:rPr>
              <a:t>、</a:t>
            </a:r>
            <a:r>
              <a:rPr lang="en-US" altLang="zh-TW" sz="1100" dirty="0" smtClean="0">
                <a:latin typeface="+mj-lt"/>
                <a:ea typeface="+mj-ea"/>
                <a:cs typeface="Arial" panose="020B0604020202020204" pitchFamily="34" charset="0"/>
              </a:rPr>
              <a:t>FY21</a:t>
            </a:r>
            <a:r>
              <a:rPr lang="zh-TW" altLang="en-US" sz="1100" dirty="0" smtClean="0">
                <a:cs typeface="Arial" panose="020B0604020202020204" pitchFamily="34" charset="0"/>
              </a:rPr>
              <a:t>及</a:t>
            </a:r>
            <a:r>
              <a:rPr lang="en-US" altLang="zh-TW" sz="1100" dirty="0" smtClean="0">
                <a:latin typeface="+mj-lt"/>
                <a:ea typeface="+mj-ea"/>
                <a:cs typeface="Arial" panose="020B0604020202020204" pitchFamily="34" charset="0"/>
              </a:rPr>
              <a:t>1H22 VNB</a:t>
            </a:r>
            <a:r>
              <a:rPr lang="zh-TW" altLang="en-US" sz="1100" dirty="0" smtClean="0">
                <a:latin typeface="+mj-lt"/>
                <a:ea typeface="+mj-ea"/>
                <a:cs typeface="Arial" panose="020B0604020202020204" pitchFamily="34" charset="0"/>
              </a:rPr>
              <a:t>係根據</a:t>
            </a:r>
            <a:r>
              <a:rPr lang="en-US" altLang="zh-TW" sz="1100" dirty="0" smtClean="0">
                <a:latin typeface="+mj-lt"/>
                <a:ea typeface="+mj-ea"/>
                <a:cs typeface="Arial" panose="020B0604020202020204" pitchFamily="34" charset="0"/>
              </a:rPr>
              <a:t>2021</a:t>
            </a:r>
            <a:r>
              <a:rPr lang="zh-TW" altLang="en-US" sz="1100" dirty="0" smtClean="0">
                <a:latin typeface="+mj-lt"/>
                <a:ea typeface="+mj-ea"/>
                <a:cs typeface="Arial" panose="020B0604020202020204" pitchFamily="34" charset="0"/>
              </a:rPr>
              <a:t>年</a:t>
            </a:r>
            <a:r>
              <a:rPr lang="zh-TW" altLang="en-US" sz="1100" dirty="0">
                <a:latin typeface="+mj-lt"/>
                <a:ea typeface="+mj-ea"/>
                <a:cs typeface="Arial" panose="020B0604020202020204" pitchFamily="34" charset="0"/>
              </a:rPr>
              <a:t>隱含價值</a:t>
            </a:r>
            <a:r>
              <a:rPr lang="zh-TW" altLang="en-US" sz="1100" dirty="0" smtClean="0">
                <a:latin typeface="+mj-lt"/>
                <a:ea typeface="+mj-ea"/>
                <a:cs typeface="Arial" panose="020B0604020202020204" pitchFamily="34" charset="0"/>
              </a:rPr>
              <a:t>假設</a:t>
            </a:r>
            <a:endParaRPr lang="en-US" altLang="zh-TW" sz="1100" dirty="0" smtClean="0">
              <a:solidFill>
                <a:schemeClr val="bg1"/>
              </a:solidFill>
              <a:latin typeface="+mj-lt"/>
              <a:ea typeface="+mj-ea"/>
              <a:cs typeface="Arial" panose="020B0604020202020204" pitchFamily="34" charset="0"/>
            </a:endParaRPr>
          </a:p>
          <a:p>
            <a:r>
              <a:rPr lang="zh-TW" altLang="en-US" sz="1100" dirty="0">
                <a:solidFill>
                  <a:schemeClr val="bg1"/>
                </a:solidFill>
                <a:cs typeface="Arial" panose="020B0604020202020204" pitchFamily="34" charset="0"/>
              </a:rPr>
              <a:t>註：</a:t>
            </a:r>
            <a:r>
              <a:rPr lang="en-US" altLang="zh-TW" sz="1100" dirty="0" smtClean="0">
                <a:latin typeface="+mj-lt"/>
                <a:ea typeface="+mj-ea"/>
                <a:cs typeface="Arial" panose="020B0604020202020204" pitchFamily="34" charset="0"/>
              </a:rPr>
              <a:t>(2)</a:t>
            </a:r>
            <a:r>
              <a:rPr lang="zh-TW" altLang="en-US" sz="1100" dirty="0" smtClean="0">
                <a:latin typeface="+mj-lt"/>
                <a:ea typeface="+mj-ea"/>
                <a:cs typeface="Arial" panose="020B0604020202020204" pitchFamily="34" charset="0"/>
              </a:rPr>
              <a:t>若採</a:t>
            </a:r>
            <a:r>
              <a:rPr lang="en-US" altLang="zh-TW" sz="1100" dirty="0" smtClean="0">
                <a:latin typeface="+mj-lt"/>
                <a:ea typeface="+mj-ea"/>
                <a:cs typeface="Arial" panose="020B0604020202020204" pitchFamily="34" charset="0"/>
              </a:rPr>
              <a:t>2020</a:t>
            </a:r>
            <a:r>
              <a:rPr lang="zh-TW" altLang="en-US" sz="1100" dirty="0" smtClean="0">
                <a:latin typeface="+mj-lt"/>
                <a:ea typeface="+mj-ea"/>
                <a:cs typeface="Arial" panose="020B0604020202020204" pitchFamily="34" charset="0"/>
              </a:rPr>
              <a:t>年隱含價值假設，</a:t>
            </a:r>
            <a:r>
              <a:rPr lang="en-US" altLang="zh-TW" sz="1100" dirty="0" smtClean="0">
                <a:latin typeface="+mj-lt"/>
                <a:ea typeface="+mj-ea"/>
                <a:cs typeface="Arial" panose="020B0604020202020204" pitchFamily="34" charset="0"/>
              </a:rPr>
              <a:t>1H21</a:t>
            </a:r>
            <a:r>
              <a:rPr lang="zh-TW" altLang="en-US" sz="1100" dirty="0" smtClean="0">
                <a:latin typeface="+mj-lt"/>
                <a:ea typeface="+mj-ea"/>
                <a:cs typeface="Arial" panose="020B0604020202020204" pitchFamily="34" charset="0"/>
              </a:rPr>
              <a:t>及</a:t>
            </a:r>
            <a:r>
              <a:rPr lang="en-US" altLang="zh-TW" sz="1100" dirty="0" smtClean="0">
                <a:latin typeface="+mj-lt"/>
                <a:ea typeface="+mj-ea"/>
                <a:cs typeface="Arial" panose="020B0604020202020204" pitchFamily="34" charset="0"/>
              </a:rPr>
              <a:t>FY21</a:t>
            </a:r>
            <a:r>
              <a:rPr lang="zh-TW" altLang="en-US" sz="1100" dirty="0" smtClean="0">
                <a:latin typeface="+mj-lt"/>
                <a:ea typeface="+mj-ea"/>
                <a:cs typeface="Arial" panose="020B0604020202020204" pitchFamily="34" charset="0"/>
              </a:rPr>
              <a:t>之新契約價值分別為</a:t>
            </a:r>
            <a:r>
              <a:rPr lang="en-US" altLang="zh-TW" sz="1100" dirty="0" smtClean="0">
                <a:latin typeface="+mj-lt"/>
                <a:ea typeface="+mj-ea"/>
                <a:cs typeface="Arial" panose="020B0604020202020204" pitchFamily="34" charset="0"/>
              </a:rPr>
              <a:t>NT$ 15.0BN </a:t>
            </a:r>
            <a:r>
              <a:rPr lang="zh-TW" altLang="en-US" sz="1100" dirty="0" smtClean="0">
                <a:latin typeface="+mj-lt"/>
                <a:ea typeface="+mj-ea"/>
                <a:cs typeface="Arial" panose="020B0604020202020204" pitchFamily="34" charset="0"/>
              </a:rPr>
              <a:t>及</a:t>
            </a:r>
            <a:r>
              <a:rPr lang="en-US" altLang="zh-TW" sz="1100" dirty="0" smtClean="0">
                <a:latin typeface="+mj-lt"/>
                <a:ea typeface="+mj-ea"/>
                <a:cs typeface="Arial" panose="020B0604020202020204" pitchFamily="34" charset="0"/>
              </a:rPr>
              <a:t>NT$ 28.8BN</a:t>
            </a:r>
            <a:r>
              <a:rPr lang="zh-TW" altLang="en-US" sz="1100" dirty="0" smtClean="0">
                <a:latin typeface="+mj-lt"/>
                <a:ea typeface="+mj-ea"/>
                <a:cs typeface="Arial" panose="020B0604020202020204" pitchFamily="34" charset="0"/>
              </a:rPr>
              <a:t>；</a:t>
            </a:r>
            <a:endParaRPr lang="en-US" altLang="zh-TW" sz="1100" dirty="0" smtClean="0">
              <a:latin typeface="+mj-lt"/>
              <a:ea typeface="+mj-ea"/>
              <a:cs typeface="Arial" panose="020B0604020202020204" pitchFamily="34" charset="0"/>
            </a:endParaRPr>
          </a:p>
          <a:p>
            <a:r>
              <a:rPr lang="en-US" altLang="zh-TW" sz="1100" dirty="0">
                <a:latin typeface="+mj-lt"/>
                <a:ea typeface="+mj-ea"/>
                <a:cs typeface="Arial" panose="020B0604020202020204" pitchFamily="34" charset="0"/>
              </a:rPr>
              <a:t> </a:t>
            </a:r>
            <a:r>
              <a:rPr lang="en-US" altLang="zh-TW" sz="1100" dirty="0" smtClean="0">
                <a:latin typeface="+mj-lt"/>
                <a:ea typeface="+mj-ea"/>
                <a:cs typeface="Arial" panose="020B0604020202020204" pitchFamily="34" charset="0"/>
              </a:rPr>
              <a:t>        </a:t>
            </a:r>
            <a:r>
              <a:rPr lang="zh-TW" altLang="en-US" sz="1100" dirty="0" smtClean="0">
                <a:latin typeface="+mj-lt"/>
                <a:ea typeface="+mj-ea"/>
                <a:cs typeface="Arial" panose="020B0604020202020204" pitchFamily="34" charset="0"/>
              </a:rPr>
              <a:t>     其對應之</a:t>
            </a:r>
            <a:r>
              <a:rPr lang="en-US" altLang="zh-TW" sz="1100" dirty="0" smtClean="0">
                <a:latin typeface="+mj-lt"/>
                <a:ea typeface="+mj-ea"/>
                <a:cs typeface="Arial" panose="020B0604020202020204" pitchFamily="34" charset="0"/>
              </a:rPr>
              <a:t>VNB/FYP</a:t>
            </a:r>
            <a:r>
              <a:rPr lang="zh-TW" altLang="en-US" sz="1100" dirty="0">
                <a:latin typeface="+mj-lt"/>
                <a:ea typeface="+mj-ea"/>
                <a:cs typeface="Arial" panose="020B0604020202020204" pitchFamily="34" charset="0"/>
              </a:rPr>
              <a:t>皆</a:t>
            </a:r>
            <a:r>
              <a:rPr lang="zh-TW" altLang="en-US" sz="1100" dirty="0" smtClean="0">
                <a:latin typeface="+mj-lt"/>
                <a:ea typeface="+mj-ea"/>
                <a:cs typeface="Arial" panose="020B0604020202020204" pitchFamily="34" charset="0"/>
              </a:rPr>
              <a:t>為</a:t>
            </a:r>
            <a:r>
              <a:rPr lang="en-US" altLang="zh-TW" sz="1100" dirty="0" smtClean="0">
                <a:latin typeface="+mj-lt"/>
                <a:ea typeface="+mj-ea"/>
                <a:cs typeface="Arial" panose="020B0604020202020204" pitchFamily="34" charset="0"/>
              </a:rPr>
              <a:t>14%</a:t>
            </a:r>
            <a:r>
              <a:rPr lang="zh-TW" altLang="en-US" sz="1100" dirty="0" smtClean="0">
                <a:latin typeface="+mj-lt"/>
                <a:ea typeface="+mj-ea"/>
                <a:cs typeface="Arial" panose="020B0604020202020204" pitchFamily="34" charset="0"/>
              </a:rPr>
              <a:t>，</a:t>
            </a:r>
            <a:r>
              <a:rPr lang="en-US" altLang="zh-TW" sz="1100" dirty="0" smtClean="0">
                <a:latin typeface="+mj-lt"/>
                <a:ea typeface="+mj-ea"/>
                <a:cs typeface="Arial" panose="020B0604020202020204" pitchFamily="34" charset="0"/>
              </a:rPr>
              <a:t>VNB/FYPE</a:t>
            </a:r>
            <a:r>
              <a:rPr lang="zh-TW" altLang="en-US" sz="1100" dirty="0" smtClean="0">
                <a:latin typeface="+mj-lt"/>
                <a:ea typeface="+mj-ea"/>
                <a:cs typeface="Arial" panose="020B0604020202020204" pitchFamily="34" charset="0"/>
              </a:rPr>
              <a:t>分別為</a:t>
            </a:r>
            <a:r>
              <a:rPr lang="en-US" altLang="zh-TW" sz="1100" dirty="0" smtClean="0">
                <a:latin typeface="+mj-lt"/>
                <a:ea typeface="+mj-ea"/>
                <a:cs typeface="Arial" panose="020B0604020202020204" pitchFamily="34" charset="0"/>
              </a:rPr>
              <a:t>58%</a:t>
            </a:r>
            <a:r>
              <a:rPr lang="zh-TW" altLang="en-US" sz="1100" dirty="0" smtClean="0">
                <a:latin typeface="+mj-lt"/>
                <a:ea typeface="+mj-ea"/>
                <a:cs typeface="Arial" panose="020B0604020202020204" pitchFamily="34" charset="0"/>
              </a:rPr>
              <a:t>及</a:t>
            </a:r>
            <a:r>
              <a:rPr lang="en-US" altLang="zh-TW" sz="1100" dirty="0" smtClean="0">
                <a:latin typeface="+mj-lt"/>
                <a:ea typeface="+mj-ea"/>
                <a:cs typeface="Arial" panose="020B0604020202020204" pitchFamily="34" charset="0"/>
              </a:rPr>
              <a:t>56%</a:t>
            </a:r>
            <a:endParaRPr lang="zh-TW" altLang="en-US" sz="1100" dirty="0">
              <a:latin typeface="+mj-lt"/>
              <a:ea typeface="+mj-ea"/>
              <a:cs typeface="Arial" panose="020B0604020202020204" pitchFamily="34" charset="0"/>
            </a:endParaRPr>
          </a:p>
        </p:txBody>
      </p:sp>
      <p:sp>
        <p:nvSpPr>
          <p:cNvPr id="32" name="矩形 31"/>
          <p:cNvSpPr/>
          <p:nvPr/>
        </p:nvSpPr>
        <p:spPr>
          <a:xfrm>
            <a:off x="2466758" y="2228145"/>
            <a:ext cx="300082" cy="215444"/>
          </a:xfrm>
          <a:prstGeom prst="rect">
            <a:avLst/>
          </a:prstGeom>
        </p:spPr>
        <p:txBody>
          <a:bodyPr wrap="none">
            <a:spAutoFit/>
          </a:bodyPr>
          <a:lstStyle/>
          <a:p>
            <a:r>
              <a:rPr lang="en-US" altLang="zh-TW" sz="800" b="1" dirty="0" smtClean="0"/>
              <a:t>(1)</a:t>
            </a:r>
            <a:endParaRPr lang="zh-TW" altLang="en-US" sz="800" b="1" dirty="0"/>
          </a:p>
        </p:txBody>
      </p:sp>
      <p:sp>
        <p:nvSpPr>
          <p:cNvPr id="35" name="矩形 34"/>
          <p:cNvSpPr/>
          <p:nvPr/>
        </p:nvSpPr>
        <p:spPr>
          <a:xfrm>
            <a:off x="3328044" y="2237325"/>
            <a:ext cx="300082" cy="215444"/>
          </a:xfrm>
          <a:prstGeom prst="rect">
            <a:avLst/>
          </a:prstGeom>
        </p:spPr>
        <p:txBody>
          <a:bodyPr wrap="none">
            <a:spAutoFit/>
          </a:bodyPr>
          <a:lstStyle/>
          <a:p>
            <a:r>
              <a:rPr lang="en-US" altLang="zh-TW" sz="800" b="1" dirty="0" smtClean="0"/>
              <a:t>(1)</a:t>
            </a:r>
            <a:endParaRPr lang="zh-TW" altLang="en-US" sz="800" b="1" dirty="0"/>
          </a:p>
        </p:txBody>
      </p:sp>
      <p:sp>
        <p:nvSpPr>
          <p:cNvPr id="36" name="矩形 35"/>
          <p:cNvSpPr/>
          <p:nvPr/>
        </p:nvSpPr>
        <p:spPr>
          <a:xfrm>
            <a:off x="8273001" y="2225897"/>
            <a:ext cx="300082" cy="215444"/>
          </a:xfrm>
          <a:prstGeom prst="rect">
            <a:avLst/>
          </a:prstGeom>
        </p:spPr>
        <p:txBody>
          <a:bodyPr wrap="none">
            <a:spAutoFit/>
          </a:bodyPr>
          <a:lstStyle/>
          <a:p>
            <a:r>
              <a:rPr lang="en-US" altLang="zh-TW" sz="800" b="1" dirty="0" smtClean="0"/>
              <a:t>(1)</a:t>
            </a:r>
            <a:endParaRPr lang="zh-TW" altLang="en-US" sz="800" b="1" dirty="0"/>
          </a:p>
        </p:txBody>
      </p:sp>
      <p:sp>
        <p:nvSpPr>
          <p:cNvPr id="38" name="矩形 37"/>
          <p:cNvSpPr/>
          <p:nvPr/>
        </p:nvSpPr>
        <p:spPr>
          <a:xfrm>
            <a:off x="1728354" y="4084647"/>
            <a:ext cx="300082" cy="215444"/>
          </a:xfrm>
          <a:prstGeom prst="rect">
            <a:avLst/>
          </a:prstGeom>
        </p:spPr>
        <p:txBody>
          <a:bodyPr wrap="none">
            <a:spAutoFit/>
          </a:bodyPr>
          <a:lstStyle/>
          <a:p>
            <a:r>
              <a:rPr lang="en-US" altLang="zh-TW" sz="800" b="1" dirty="0" smtClean="0"/>
              <a:t>(1)</a:t>
            </a:r>
            <a:endParaRPr lang="zh-TW" altLang="en-US" sz="800" b="1" dirty="0"/>
          </a:p>
        </p:txBody>
      </p:sp>
      <p:sp>
        <p:nvSpPr>
          <p:cNvPr id="39" name="矩形 38"/>
          <p:cNvSpPr/>
          <p:nvPr/>
        </p:nvSpPr>
        <p:spPr>
          <a:xfrm>
            <a:off x="2705183" y="4265195"/>
            <a:ext cx="300082" cy="215444"/>
          </a:xfrm>
          <a:prstGeom prst="rect">
            <a:avLst/>
          </a:prstGeom>
        </p:spPr>
        <p:txBody>
          <a:bodyPr wrap="none">
            <a:spAutoFit/>
          </a:bodyPr>
          <a:lstStyle/>
          <a:p>
            <a:r>
              <a:rPr lang="en-US" altLang="zh-TW" sz="800" b="1" dirty="0" smtClean="0"/>
              <a:t>(1)</a:t>
            </a:r>
            <a:endParaRPr lang="zh-TW" altLang="en-US" sz="800" b="1" dirty="0"/>
          </a:p>
        </p:txBody>
      </p:sp>
      <p:sp>
        <p:nvSpPr>
          <p:cNvPr id="23" name="Line 59"/>
          <p:cNvSpPr>
            <a:spLocks noChangeShapeType="1"/>
          </p:cNvSpPr>
          <p:nvPr/>
        </p:nvSpPr>
        <p:spPr bwMode="gray">
          <a:xfrm>
            <a:off x="1934265" y="3955490"/>
            <a:ext cx="612000" cy="186731"/>
          </a:xfrm>
          <a:prstGeom prst="line">
            <a:avLst/>
          </a:prstGeom>
          <a:noFill/>
          <a:ln w="25400">
            <a:solidFill>
              <a:srgbClr val="FF0000"/>
            </a:solidFill>
            <a:round/>
            <a:headEnd/>
            <a:tailEnd type="arrow" w="med" len="med"/>
          </a:ln>
          <a:extLst>
            <a:ext uri="{909E8E84-426E-40DD-AFC4-6F175D3DCCD1}">
              <a14:hiddenFill xmlns:a14="http://schemas.microsoft.com/office/drawing/2010/main">
                <a:noFill/>
              </a14:hiddenFill>
            </a:ext>
          </a:extLst>
        </p:spPr>
        <p:txBody>
          <a:bodyPr anchor="ctr"/>
          <a:lstStyle/>
          <a:p>
            <a:endParaRPr lang="zh-TW" altLang="en-US"/>
          </a:p>
        </p:txBody>
      </p:sp>
      <p:sp>
        <p:nvSpPr>
          <p:cNvPr id="25" name="Oval 60"/>
          <p:cNvSpPr>
            <a:spLocks noChangeArrowheads="1"/>
          </p:cNvSpPr>
          <p:nvPr/>
        </p:nvSpPr>
        <p:spPr bwMode="gray">
          <a:xfrm>
            <a:off x="2012973" y="3873668"/>
            <a:ext cx="397124" cy="309366"/>
          </a:xfrm>
          <a:prstGeom prst="ellipse">
            <a:avLst/>
          </a:prstGeom>
          <a:solidFill>
            <a:schemeClr val="bg1"/>
          </a:solidFill>
          <a:ln w="9525" algn="ctr">
            <a:solidFill>
              <a:srgbClr val="FF0000"/>
            </a:solidFill>
            <a:round/>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gn="ctr" eaLnBrk="1" hangingPunct="1">
              <a:spcBef>
                <a:spcPct val="0"/>
              </a:spcBef>
              <a:buFontTx/>
              <a:buNone/>
            </a:pPr>
            <a:r>
              <a:rPr lang="en-US" altLang="zh-TW" sz="1300" b="1" dirty="0" smtClean="0">
                <a:solidFill>
                  <a:srgbClr val="FF3300"/>
                </a:solidFill>
                <a:latin typeface="+mn-lt"/>
                <a:ea typeface="DFKai-SB" pitchFamily="65" charset="-120"/>
              </a:rPr>
              <a:t>-</a:t>
            </a:r>
            <a:r>
              <a:rPr lang="en-US" altLang="zh-TW" sz="1300" b="1" dirty="0">
                <a:solidFill>
                  <a:srgbClr val="FF3300"/>
                </a:solidFill>
                <a:latin typeface="+mn-lt"/>
                <a:ea typeface="DFKai-SB" pitchFamily="65" charset="-120"/>
              </a:rPr>
              <a:t>9</a:t>
            </a:r>
            <a:r>
              <a:rPr lang="en-US" altLang="zh-TW" sz="1300" b="1" i="0" dirty="0" smtClean="0">
                <a:solidFill>
                  <a:srgbClr val="FF3300"/>
                </a:solidFill>
                <a:latin typeface="+mn-lt"/>
                <a:ea typeface="DFKai-SB" pitchFamily="65" charset="-120"/>
              </a:rPr>
              <a:t>%</a:t>
            </a:r>
            <a:endParaRPr lang="en-US" altLang="zh-TW" sz="1300" b="1" i="0" dirty="0">
              <a:solidFill>
                <a:srgbClr val="FF3300"/>
              </a:solidFill>
              <a:latin typeface="+mn-lt"/>
              <a:ea typeface="DFKai-SB" pitchFamily="65" charset="-120"/>
            </a:endParaRPr>
          </a:p>
        </p:txBody>
      </p:sp>
      <p:sp>
        <p:nvSpPr>
          <p:cNvPr id="26" name="Text Box 3"/>
          <p:cNvSpPr txBox="1">
            <a:spLocks noChangeArrowheads="1"/>
          </p:cNvSpPr>
          <p:nvPr/>
        </p:nvSpPr>
        <p:spPr bwMode="blackWhite">
          <a:xfrm>
            <a:off x="350888" y="903775"/>
            <a:ext cx="8537838" cy="62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marL="285750" indent="-285750" eaLnBrk="1" hangingPunct="1">
              <a:lnSpc>
                <a:spcPts val="2000"/>
              </a:lnSpc>
              <a:spcBef>
                <a:spcPct val="10000"/>
              </a:spcBef>
              <a:buClr>
                <a:schemeClr val="bg2"/>
              </a:buClr>
              <a:buFont typeface="Wingdings" panose="05000000000000000000" pitchFamily="2" charset="2"/>
              <a:buChar char="p"/>
            </a:pPr>
            <a:r>
              <a:rPr lang="en-US" altLang="zh-TW" sz="1400" dirty="0" smtClean="0">
                <a:latin typeface="+mj-lt"/>
                <a:ea typeface="+mj-ea"/>
              </a:rPr>
              <a:t>1H21</a:t>
            </a:r>
            <a:r>
              <a:rPr lang="zh-TW" altLang="en-US" sz="1400" dirty="0" smtClean="0">
                <a:latin typeface="+mj-lt"/>
                <a:ea typeface="+mj-ea"/>
              </a:rPr>
              <a:t>投資型商品熱銷基期較高</a:t>
            </a:r>
            <a:r>
              <a:rPr lang="zh-TW" altLang="en-US" sz="1400" dirty="0">
                <a:latin typeface="+mj-lt"/>
                <a:ea typeface="+mj-ea"/>
              </a:rPr>
              <a:t>，另</a:t>
            </a:r>
            <a:r>
              <a:rPr lang="en-US" altLang="zh-TW" sz="1400" dirty="0">
                <a:latin typeface="+mj-lt"/>
                <a:ea typeface="+mj-ea"/>
              </a:rPr>
              <a:t>2Q22</a:t>
            </a:r>
            <a:r>
              <a:rPr lang="zh-TW" altLang="en-US" sz="1400" dirty="0">
                <a:latin typeface="+mj-lt"/>
                <a:ea typeface="+mj-ea"/>
              </a:rPr>
              <a:t>受疫情影響，銷售動能</a:t>
            </a:r>
            <a:r>
              <a:rPr lang="zh-TW" altLang="en-US" sz="1400" dirty="0" smtClean="0">
                <a:latin typeface="+mj-lt"/>
                <a:ea typeface="+mj-ea"/>
              </a:rPr>
              <a:t>減緩，新契約價值較去年同期減少</a:t>
            </a:r>
            <a:endParaRPr lang="en-US" altLang="zh-TW" sz="1400" dirty="0" smtClean="0">
              <a:latin typeface="+mj-lt"/>
              <a:ea typeface="+mj-ea"/>
            </a:endParaRPr>
          </a:p>
          <a:p>
            <a:pPr marL="285750" indent="-285750" eaLnBrk="1" hangingPunct="1">
              <a:lnSpc>
                <a:spcPts val="2000"/>
              </a:lnSpc>
              <a:spcBef>
                <a:spcPct val="10000"/>
              </a:spcBef>
              <a:buClr>
                <a:schemeClr val="bg2"/>
              </a:buClr>
              <a:buFont typeface="Wingdings" panose="05000000000000000000" pitchFamily="2" charset="2"/>
              <a:buChar char="p"/>
            </a:pPr>
            <a:r>
              <a:rPr lang="zh-TW" altLang="en-US" sz="1400" dirty="0" smtClean="0">
                <a:latin typeface="+mj-lt"/>
                <a:ea typeface="+mj-ea"/>
              </a:rPr>
              <a:t>持續強化高</a:t>
            </a:r>
            <a:r>
              <a:rPr lang="en-US" altLang="zh-TW" sz="1400" dirty="0" smtClean="0">
                <a:latin typeface="+mj-lt"/>
                <a:ea typeface="+mj-ea"/>
              </a:rPr>
              <a:t>CSM</a:t>
            </a:r>
            <a:r>
              <a:rPr lang="zh-TW" altLang="en-US" sz="1400" dirty="0" smtClean="0">
                <a:latin typeface="+mj-lt"/>
                <a:ea typeface="+mj-ea"/>
              </a:rPr>
              <a:t>貢獻之保障型商品銷售，新契約利潤率較去年同期提升</a:t>
            </a:r>
            <a:endParaRPr lang="en-US" altLang="zh-TW" sz="1400" dirty="0" smtClean="0">
              <a:latin typeface="+mj-lt"/>
              <a:ea typeface="+mj-ea"/>
            </a:endParaRPr>
          </a:p>
        </p:txBody>
      </p:sp>
    </p:spTree>
    <p:extLst>
      <p:ext uri="{BB962C8B-B14F-4D97-AF65-F5344CB8AC3E}">
        <p14:creationId xmlns:p14="http://schemas.microsoft.com/office/powerpoint/2010/main" val="24873024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stretch>
            <a:fillRect/>
          </a:stretch>
        </p:blipFill>
        <p:spPr>
          <a:xfrm>
            <a:off x="364603" y="2292296"/>
            <a:ext cx="4140000" cy="3664924"/>
          </a:xfrm>
          <a:prstGeom prst="rect">
            <a:avLst/>
          </a:prstGeom>
        </p:spPr>
      </p:pic>
      <p:pic>
        <p:nvPicPr>
          <p:cNvPr id="18" name="圖片 17"/>
          <p:cNvPicPr>
            <a:picLocks noChangeAspect="1"/>
          </p:cNvPicPr>
          <p:nvPr/>
        </p:nvPicPr>
        <p:blipFill>
          <a:blip r:embed="rId3"/>
          <a:stretch>
            <a:fillRect/>
          </a:stretch>
        </p:blipFill>
        <p:spPr>
          <a:xfrm>
            <a:off x="4526488" y="2166689"/>
            <a:ext cx="4176000" cy="1925785"/>
          </a:xfrm>
          <a:prstGeom prst="rect">
            <a:avLst/>
          </a:prstGeom>
        </p:spPr>
      </p:pic>
      <p:sp>
        <p:nvSpPr>
          <p:cNvPr id="3" name="投影片編號版面配置區 2"/>
          <p:cNvSpPr>
            <a:spLocks noGrp="1"/>
          </p:cNvSpPr>
          <p:nvPr>
            <p:ph type="sldNum" sz="quarter" idx="12"/>
          </p:nvPr>
        </p:nvSpPr>
        <p:spPr/>
        <p:txBody>
          <a:bodyPr/>
          <a:lstStyle/>
          <a:p>
            <a:fld id="{018B90E8-31B4-41F6-8174-D549C5229FD8}" type="slidenum">
              <a:rPr lang="zh-TW" altLang="en-US" smtClean="0">
                <a:latin typeface="+mn-lt"/>
              </a:rPr>
              <a:t>27</a:t>
            </a:fld>
            <a:endParaRPr lang="zh-TW" altLang="en-US" dirty="0">
              <a:latin typeface="+mn-lt"/>
            </a:endParaRPr>
          </a:p>
        </p:txBody>
      </p:sp>
      <p:sp>
        <p:nvSpPr>
          <p:cNvPr id="5" name="標題 2"/>
          <p:cNvSpPr>
            <a:spLocks noGrp="1"/>
          </p:cNvSpPr>
          <p:nvPr>
            <p:ph type="title"/>
          </p:nvPr>
        </p:nvSpPr>
        <p:spPr>
          <a:xfrm>
            <a:off x="395288" y="149906"/>
            <a:ext cx="8353425" cy="576808"/>
          </a:xfrm>
        </p:spPr>
        <p:txBody>
          <a:bodyPr>
            <a:normAutofit/>
          </a:bodyPr>
          <a:lstStyle/>
          <a:p>
            <a:r>
              <a:rPr lang="zh-TW" altLang="en-US" dirty="0" smtClean="0"/>
              <a:t>國泰人壽 </a:t>
            </a:r>
            <a:r>
              <a:rPr lang="en-US" altLang="zh-TW" dirty="0" smtClean="0"/>
              <a:t>–</a:t>
            </a:r>
            <a:r>
              <a:rPr lang="zh-TW" altLang="en-US" dirty="0" smtClean="0"/>
              <a:t> 歷年負債成本與損益兩平資產報酬率</a:t>
            </a:r>
            <a:endParaRPr lang="en-US" altLang="zh-TW" dirty="0">
              <a:latin typeface="+mn-lt"/>
            </a:endParaRPr>
          </a:p>
        </p:txBody>
      </p:sp>
      <p:sp>
        <p:nvSpPr>
          <p:cNvPr id="8" name="Text Box 66"/>
          <p:cNvSpPr txBox="1">
            <a:spLocks noChangeAspect="1" noChangeArrowheads="1"/>
          </p:cNvSpPr>
          <p:nvPr/>
        </p:nvSpPr>
        <p:spPr bwMode="gray">
          <a:xfrm>
            <a:off x="4821307" y="1666947"/>
            <a:ext cx="3604704" cy="400110"/>
          </a:xfrm>
          <a:prstGeom prst="rect">
            <a:avLst/>
          </a:prstGeom>
          <a:solidFill>
            <a:schemeClr val="accent1">
              <a:lumMod val="60000"/>
              <a:lumOff val="40000"/>
            </a:schemeClr>
          </a:solidFill>
          <a:ln>
            <a:noFill/>
          </a:ln>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gn="ctr" eaLnBrk="1" hangingPunct="1">
              <a:spcBef>
                <a:spcPct val="50000"/>
              </a:spcBef>
              <a:buFontTx/>
              <a:buNone/>
            </a:pPr>
            <a:r>
              <a:rPr lang="zh-TW" altLang="en-US" sz="2000" b="1" dirty="0" smtClean="0">
                <a:solidFill>
                  <a:schemeClr val="bg1"/>
                </a:solidFill>
                <a:latin typeface="Arial" panose="020B0604020202020204" pitchFamily="34" charset="0"/>
                <a:ea typeface="微軟正黑體" panose="020B0604030504040204" pitchFamily="34" charset="-120"/>
                <a:cs typeface="Arial" panose="020B0604020202020204" pitchFamily="34" charset="0"/>
              </a:rPr>
              <a:t>負債成本</a:t>
            </a:r>
            <a:r>
              <a:rPr lang="en-US" altLang="zh-TW" sz="2000" b="1" dirty="0" smtClean="0">
                <a:solidFill>
                  <a:schemeClr val="bg1"/>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smtClean="0">
                <a:solidFill>
                  <a:schemeClr val="bg1"/>
                </a:solidFill>
                <a:latin typeface="Arial" panose="020B0604020202020204" pitchFamily="34" charset="0"/>
                <a:ea typeface="微軟正黑體" panose="020B0604030504040204" pitchFamily="34" charset="-120"/>
                <a:cs typeface="Arial" panose="020B0604020202020204" pitchFamily="34" charset="0"/>
              </a:rPr>
              <a:t>年資料</a:t>
            </a:r>
            <a:r>
              <a:rPr lang="en-US" altLang="zh-TW" sz="2000" b="1" dirty="0" smtClean="0">
                <a:solidFill>
                  <a:schemeClr val="bg1"/>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9" name="Text Box 66"/>
          <p:cNvSpPr txBox="1">
            <a:spLocks noChangeAspect="1" noChangeArrowheads="1"/>
          </p:cNvSpPr>
          <p:nvPr/>
        </p:nvSpPr>
        <p:spPr bwMode="gray">
          <a:xfrm>
            <a:off x="845447" y="1677964"/>
            <a:ext cx="3222625" cy="400110"/>
          </a:xfrm>
          <a:prstGeom prst="rect">
            <a:avLst/>
          </a:prstGeom>
          <a:solidFill>
            <a:schemeClr val="accent1">
              <a:lumMod val="60000"/>
              <a:lumOff val="40000"/>
            </a:schemeClr>
          </a:solidFill>
          <a:ln>
            <a:noFill/>
          </a:ln>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gn="ctr" eaLnBrk="1" hangingPunct="1">
              <a:spcBef>
                <a:spcPct val="50000"/>
              </a:spcBef>
              <a:buFontTx/>
              <a:buNone/>
            </a:pPr>
            <a:r>
              <a:rPr lang="zh-TW" altLang="en-US" sz="2000" b="1" dirty="0">
                <a:solidFill>
                  <a:schemeClr val="bg1"/>
                </a:solidFill>
                <a:latin typeface="Arial" panose="020B0604020202020204" pitchFamily="34" charset="0"/>
                <a:ea typeface="微軟正黑體" panose="020B0604030504040204" pitchFamily="34" charset="-120"/>
                <a:cs typeface="Arial" panose="020B0604020202020204" pitchFamily="34" charset="0"/>
              </a:rPr>
              <a:t>負債成本 </a:t>
            </a:r>
            <a:endParaRPr lang="en-US" altLang="zh-TW" sz="20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0" name="Text Box 87"/>
          <p:cNvSpPr txBox="1">
            <a:spLocks noChangeArrowheads="1"/>
          </p:cNvSpPr>
          <p:nvPr/>
        </p:nvSpPr>
        <p:spPr bwMode="gray">
          <a:xfrm>
            <a:off x="505690" y="6231168"/>
            <a:ext cx="628808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spcBef>
                <a:spcPct val="0"/>
              </a:spcBef>
              <a:buFontTx/>
              <a:buNone/>
            </a:pPr>
            <a:r>
              <a:rPr kumimoji="0" lang="zh-TW" altLang="en-US" sz="11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註：負債成本係以準備金為分母計算 </a:t>
            </a:r>
            <a:r>
              <a:rPr kumimoji="0" lang="en-US" altLang="zh-TW" sz="11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kumimoji="0" lang="en-US" altLang="zh-TW" sz="1100" i="0" dirty="0" smtClean="0">
                <a:solidFill>
                  <a:srgbClr val="000000"/>
                </a:solidFill>
                <a:latin typeface="+mj-lt"/>
                <a:ea typeface="微軟正黑體" panose="020B0604030504040204" pitchFamily="34" charset="-120"/>
                <a:cs typeface="Arial" panose="020B0604020202020204" pitchFamily="34" charset="0"/>
              </a:rPr>
              <a:t>reserve–based</a:t>
            </a:r>
            <a:r>
              <a:rPr kumimoji="0" lang="en-US" altLang="zh-TW" sz="11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kumimoji="0" lang="en-US" altLang="zh-TW" sz="1100" i="0" dirty="0">
              <a:latin typeface="Arial" panose="020B0604020202020204" pitchFamily="34" charset="0"/>
              <a:ea typeface="微軟正黑體" panose="020B0604030504040204" pitchFamily="34" charset="-120"/>
              <a:cs typeface="Arial" panose="020B0604020202020204" pitchFamily="34" charset="0"/>
            </a:endParaRPr>
          </a:p>
        </p:txBody>
      </p:sp>
      <p:sp>
        <p:nvSpPr>
          <p:cNvPr id="11" name="Text Box 3"/>
          <p:cNvSpPr txBox="1">
            <a:spLocks noChangeArrowheads="1"/>
          </p:cNvSpPr>
          <p:nvPr/>
        </p:nvSpPr>
        <p:spPr bwMode="blackWhite">
          <a:xfrm>
            <a:off x="395288" y="977328"/>
            <a:ext cx="76650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marL="285750" indent="-285750" eaLnBrk="1" hangingPunct="1">
              <a:spcBef>
                <a:spcPct val="10000"/>
              </a:spcBef>
              <a:buClr>
                <a:schemeClr val="bg2"/>
              </a:buClr>
              <a:buFont typeface="Wingdings" panose="05000000000000000000" pitchFamily="2" charset="2"/>
              <a:buChar char="p"/>
            </a:pPr>
            <a:r>
              <a:rPr lang="zh-TW" altLang="en-US" sz="1400" dirty="0">
                <a:latin typeface="+mj-lt"/>
                <a:ea typeface="+mj-ea"/>
              </a:rPr>
              <a:t>持續強化價值導向策略，負債</a:t>
            </a:r>
            <a:r>
              <a:rPr lang="zh-TW" altLang="en-US" sz="1400" dirty="0" smtClean="0">
                <a:latin typeface="+mj-lt"/>
                <a:ea typeface="+mj-ea"/>
              </a:rPr>
              <a:t>成本持續改善</a:t>
            </a:r>
            <a:endParaRPr lang="zh-TW" altLang="en-US" sz="1400" dirty="0">
              <a:latin typeface="+mj-lt"/>
              <a:ea typeface="+mj-ea"/>
            </a:endParaRPr>
          </a:p>
        </p:txBody>
      </p:sp>
      <p:sp>
        <p:nvSpPr>
          <p:cNvPr id="12" name="Text Box 66"/>
          <p:cNvSpPr txBox="1">
            <a:spLocks noChangeAspect="1" noChangeArrowheads="1"/>
          </p:cNvSpPr>
          <p:nvPr/>
        </p:nvSpPr>
        <p:spPr bwMode="gray">
          <a:xfrm>
            <a:off x="4821307" y="4127996"/>
            <a:ext cx="3604704" cy="400110"/>
          </a:xfrm>
          <a:prstGeom prst="rect">
            <a:avLst/>
          </a:prstGeom>
          <a:solidFill>
            <a:schemeClr val="accent1">
              <a:lumMod val="60000"/>
              <a:lumOff val="40000"/>
            </a:schemeClr>
          </a:solidFill>
          <a:ln>
            <a:noFill/>
          </a:ln>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gn="ctr" eaLnBrk="1" hangingPunct="1">
              <a:spcBef>
                <a:spcPct val="50000"/>
              </a:spcBef>
              <a:buFontTx/>
              <a:buNone/>
            </a:pPr>
            <a:r>
              <a:rPr lang="zh-TW" altLang="en-US" sz="2000" b="1" dirty="0" smtClean="0">
                <a:solidFill>
                  <a:schemeClr val="bg1"/>
                </a:solidFill>
                <a:latin typeface="Arial" panose="020B0604020202020204" pitchFamily="34" charset="0"/>
                <a:ea typeface="微軟正黑體" panose="020B0604030504040204" pitchFamily="34" charset="-120"/>
                <a:cs typeface="Arial" panose="020B0604020202020204" pitchFamily="34" charset="0"/>
              </a:rPr>
              <a:t>損益兩平資產報酬率</a:t>
            </a:r>
            <a:endParaRPr lang="en-US" altLang="zh-TW" sz="20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pic>
        <p:nvPicPr>
          <p:cNvPr id="2" name="圖片 1"/>
          <p:cNvPicPr>
            <a:picLocks noChangeAspect="1"/>
          </p:cNvPicPr>
          <p:nvPr/>
        </p:nvPicPr>
        <p:blipFill>
          <a:blip r:embed="rId4"/>
          <a:stretch>
            <a:fillRect/>
          </a:stretch>
        </p:blipFill>
        <p:spPr>
          <a:xfrm>
            <a:off x="4623976" y="4155898"/>
            <a:ext cx="4150126" cy="2259467"/>
          </a:xfrm>
          <a:prstGeom prst="rect">
            <a:avLst/>
          </a:prstGeom>
        </p:spPr>
      </p:pic>
    </p:spTree>
    <p:extLst>
      <p:ext uri="{BB962C8B-B14F-4D97-AF65-F5344CB8AC3E}">
        <p14:creationId xmlns:p14="http://schemas.microsoft.com/office/powerpoint/2010/main" val="27319480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018B90E8-31B4-41F6-8174-D549C5229FD8}" type="slidenum">
              <a:rPr lang="zh-TW" altLang="en-US" smtClean="0">
                <a:latin typeface="+mn-lt"/>
              </a:rPr>
              <a:t>28</a:t>
            </a:fld>
            <a:endParaRPr lang="zh-TW" altLang="en-US">
              <a:latin typeface="+mn-lt"/>
            </a:endParaRPr>
          </a:p>
        </p:txBody>
      </p:sp>
      <p:sp>
        <p:nvSpPr>
          <p:cNvPr id="5" name="標題 2"/>
          <p:cNvSpPr>
            <a:spLocks noGrp="1"/>
          </p:cNvSpPr>
          <p:nvPr>
            <p:ph type="title"/>
          </p:nvPr>
        </p:nvSpPr>
        <p:spPr>
          <a:xfrm>
            <a:off x="395039" y="150621"/>
            <a:ext cx="8353425" cy="576808"/>
          </a:xfrm>
          <a:noFill/>
        </p:spPr>
        <p:txBody>
          <a:bodyPr>
            <a:normAutofit/>
          </a:bodyPr>
          <a:lstStyle/>
          <a:p>
            <a:r>
              <a:rPr lang="zh-TW" altLang="en-US" dirty="0"/>
              <a:t>國泰人壽 </a:t>
            </a:r>
            <a:r>
              <a:rPr lang="en-US" altLang="zh-TW" dirty="0"/>
              <a:t>–</a:t>
            </a:r>
            <a:r>
              <a:rPr lang="zh-TW" altLang="en-US" dirty="0"/>
              <a:t> 資產配置</a:t>
            </a:r>
            <a:endParaRPr lang="en-US" altLang="zh-TW" dirty="0">
              <a:latin typeface="+mn-lt"/>
            </a:endParaRPr>
          </a:p>
        </p:txBody>
      </p:sp>
      <p:graphicFrame>
        <p:nvGraphicFramePr>
          <p:cNvPr id="7" name="表格 6"/>
          <p:cNvGraphicFramePr>
            <a:graphicFrameLocks noGrp="1"/>
          </p:cNvGraphicFramePr>
          <p:nvPr>
            <p:extLst/>
          </p:nvPr>
        </p:nvGraphicFramePr>
        <p:xfrm>
          <a:off x="348310" y="1223462"/>
          <a:ext cx="8582400" cy="4665600"/>
        </p:xfrm>
        <a:graphic>
          <a:graphicData uri="http://schemas.openxmlformats.org/drawingml/2006/table">
            <a:tbl>
              <a:tblPr/>
              <a:tblGrid>
                <a:gridCol w="1728000">
                  <a:extLst>
                    <a:ext uri="{9D8B030D-6E8A-4147-A177-3AD203B41FA5}">
                      <a16:colId xmlns:a16="http://schemas.microsoft.com/office/drawing/2014/main" val="20000"/>
                    </a:ext>
                  </a:extLst>
                </a:gridCol>
                <a:gridCol w="856800">
                  <a:extLst>
                    <a:ext uri="{9D8B030D-6E8A-4147-A177-3AD203B41FA5}">
                      <a16:colId xmlns:a16="http://schemas.microsoft.com/office/drawing/2014/main" val="20001"/>
                    </a:ext>
                  </a:extLst>
                </a:gridCol>
                <a:gridCol w="856800">
                  <a:extLst>
                    <a:ext uri="{9D8B030D-6E8A-4147-A177-3AD203B41FA5}">
                      <a16:colId xmlns:a16="http://schemas.microsoft.com/office/drawing/2014/main" val="20002"/>
                    </a:ext>
                  </a:extLst>
                </a:gridCol>
                <a:gridCol w="856800">
                  <a:extLst>
                    <a:ext uri="{9D8B030D-6E8A-4147-A177-3AD203B41FA5}">
                      <a16:colId xmlns:a16="http://schemas.microsoft.com/office/drawing/2014/main" val="20003"/>
                    </a:ext>
                  </a:extLst>
                </a:gridCol>
                <a:gridCol w="856800">
                  <a:extLst>
                    <a:ext uri="{9D8B030D-6E8A-4147-A177-3AD203B41FA5}">
                      <a16:colId xmlns:a16="http://schemas.microsoft.com/office/drawing/2014/main" val="20004"/>
                    </a:ext>
                  </a:extLst>
                </a:gridCol>
                <a:gridCol w="856800">
                  <a:extLst>
                    <a:ext uri="{9D8B030D-6E8A-4147-A177-3AD203B41FA5}">
                      <a16:colId xmlns:a16="http://schemas.microsoft.com/office/drawing/2014/main" val="20005"/>
                    </a:ext>
                  </a:extLst>
                </a:gridCol>
                <a:gridCol w="856800">
                  <a:extLst>
                    <a:ext uri="{9D8B030D-6E8A-4147-A177-3AD203B41FA5}">
                      <a16:colId xmlns:a16="http://schemas.microsoft.com/office/drawing/2014/main" val="20006"/>
                    </a:ext>
                  </a:extLst>
                </a:gridCol>
                <a:gridCol w="856800">
                  <a:extLst>
                    <a:ext uri="{9D8B030D-6E8A-4147-A177-3AD203B41FA5}">
                      <a16:colId xmlns:a16="http://schemas.microsoft.com/office/drawing/2014/main" val="20007"/>
                    </a:ext>
                  </a:extLst>
                </a:gridCol>
                <a:gridCol w="856800">
                  <a:extLst>
                    <a:ext uri="{9D8B030D-6E8A-4147-A177-3AD203B41FA5}">
                      <a16:colId xmlns:a16="http://schemas.microsoft.com/office/drawing/2014/main" val="20008"/>
                    </a:ext>
                  </a:extLst>
                </a:gridCol>
              </a:tblGrid>
              <a:tr h="388800">
                <a:tc>
                  <a:txBody>
                    <a:bodyPr/>
                    <a:lstStyle>
                      <a:lvl1pPr eaLnBrk="0" hangingPunct="0">
                        <a:spcBef>
                          <a:spcPct val="20000"/>
                        </a:spcBef>
                        <a:defRPr kumimoji="1" sz="2800">
                          <a:solidFill>
                            <a:schemeClr val="tx1"/>
                          </a:solidFill>
                          <a:latin typeface="Times New Roman" pitchFamily="18" charset="0"/>
                          <a:ea typeface="新細明體" pitchFamily="18" charset="-120"/>
                        </a:defRPr>
                      </a:lvl1pPr>
                      <a:lvl2pPr marL="742950" indent="-285750" eaLnBrk="0" hangingPunct="0">
                        <a:spcBef>
                          <a:spcPct val="20000"/>
                        </a:spcBef>
                        <a:defRPr kumimoji="1" sz="2400">
                          <a:solidFill>
                            <a:schemeClr val="tx1"/>
                          </a:solidFill>
                          <a:latin typeface="Times New Roman" pitchFamily="18" charset="0"/>
                          <a:ea typeface="新細明體" pitchFamily="18" charset="-120"/>
                        </a:defRPr>
                      </a:lvl2pPr>
                      <a:lvl3pPr marL="1143000" indent="-228600" eaLnBrk="0" hangingPunct="0">
                        <a:spcBef>
                          <a:spcPct val="20000"/>
                        </a:spcBef>
                        <a:defRPr kumimoji="1" sz="2000">
                          <a:solidFill>
                            <a:schemeClr val="tx1"/>
                          </a:solidFill>
                          <a:latin typeface="Times New Roman" pitchFamily="18" charset="0"/>
                          <a:ea typeface="新細明體" pitchFamily="18" charset="-120"/>
                        </a:defRPr>
                      </a:lvl3pPr>
                      <a:lvl4pPr marL="1600200" indent="-228600" eaLnBrk="0" hangingPunct="0">
                        <a:spcBef>
                          <a:spcPct val="20000"/>
                        </a:spcBef>
                        <a:defRPr kumimoji="1">
                          <a:solidFill>
                            <a:schemeClr val="tx1"/>
                          </a:solidFill>
                          <a:latin typeface="Times New Roman" pitchFamily="18" charset="0"/>
                          <a:ea typeface="新細明體" pitchFamily="18" charset="-120"/>
                        </a:defRPr>
                      </a:lvl4pPr>
                      <a:lvl5pPr marL="2057400" indent="-228600" eaLnBrk="0" hangingPunct="0">
                        <a:spcBef>
                          <a:spcPct val="2000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0000"/>
                          </a:solidFill>
                          <a:effectLst/>
                          <a:latin typeface="+mn-lt"/>
                          <a:ea typeface="新細明體" pitchFamily="18" charset="-120"/>
                          <a:cs typeface="Arial" pitchFamily="34" charset="0"/>
                        </a:rPr>
                        <a:t>(NT$BN)</a:t>
                      </a:r>
                    </a:p>
                  </a:txBody>
                  <a:tcPr marL="90000" marR="90000" marT="4871" marB="0" anchor="ctr" horzOverflow="overflow">
                    <a:lnL>
                      <a:noFill/>
                    </a:lnL>
                    <a:lnR w="12700" cap="flat" cmpd="sng" algn="ctr">
                      <a:solidFill>
                        <a:schemeClr val="accent1">
                          <a:lumMod val="40000"/>
                          <a:lumOff val="60000"/>
                        </a:schemeClr>
                      </a:solidFill>
                      <a:prstDash val="solid"/>
                      <a:round/>
                      <a:headEnd type="none" w="med" len="med"/>
                      <a:tailEnd type="none" w="med" len="med"/>
                    </a:lnR>
                    <a:lnT>
                      <a:noFill/>
                    </a:lnT>
                    <a:lnB>
                      <a:noFill/>
                    </a:lnB>
                    <a:lnTlToBr>
                      <a:noFill/>
                    </a:lnTlToBr>
                    <a:lnBlToTr>
                      <a:noFill/>
                    </a:lnBlToTr>
                    <a:solidFill>
                      <a:schemeClr val="accent1">
                        <a:lumMod val="20000"/>
                        <a:lumOff val="80000"/>
                      </a:schemeClr>
                    </a:solidFill>
                  </a:tcPr>
                </a:tc>
                <a:tc>
                  <a:txBody>
                    <a:bodyPr/>
                    <a:lstStyle/>
                    <a:p>
                      <a:pPr algn="ctr"/>
                      <a:r>
                        <a:rPr kumimoji="0" lang="en-US" altLang="zh-TW" sz="1600" b="1" i="0" u="none" strike="noStrike" kern="1200" cap="none" normalizeH="0" baseline="0" dirty="0" smtClean="0">
                          <a:ln>
                            <a:noFill/>
                          </a:ln>
                          <a:solidFill>
                            <a:srgbClr val="000000"/>
                          </a:solidFill>
                          <a:effectLst/>
                          <a:latin typeface="+mn-lt"/>
                          <a:ea typeface="新細明體" pitchFamily="18" charset="-120"/>
                          <a:cs typeface="Arial" pitchFamily="34" charset="0"/>
                        </a:rPr>
                        <a:t>FY19</a:t>
                      </a:r>
                    </a:p>
                  </a:txBody>
                  <a:tcPr marL="4871" marR="4871" marT="4871" marB="0" anchor="ctr" horzOverflow="overflow">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a:noFill/>
                    </a:lnT>
                    <a:lnB>
                      <a:noFill/>
                    </a:lnB>
                    <a:lnTlToBr>
                      <a:noFill/>
                    </a:lnTlToBr>
                    <a:lnBlToTr>
                      <a:noFill/>
                    </a:lnBlToTr>
                    <a:solidFill>
                      <a:schemeClr val="accent1">
                        <a:lumMod val="20000"/>
                        <a:lumOff val="80000"/>
                      </a:schemeClr>
                    </a:solidFill>
                  </a:tcPr>
                </a:tc>
                <a:tc>
                  <a:txBody>
                    <a:bodyPr/>
                    <a:lstStyle/>
                    <a:p>
                      <a:pPr algn="ctr"/>
                      <a:r>
                        <a:rPr kumimoji="0" lang="en-US" altLang="zh-TW" sz="1600" b="1" i="0" u="none" strike="noStrike" kern="1200" cap="none" normalizeH="0" baseline="0" dirty="0" smtClean="0">
                          <a:ln>
                            <a:noFill/>
                          </a:ln>
                          <a:solidFill>
                            <a:srgbClr val="000000"/>
                          </a:solidFill>
                          <a:effectLst/>
                          <a:latin typeface="+mn-lt"/>
                          <a:ea typeface="新細明體" pitchFamily="18" charset="-120"/>
                          <a:cs typeface="Arial" pitchFamily="34" charset="0"/>
                        </a:rPr>
                        <a:t>FY20</a:t>
                      </a:r>
                    </a:p>
                  </a:txBody>
                  <a:tcPr marL="4871" marR="4871" marT="4871" marB="0" anchor="ctr" horzOverflow="overflow">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a:noFill/>
                    </a:lnT>
                    <a:lnB>
                      <a:noFill/>
                    </a:lnB>
                    <a:lnTlToBr>
                      <a:noFill/>
                    </a:lnTlToBr>
                    <a:lnBlToTr>
                      <a:noFill/>
                    </a:lnBlToTr>
                    <a:solidFill>
                      <a:schemeClr val="accent1">
                        <a:lumMod val="20000"/>
                        <a:lumOff val="80000"/>
                      </a:schemeClr>
                    </a:solidFill>
                  </a:tcPr>
                </a:tc>
                <a:tc gridSpan="3">
                  <a:txBody>
                    <a:bodyPr/>
                    <a:lstStyle>
                      <a:lvl1pPr eaLnBrk="0" hangingPunct="0">
                        <a:spcBef>
                          <a:spcPct val="20000"/>
                        </a:spcBef>
                        <a:defRPr kumimoji="1" sz="2800">
                          <a:solidFill>
                            <a:schemeClr val="tx1"/>
                          </a:solidFill>
                          <a:latin typeface="Times New Roman" pitchFamily="18" charset="0"/>
                          <a:ea typeface="新細明體" pitchFamily="18" charset="-120"/>
                        </a:defRPr>
                      </a:lvl1pPr>
                      <a:lvl2pPr marL="742950" indent="-285750" eaLnBrk="0" hangingPunct="0">
                        <a:spcBef>
                          <a:spcPct val="20000"/>
                        </a:spcBef>
                        <a:defRPr kumimoji="1" sz="2400">
                          <a:solidFill>
                            <a:schemeClr val="tx1"/>
                          </a:solidFill>
                          <a:latin typeface="Times New Roman" pitchFamily="18" charset="0"/>
                          <a:ea typeface="新細明體" pitchFamily="18" charset="-120"/>
                        </a:defRPr>
                      </a:lvl2pPr>
                      <a:lvl3pPr marL="1143000" indent="-228600" eaLnBrk="0" hangingPunct="0">
                        <a:spcBef>
                          <a:spcPct val="20000"/>
                        </a:spcBef>
                        <a:defRPr kumimoji="1" sz="2000">
                          <a:solidFill>
                            <a:schemeClr val="tx1"/>
                          </a:solidFill>
                          <a:latin typeface="Times New Roman" pitchFamily="18" charset="0"/>
                          <a:ea typeface="新細明體" pitchFamily="18" charset="-120"/>
                        </a:defRPr>
                      </a:lvl3pPr>
                      <a:lvl4pPr marL="1600200" indent="-228600" eaLnBrk="0" hangingPunct="0">
                        <a:spcBef>
                          <a:spcPct val="20000"/>
                        </a:spcBef>
                        <a:defRPr kumimoji="1">
                          <a:solidFill>
                            <a:schemeClr val="tx1"/>
                          </a:solidFill>
                          <a:latin typeface="Times New Roman" pitchFamily="18" charset="0"/>
                          <a:ea typeface="新細明體" pitchFamily="18" charset="-120"/>
                        </a:defRPr>
                      </a:lvl4pPr>
                      <a:lvl5pPr marL="2057400" indent="-228600" eaLnBrk="0" hangingPunct="0">
                        <a:spcBef>
                          <a:spcPct val="2000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TW" sz="1600" b="1" i="0" u="none" strike="noStrike" cap="none" normalizeH="0" baseline="0" dirty="0" smtClean="0">
                          <a:ln>
                            <a:noFill/>
                          </a:ln>
                          <a:solidFill>
                            <a:schemeClr val="tx1"/>
                          </a:solidFill>
                          <a:effectLst/>
                          <a:latin typeface="+mn-lt"/>
                          <a:ea typeface="新細明體" pitchFamily="18" charset="-120"/>
                          <a:cs typeface="Arial" pitchFamily="34" charset="0"/>
                        </a:rPr>
                        <a:t>FY21</a:t>
                      </a:r>
                    </a:p>
                  </a:txBody>
                  <a:tcPr marL="4871" marR="4871" marT="4871" marB="0" anchor="ctr" horzOverflow="overflow">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a:noFill/>
                    </a:lnT>
                    <a:lnB>
                      <a:noFill/>
                    </a:lnB>
                    <a:lnTlToBr>
                      <a:noFill/>
                    </a:lnTlToBr>
                    <a:lnBlToTr>
                      <a:noFill/>
                    </a:lnBlToTr>
                    <a:solidFill>
                      <a:schemeClr val="accent1">
                        <a:lumMod val="20000"/>
                        <a:lumOff val="80000"/>
                      </a:schemeClr>
                    </a:solidFill>
                  </a:tcPr>
                </a:tc>
                <a:tc hMerge="1">
                  <a:txBody>
                    <a:bodyPr/>
                    <a:lstStyle/>
                    <a:p>
                      <a:endParaRPr lang="zh-TW" altLang="en-US"/>
                    </a:p>
                  </a:txBody>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0" lang="en-US" altLang="zh-TW" sz="15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4871" marR="4871" marT="4871" marB="0" anchor="ctr" horzOverflow="overflow">
                    <a:lnL w="12700" cap="flat" cmpd="sng" algn="ctr">
                      <a:solidFill>
                        <a:schemeClr val="tx2">
                          <a:lumMod val="20000"/>
                          <a:lumOff val="80000"/>
                        </a:schemeClr>
                      </a:solidFill>
                      <a:prstDash val="sysDot"/>
                      <a:round/>
                      <a:headEnd type="none" w="med" len="med"/>
                      <a:tailEnd type="none" w="med" len="med"/>
                    </a:lnL>
                    <a:lnR w="12700" cap="flat" cmpd="sng" algn="ctr">
                      <a:solidFill>
                        <a:schemeClr val="tx2">
                          <a:lumMod val="20000"/>
                          <a:lumOff val="80000"/>
                        </a:schemeClr>
                      </a:solidFill>
                      <a:prstDash val="sysDot"/>
                      <a:round/>
                      <a:headEnd type="none" w="med" len="med"/>
                      <a:tailEnd type="none" w="med" len="med"/>
                    </a:lnR>
                    <a:lnT>
                      <a:noFill/>
                    </a:lnT>
                    <a:lnB>
                      <a:noFill/>
                    </a:lnB>
                    <a:lnTlToBr>
                      <a:noFill/>
                    </a:lnTlToBr>
                    <a:lnBlToTr>
                      <a:noFill/>
                    </a:lnBlToTr>
                    <a:solidFill>
                      <a:schemeClr val="accent1">
                        <a:lumMod val="20000"/>
                        <a:lumOff val="80000"/>
                      </a:schemeClr>
                    </a:solidFill>
                  </a:tcPr>
                </a:tc>
                <a:tc gridSpan="3">
                  <a:txBody>
                    <a:bodyPr/>
                    <a:lstStyle>
                      <a:lvl1pPr eaLnBrk="0" hangingPunct="0">
                        <a:spcBef>
                          <a:spcPct val="20000"/>
                        </a:spcBef>
                        <a:defRPr kumimoji="1" sz="2800">
                          <a:solidFill>
                            <a:schemeClr val="tx1"/>
                          </a:solidFill>
                          <a:latin typeface="Times New Roman" pitchFamily="18" charset="0"/>
                          <a:ea typeface="新細明體" pitchFamily="18" charset="-120"/>
                        </a:defRPr>
                      </a:lvl1pPr>
                      <a:lvl2pPr marL="742950" indent="-285750" eaLnBrk="0" hangingPunct="0">
                        <a:spcBef>
                          <a:spcPct val="20000"/>
                        </a:spcBef>
                        <a:defRPr kumimoji="1" sz="2400">
                          <a:solidFill>
                            <a:schemeClr val="tx1"/>
                          </a:solidFill>
                          <a:latin typeface="Times New Roman" pitchFamily="18" charset="0"/>
                          <a:ea typeface="新細明體" pitchFamily="18" charset="-120"/>
                        </a:defRPr>
                      </a:lvl2pPr>
                      <a:lvl3pPr marL="1143000" indent="-228600" eaLnBrk="0" hangingPunct="0">
                        <a:spcBef>
                          <a:spcPct val="20000"/>
                        </a:spcBef>
                        <a:defRPr kumimoji="1" sz="2000">
                          <a:solidFill>
                            <a:schemeClr val="tx1"/>
                          </a:solidFill>
                          <a:latin typeface="Times New Roman" pitchFamily="18" charset="0"/>
                          <a:ea typeface="新細明體" pitchFamily="18" charset="-120"/>
                        </a:defRPr>
                      </a:lvl3pPr>
                      <a:lvl4pPr marL="1600200" indent="-228600" eaLnBrk="0" hangingPunct="0">
                        <a:spcBef>
                          <a:spcPct val="20000"/>
                        </a:spcBef>
                        <a:defRPr kumimoji="1">
                          <a:solidFill>
                            <a:schemeClr val="tx1"/>
                          </a:solidFill>
                          <a:latin typeface="Times New Roman" pitchFamily="18" charset="0"/>
                          <a:ea typeface="新細明體" pitchFamily="18" charset="-120"/>
                        </a:defRPr>
                      </a:lvl4pPr>
                      <a:lvl5pPr marL="2057400" indent="-228600" eaLnBrk="0" hangingPunct="0">
                        <a:spcBef>
                          <a:spcPct val="2000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TW" sz="1600" b="1" i="0" u="none" strike="noStrike" cap="none" normalizeH="0" baseline="0" dirty="0" smtClean="0">
                          <a:ln>
                            <a:noFill/>
                          </a:ln>
                          <a:solidFill>
                            <a:schemeClr val="tx1"/>
                          </a:solidFill>
                          <a:effectLst/>
                          <a:latin typeface="+mn-lt"/>
                          <a:ea typeface="新細明體" pitchFamily="18" charset="-120"/>
                          <a:cs typeface="Arial" pitchFamily="34" charset="0"/>
                        </a:rPr>
                        <a:t>1H22</a:t>
                      </a:r>
                    </a:p>
                  </a:txBody>
                  <a:tcPr marL="4871" marR="4871" marT="4871" marB="0" anchor="ctr" horzOverflow="overflow">
                    <a:lnL w="12700" cap="flat" cmpd="sng" algn="ctr">
                      <a:solidFill>
                        <a:schemeClr val="accent1">
                          <a:lumMod val="40000"/>
                          <a:lumOff val="60000"/>
                        </a:schemeClr>
                      </a:solidFill>
                      <a:prstDash val="solid"/>
                      <a:round/>
                      <a:headEnd type="none" w="med" len="med"/>
                      <a:tailEnd type="none" w="med" len="med"/>
                    </a:lnL>
                    <a:lnR>
                      <a:noFill/>
                    </a:lnR>
                    <a:lnT>
                      <a:noFill/>
                    </a:lnT>
                    <a:lnB>
                      <a:noFill/>
                    </a:lnB>
                    <a:lnTlToBr>
                      <a:noFill/>
                    </a:lnTlToBr>
                    <a:lnBlToTr>
                      <a:noFill/>
                    </a:lnBlToTr>
                    <a:solidFill>
                      <a:schemeClr val="accent1">
                        <a:lumMod val="20000"/>
                        <a:lumOff val="80000"/>
                      </a:schemeClr>
                    </a:solidFill>
                  </a:tcPr>
                </a:tc>
                <a:tc hMerge="1">
                  <a:txBody>
                    <a:bodyPr/>
                    <a:lstStyle/>
                    <a:p>
                      <a:endParaRPr lang="zh-TW" altLang="en-US"/>
                    </a:p>
                  </a:txBody>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0" lang="en-US" altLang="zh-TW" sz="15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4871" marR="4871" marT="4871" marB="0" anchor="ctr" horzOverflow="overflow">
                    <a:lnL>
                      <a:noFill/>
                    </a:lnL>
                    <a:lnR>
                      <a:noFill/>
                    </a:lnR>
                    <a:lnT>
                      <a:noFill/>
                    </a:lnT>
                    <a:lnB>
                      <a:noFill/>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388800">
                <a:tc>
                  <a:txBody>
                    <a:bodyPr/>
                    <a:lstStyle>
                      <a:lvl1pPr eaLnBrk="0" hangingPunct="0">
                        <a:spcBef>
                          <a:spcPct val="20000"/>
                        </a:spcBef>
                        <a:defRPr kumimoji="1" sz="2800">
                          <a:solidFill>
                            <a:schemeClr val="tx1"/>
                          </a:solidFill>
                          <a:latin typeface="Times New Roman" pitchFamily="18" charset="0"/>
                          <a:ea typeface="新細明體" pitchFamily="18" charset="-120"/>
                        </a:defRPr>
                      </a:lvl1pPr>
                      <a:lvl2pPr marL="742950" indent="-285750" eaLnBrk="0" hangingPunct="0">
                        <a:spcBef>
                          <a:spcPct val="20000"/>
                        </a:spcBef>
                        <a:defRPr kumimoji="1" sz="2400">
                          <a:solidFill>
                            <a:schemeClr val="tx1"/>
                          </a:solidFill>
                          <a:latin typeface="Times New Roman" pitchFamily="18" charset="0"/>
                          <a:ea typeface="新細明體" pitchFamily="18" charset="-120"/>
                        </a:defRPr>
                      </a:lvl2pPr>
                      <a:lvl3pPr marL="1143000" indent="-228600" eaLnBrk="0" hangingPunct="0">
                        <a:spcBef>
                          <a:spcPct val="20000"/>
                        </a:spcBef>
                        <a:defRPr kumimoji="1" sz="2000">
                          <a:solidFill>
                            <a:schemeClr val="tx1"/>
                          </a:solidFill>
                          <a:latin typeface="Times New Roman" pitchFamily="18" charset="0"/>
                          <a:ea typeface="新細明體" pitchFamily="18" charset="-120"/>
                        </a:defRPr>
                      </a:lvl3pPr>
                      <a:lvl4pPr marL="1600200" indent="-228600" eaLnBrk="0" hangingPunct="0">
                        <a:spcBef>
                          <a:spcPct val="20000"/>
                        </a:spcBef>
                        <a:defRPr kumimoji="1">
                          <a:solidFill>
                            <a:schemeClr val="tx1"/>
                          </a:solidFill>
                          <a:latin typeface="Times New Roman" pitchFamily="18" charset="0"/>
                          <a:ea typeface="新細明體" pitchFamily="18" charset="-120"/>
                        </a:defRPr>
                      </a:lvl4pPr>
                      <a:lvl5pPr marL="2057400" indent="-228600" eaLnBrk="0" hangingPunct="0">
                        <a:spcBef>
                          <a:spcPct val="2000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600" b="1" i="0" u="none" strike="noStrike" cap="none" normalizeH="0" baseline="0" dirty="0" smtClean="0">
                          <a:ln>
                            <a:noFill/>
                          </a:ln>
                          <a:solidFill>
                            <a:schemeClr val="tx1"/>
                          </a:solidFill>
                          <a:effectLst/>
                          <a:latin typeface="+mj-lt"/>
                          <a:ea typeface="+mj-ea"/>
                        </a:rPr>
                        <a:t>總投資金額</a:t>
                      </a:r>
                      <a:r>
                        <a:rPr kumimoji="0" lang="en-US" altLang="zh-TW" sz="1600" b="1" i="0" u="none" strike="noStrike" cap="none" normalizeH="0" baseline="30000" dirty="0" smtClean="0">
                          <a:ln>
                            <a:noFill/>
                          </a:ln>
                          <a:solidFill>
                            <a:schemeClr val="tx1"/>
                          </a:solidFill>
                          <a:effectLst/>
                          <a:latin typeface="+mj-lt"/>
                          <a:ea typeface="+mj-ea"/>
                          <a:cs typeface="Arial" charset="0"/>
                        </a:rPr>
                        <a:t>(1)</a:t>
                      </a:r>
                      <a:endParaRPr kumimoji="1" lang="en-US" altLang="zh-TW" sz="1600" b="1" i="0" u="none" strike="noStrike" cap="none" normalizeH="0" baseline="0" dirty="0" smtClean="0">
                        <a:ln>
                          <a:noFill/>
                        </a:ln>
                        <a:solidFill>
                          <a:schemeClr val="tx1"/>
                        </a:solidFill>
                        <a:effectLst/>
                        <a:latin typeface="+mj-lt"/>
                        <a:ea typeface="+mj-ea"/>
                        <a:cs typeface="Arial" charset="0"/>
                      </a:endParaRPr>
                    </a:p>
                  </a:txBody>
                  <a:tcPr marL="90000" marR="90000" marT="4871" marB="0" anchor="ctr" horzOverflow="overflow">
                    <a:lnL>
                      <a:noFill/>
                    </a:lnL>
                    <a:lnR w="12700" cap="flat" cmpd="sng" algn="ctr">
                      <a:solidFill>
                        <a:schemeClr val="accent1">
                          <a:lumMod val="40000"/>
                          <a:lumOff val="60000"/>
                        </a:schemeClr>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mn-lt"/>
                          <a:ea typeface="新細明體" pitchFamily="18" charset="-120"/>
                          <a:cs typeface="Arial" pitchFamily="34" charset="0"/>
                        </a:rPr>
                        <a:t>6,415.0</a:t>
                      </a:r>
                    </a:p>
                  </a:txBody>
                  <a:tcPr marL="4871" marR="72000" marT="4871" marB="0" anchor="ctr" horzOverflow="overflow">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kern="1200" cap="none" normalizeH="0" baseline="0" dirty="0" smtClean="0">
                          <a:ln>
                            <a:noFill/>
                          </a:ln>
                          <a:solidFill>
                            <a:schemeClr val="tx1"/>
                          </a:solidFill>
                          <a:effectLst/>
                          <a:latin typeface="+mn-lt"/>
                          <a:ea typeface="新細明體" pitchFamily="18" charset="-120"/>
                          <a:cs typeface="Arial" pitchFamily="34" charset="0"/>
                        </a:rPr>
                        <a:t>6,945.1</a:t>
                      </a:r>
                    </a:p>
                  </a:txBody>
                  <a:tcPr marL="4871" marR="72000" marT="4871" marB="0" anchor="ctr" horzOverflow="overflow">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a:noFill/>
                    </a:lnT>
                    <a:lnB>
                      <a:noFill/>
                    </a:lnB>
                    <a:lnTlToBr>
                      <a:noFill/>
                    </a:lnTlToBr>
                    <a:lnBlToTr>
                      <a:noFill/>
                    </a:lnBlToTr>
                    <a:solidFill>
                      <a:schemeClr val="bg1"/>
                    </a:solidFill>
                  </a:tcPr>
                </a:tc>
                <a:tc gridSpan="2">
                  <a:txBody>
                    <a:bodyPr/>
                    <a:lstStyle>
                      <a:lvl1pPr eaLnBrk="0" hangingPunct="0">
                        <a:spcBef>
                          <a:spcPct val="20000"/>
                        </a:spcBef>
                        <a:defRPr kumimoji="1" sz="2800">
                          <a:solidFill>
                            <a:schemeClr val="tx1"/>
                          </a:solidFill>
                          <a:latin typeface="Times New Roman" pitchFamily="18" charset="0"/>
                          <a:ea typeface="新細明體" pitchFamily="18" charset="-120"/>
                        </a:defRPr>
                      </a:lvl1pPr>
                      <a:lvl2pPr marL="742950" indent="-285750" eaLnBrk="0" hangingPunct="0">
                        <a:spcBef>
                          <a:spcPct val="20000"/>
                        </a:spcBef>
                        <a:defRPr kumimoji="1" sz="2400">
                          <a:solidFill>
                            <a:schemeClr val="tx1"/>
                          </a:solidFill>
                          <a:latin typeface="Times New Roman" pitchFamily="18" charset="0"/>
                          <a:ea typeface="新細明體" pitchFamily="18" charset="-120"/>
                        </a:defRPr>
                      </a:lvl2pPr>
                      <a:lvl3pPr marL="1143000" indent="-228600" eaLnBrk="0" hangingPunct="0">
                        <a:spcBef>
                          <a:spcPct val="20000"/>
                        </a:spcBef>
                        <a:defRPr kumimoji="1" sz="2000">
                          <a:solidFill>
                            <a:schemeClr val="tx1"/>
                          </a:solidFill>
                          <a:latin typeface="Times New Roman" pitchFamily="18" charset="0"/>
                          <a:ea typeface="新細明體" pitchFamily="18" charset="-120"/>
                        </a:defRPr>
                      </a:lvl3pPr>
                      <a:lvl4pPr marL="1600200" indent="-228600" eaLnBrk="0" hangingPunct="0">
                        <a:spcBef>
                          <a:spcPct val="20000"/>
                        </a:spcBef>
                        <a:defRPr kumimoji="1">
                          <a:solidFill>
                            <a:schemeClr val="tx1"/>
                          </a:solidFill>
                          <a:latin typeface="Times New Roman" pitchFamily="18" charset="0"/>
                          <a:ea typeface="新細明體" pitchFamily="18" charset="-120"/>
                        </a:defRPr>
                      </a:lvl4pPr>
                      <a:lvl5pPr marL="2057400" indent="-228600" eaLnBrk="0" hangingPunct="0">
                        <a:spcBef>
                          <a:spcPct val="2000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kern="1200" cap="none" normalizeH="0" baseline="0" dirty="0" smtClean="0">
                          <a:ln>
                            <a:noFill/>
                          </a:ln>
                          <a:solidFill>
                            <a:schemeClr val="tx1"/>
                          </a:solidFill>
                          <a:effectLst/>
                          <a:latin typeface="+mn-lt"/>
                          <a:ea typeface="新細明體" pitchFamily="18" charset="-120"/>
                          <a:cs typeface="Arial" pitchFamily="34" charset="0"/>
                        </a:rPr>
                        <a:t>7,254.1</a:t>
                      </a:r>
                    </a:p>
                  </a:txBody>
                  <a:tcPr marL="4871" marR="72000" marT="4871" marB="0" anchor="ctr" horzOverflow="overflow">
                    <a:lnL w="12700" cap="flat" cmpd="sng" algn="ctr">
                      <a:solidFill>
                        <a:schemeClr val="accent1">
                          <a:lumMod val="40000"/>
                          <a:lumOff val="60000"/>
                        </a:schemeClr>
                      </a:solidFill>
                      <a:prstDash val="solid"/>
                      <a:round/>
                      <a:headEnd type="none" w="med" len="med"/>
                      <a:tailEnd type="none" w="med" len="med"/>
                    </a:lnL>
                    <a:lnR w="12700" cap="flat" cmpd="sng" algn="ctr">
                      <a:noFill/>
                      <a:prstDash val="sysDot"/>
                      <a:round/>
                      <a:headEnd type="none" w="med" len="med"/>
                      <a:tailEnd type="none" w="med" len="med"/>
                    </a:lnR>
                    <a:lnT>
                      <a:noFill/>
                    </a:lnT>
                    <a:lnB>
                      <a:noFill/>
                    </a:lnB>
                    <a:lnTlToBr>
                      <a:noFill/>
                    </a:lnTlToBr>
                    <a:lnBlToTr>
                      <a:noFill/>
                    </a:lnBlToTr>
                    <a:solidFill>
                      <a:schemeClr val="bg1"/>
                    </a:solidFill>
                  </a:tcPr>
                </a:tc>
                <a:tc hMerge="1">
                  <a:txBody>
                    <a:bodyPr/>
                    <a:lstStyle/>
                    <a:p>
                      <a:endParaRPr lang="zh-TW" altLang="en-US" dirty="0"/>
                    </a:p>
                  </a:txBody>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en-US" altLang="zh-TW" sz="1600" b="1" i="0" u="none" strike="noStrike" kern="1200" cap="none" normalizeH="0" baseline="0" dirty="0" smtClean="0">
                        <a:ln>
                          <a:noFill/>
                        </a:ln>
                        <a:solidFill>
                          <a:schemeClr val="tx1"/>
                        </a:solidFill>
                        <a:effectLst/>
                        <a:latin typeface="+mn-lt"/>
                        <a:ea typeface="新細明體" pitchFamily="18" charset="-120"/>
                        <a:cs typeface="Arial" pitchFamily="34" charset="0"/>
                      </a:endParaRPr>
                    </a:p>
                  </a:txBody>
                  <a:tcPr marL="4871" marR="72000" marT="4871" marB="0" anchor="ctr" horzOverflow="overflow">
                    <a:lnL w="12700" cap="flat" cmpd="sng" algn="ctr">
                      <a:noFill/>
                      <a:prstDash val="sysDot"/>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a:noFill/>
                    </a:lnT>
                    <a:lnB>
                      <a:noFill/>
                    </a:lnB>
                    <a:lnTlToBr>
                      <a:noFill/>
                    </a:lnTlToBr>
                    <a:lnBlToTr>
                      <a:noFill/>
                    </a:lnBlToTr>
                    <a:solidFill>
                      <a:schemeClr val="bg1"/>
                    </a:solidFill>
                  </a:tcPr>
                </a:tc>
                <a:tc gridSpan="2">
                  <a:txBody>
                    <a:bodyPr/>
                    <a:lstStyle>
                      <a:lvl1pPr eaLnBrk="0" hangingPunct="0">
                        <a:spcBef>
                          <a:spcPct val="20000"/>
                        </a:spcBef>
                        <a:defRPr kumimoji="1" sz="2800">
                          <a:solidFill>
                            <a:schemeClr val="tx1"/>
                          </a:solidFill>
                          <a:latin typeface="Times New Roman" pitchFamily="18" charset="0"/>
                          <a:ea typeface="新細明體" pitchFamily="18" charset="-120"/>
                        </a:defRPr>
                      </a:lvl1pPr>
                      <a:lvl2pPr marL="742950" indent="-285750" eaLnBrk="0" hangingPunct="0">
                        <a:spcBef>
                          <a:spcPct val="20000"/>
                        </a:spcBef>
                        <a:defRPr kumimoji="1" sz="2400">
                          <a:solidFill>
                            <a:schemeClr val="tx1"/>
                          </a:solidFill>
                          <a:latin typeface="Times New Roman" pitchFamily="18" charset="0"/>
                          <a:ea typeface="新細明體" pitchFamily="18" charset="-120"/>
                        </a:defRPr>
                      </a:lvl2pPr>
                      <a:lvl3pPr marL="1143000" indent="-228600" eaLnBrk="0" hangingPunct="0">
                        <a:spcBef>
                          <a:spcPct val="20000"/>
                        </a:spcBef>
                        <a:defRPr kumimoji="1" sz="2000">
                          <a:solidFill>
                            <a:schemeClr val="tx1"/>
                          </a:solidFill>
                          <a:latin typeface="Times New Roman" pitchFamily="18" charset="0"/>
                          <a:ea typeface="新細明體" pitchFamily="18" charset="-120"/>
                        </a:defRPr>
                      </a:lvl3pPr>
                      <a:lvl4pPr marL="1600200" indent="-228600" eaLnBrk="0" hangingPunct="0">
                        <a:spcBef>
                          <a:spcPct val="20000"/>
                        </a:spcBef>
                        <a:defRPr kumimoji="1">
                          <a:solidFill>
                            <a:schemeClr val="tx1"/>
                          </a:solidFill>
                          <a:latin typeface="Times New Roman" pitchFamily="18" charset="0"/>
                          <a:ea typeface="新細明體" pitchFamily="18" charset="-120"/>
                        </a:defRPr>
                      </a:lvl4pPr>
                      <a:lvl5pPr marL="2057400" indent="-228600" eaLnBrk="0" hangingPunct="0">
                        <a:spcBef>
                          <a:spcPct val="2000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mn-lt"/>
                          <a:ea typeface="新細明體" pitchFamily="18" charset="-120"/>
                          <a:cs typeface="Arial" pitchFamily="34" charset="0"/>
                        </a:rPr>
                        <a:t>7,041.3</a:t>
                      </a:r>
                    </a:p>
                  </a:txBody>
                  <a:tcPr marL="4871" marR="72000" marT="4871" marB="0" anchor="ctr" horzOverflow="overflow">
                    <a:lnL w="12700" cap="flat" cmpd="sng" algn="ctr">
                      <a:solidFill>
                        <a:schemeClr val="accent1">
                          <a:lumMod val="40000"/>
                          <a:lumOff val="60000"/>
                        </a:schemeClr>
                      </a:solidFill>
                      <a:prstDash val="solid"/>
                      <a:round/>
                      <a:headEnd type="none" w="med" len="med"/>
                      <a:tailEnd type="none" w="med" len="med"/>
                    </a:lnL>
                    <a:lnR>
                      <a:noFill/>
                    </a:lnR>
                    <a:lnT>
                      <a:noFill/>
                    </a:lnT>
                    <a:lnB>
                      <a:noFill/>
                    </a:lnB>
                    <a:lnTlToBr>
                      <a:noFill/>
                    </a:lnTlToBr>
                    <a:lnBlToTr>
                      <a:noFill/>
                    </a:lnBlToTr>
                    <a:solidFill>
                      <a:schemeClr val="bg1"/>
                    </a:solidFill>
                  </a:tcPr>
                </a:tc>
                <a:tc hMerge="1">
                  <a:txBody>
                    <a:bodyPr/>
                    <a:lstStyle/>
                    <a:p>
                      <a:endParaRPr lang="zh-TW" altLang="en-US" dirty="0"/>
                    </a:p>
                  </a:txBody>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en-US" altLang="zh-TW" sz="1600" b="1" i="0" u="none" strike="noStrike" cap="none" normalizeH="0" baseline="0" dirty="0" smtClean="0">
                        <a:ln>
                          <a:noFill/>
                        </a:ln>
                        <a:solidFill>
                          <a:srgbClr val="FF0000"/>
                        </a:solidFill>
                        <a:effectLst/>
                        <a:latin typeface="+mn-lt"/>
                        <a:ea typeface="新細明體" pitchFamily="18" charset="-120"/>
                        <a:cs typeface="Arial" pitchFamily="34" charset="0"/>
                      </a:endParaRPr>
                    </a:p>
                  </a:txBody>
                  <a:tcPr marL="4871" marR="72000" marT="4871" marB="0" anchor="ctr"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1"/>
                  </a:ext>
                </a:extLst>
              </a:tr>
              <a:tr h="388800">
                <a:tc>
                  <a:txBody>
                    <a:bodyPr/>
                    <a:lstStyle>
                      <a:lvl1pPr eaLnBrk="0" hangingPunct="0">
                        <a:spcBef>
                          <a:spcPct val="20000"/>
                        </a:spcBef>
                        <a:defRPr kumimoji="1" sz="2800">
                          <a:solidFill>
                            <a:schemeClr val="tx1"/>
                          </a:solidFill>
                          <a:latin typeface="Times New Roman" pitchFamily="18" charset="0"/>
                          <a:ea typeface="新細明體" pitchFamily="18" charset="-120"/>
                        </a:defRPr>
                      </a:lvl1pPr>
                      <a:lvl2pPr marL="742950" indent="-285750" eaLnBrk="0" hangingPunct="0">
                        <a:spcBef>
                          <a:spcPct val="20000"/>
                        </a:spcBef>
                        <a:defRPr kumimoji="1" sz="2400">
                          <a:solidFill>
                            <a:schemeClr val="tx1"/>
                          </a:solidFill>
                          <a:latin typeface="Times New Roman" pitchFamily="18" charset="0"/>
                          <a:ea typeface="新細明體" pitchFamily="18" charset="-120"/>
                        </a:defRPr>
                      </a:lvl2pPr>
                      <a:lvl3pPr marL="1143000" indent="-228600" eaLnBrk="0" hangingPunct="0">
                        <a:spcBef>
                          <a:spcPct val="20000"/>
                        </a:spcBef>
                        <a:defRPr kumimoji="1" sz="2000">
                          <a:solidFill>
                            <a:schemeClr val="tx1"/>
                          </a:solidFill>
                          <a:latin typeface="Times New Roman" pitchFamily="18" charset="0"/>
                          <a:ea typeface="新細明體" pitchFamily="18" charset="-120"/>
                        </a:defRPr>
                      </a:lvl3pPr>
                      <a:lvl4pPr marL="1600200" indent="-228600" eaLnBrk="0" hangingPunct="0">
                        <a:spcBef>
                          <a:spcPct val="20000"/>
                        </a:spcBef>
                        <a:defRPr kumimoji="1">
                          <a:solidFill>
                            <a:schemeClr val="tx1"/>
                          </a:solidFill>
                          <a:latin typeface="Times New Roman" pitchFamily="18" charset="0"/>
                          <a:ea typeface="新細明體" pitchFamily="18" charset="-120"/>
                        </a:defRPr>
                      </a:lvl4pPr>
                      <a:lvl5pPr marL="2057400" indent="-228600" eaLnBrk="0" hangingPunct="0">
                        <a:spcBef>
                          <a:spcPct val="2000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rgbClr val="000000"/>
                          </a:solidFill>
                          <a:effectLst/>
                          <a:latin typeface="+mj-lt"/>
                          <a:ea typeface="+mj-ea"/>
                          <a:cs typeface="Arial" pitchFamily="34" charset="0"/>
                        </a:rPr>
                        <a:t>　</a:t>
                      </a:r>
                    </a:p>
                  </a:txBody>
                  <a:tcPr marL="4871" marR="4871" marT="4871" marB="0" anchor="ctr" horzOverflow="overflow">
                    <a:lnL>
                      <a:noFill/>
                    </a:lnL>
                    <a:lnR w="12700" cap="flat" cmpd="sng" algn="ctr">
                      <a:solidFill>
                        <a:schemeClr val="accent1">
                          <a:lumMod val="40000"/>
                          <a:lumOff val="60000"/>
                        </a:schemeClr>
                      </a:solidFill>
                      <a:prstDash val="solid"/>
                      <a:round/>
                      <a:headEnd type="none" w="med" len="med"/>
                      <a:tailEnd type="none" w="med" len="med"/>
                    </a:lnR>
                    <a:lnT>
                      <a:noFill/>
                    </a:lnT>
                    <a:lnB>
                      <a:noFill/>
                    </a:lnB>
                    <a:lnTlToBr>
                      <a:noFill/>
                    </a:lnTlToBr>
                    <a:lnBlToTr>
                      <a:noFill/>
                    </a:lnBlToTr>
                    <a:solidFill>
                      <a:schemeClr val="accent1">
                        <a:lumMod val="20000"/>
                        <a:lumOff val="8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cap="none" normalizeH="0" baseline="0" dirty="0" smtClean="0">
                          <a:ln>
                            <a:noFill/>
                          </a:ln>
                          <a:solidFill>
                            <a:schemeClr val="tx1"/>
                          </a:solidFill>
                          <a:effectLst/>
                          <a:latin typeface="+mn-lt"/>
                          <a:ea typeface="新細明體" pitchFamily="18" charset="-120"/>
                          <a:cs typeface="Arial" pitchFamily="34" charset="0"/>
                        </a:rPr>
                        <a:t>Weight</a:t>
                      </a:r>
                    </a:p>
                  </a:txBody>
                  <a:tcPr marL="4871" marR="72000" marT="4871" marB="0" anchor="ctr" horzOverflow="overflow">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a:noFill/>
                    </a:lnT>
                    <a:lnB>
                      <a:noFill/>
                    </a:lnB>
                    <a:lnTlToBr>
                      <a:noFill/>
                    </a:lnTlToBr>
                    <a:lnBlToTr>
                      <a:noFill/>
                    </a:lnBlToTr>
                    <a:solidFill>
                      <a:schemeClr val="accent1">
                        <a:lumMod val="20000"/>
                        <a:lumOff val="8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cap="none" normalizeH="0" baseline="0" dirty="0" smtClean="0">
                          <a:ln>
                            <a:noFill/>
                          </a:ln>
                          <a:solidFill>
                            <a:schemeClr val="tx1"/>
                          </a:solidFill>
                          <a:effectLst/>
                          <a:latin typeface="+mn-lt"/>
                          <a:ea typeface="新細明體" pitchFamily="18" charset="-120"/>
                          <a:cs typeface="Arial" pitchFamily="34" charset="0"/>
                        </a:rPr>
                        <a:t>Weight</a:t>
                      </a:r>
                    </a:p>
                  </a:txBody>
                  <a:tcPr marL="4871" marR="72000" marT="4871" marB="0" anchor="ctr" horzOverflow="overflow">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a:noFill/>
                    </a:lnT>
                    <a:lnB>
                      <a:noFill/>
                    </a:lnB>
                    <a:lnTlToBr>
                      <a:noFill/>
                    </a:lnTlToBr>
                    <a:lnBlToTr>
                      <a:noFill/>
                    </a:lnBlToTr>
                    <a:solidFill>
                      <a:schemeClr val="accent1">
                        <a:lumMod val="20000"/>
                        <a:lumOff val="80000"/>
                      </a:schemeClr>
                    </a:solidFill>
                  </a:tcPr>
                </a:tc>
                <a:tc>
                  <a:txBody>
                    <a:bodyPr/>
                    <a:lstStyle>
                      <a:lvl1pPr eaLnBrk="0" hangingPunct="0">
                        <a:spcBef>
                          <a:spcPct val="20000"/>
                        </a:spcBef>
                        <a:defRPr kumimoji="1" sz="2800">
                          <a:solidFill>
                            <a:schemeClr val="tx1"/>
                          </a:solidFill>
                          <a:latin typeface="Times New Roman" pitchFamily="18" charset="0"/>
                          <a:ea typeface="新細明體" pitchFamily="18" charset="-120"/>
                        </a:defRPr>
                      </a:lvl1pPr>
                      <a:lvl2pPr marL="742950" indent="-285750" eaLnBrk="0" hangingPunct="0">
                        <a:spcBef>
                          <a:spcPct val="20000"/>
                        </a:spcBef>
                        <a:defRPr kumimoji="1" sz="2400">
                          <a:solidFill>
                            <a:schemeClr val="tx1"/>
                          </a:solidFill>
                          <a:latin typeface="Times New Roman" pitchFamily="18" charset="0"/>
                          <a:ea typeface="新細明體" pitchFamily="18" charset="-120"/>
                        </a:defRPr>
                      </a:lvl2pPr>
                      <a:lvl3pPr marL="1143000" indent="-228600" eaLnBrk="0" hangingPunct="0">
                        <a:spcBef>
                          <a:spcPct val="20000"/>
                        </a:spcBef>
                        <a:defRPr kumimoji="1" sz="2000">
                          <a:solidFill>
                            <a:schemeClr val="tx1"/>
                          </a:solidFill>
                          <a:latin typeface="Times New Roman" pitchFamily="18" charset="0"/>
                          <a:ea typeface="新細明體" pitchFamily="18" charset="-120"/>
                        </a:defRPr>
                      </a:lvl3pPr>
                      <a:lvl4pPr marL="1600200" indent="-228600" eaLnBrk="0" hangingPunct="0">
                        <a:spcBef>
                          <a:spcPct val="20000"/>
                        </a:spcBef>
                        <a:defRPr kumimoji="1">
                          <a:solidFill>
                            <a:schemeClr val="tx1"/>
                          </a:solidFill>
                          <a:latin typeface="Times New Roman" pitchFamily="18" charset="0"/>
                          <a:ea typeface="新細明體" pitchFamily="18" charset="-120"/>
                        </a:defRPr>
                      </a:lvl4pPr>
                      <a:lvl5pPr marL="2057400" indent="-228600" eaLnBrk="0" hangingPunct="0">
                        <a:spcBef>
                          <a:spcPct val="2000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mn-lt"/>
                          <a:ea typeface="新細明體" pitchFamily="18" charset="-120"/>
                          <a:cs typeface="Arial" pitchFamily="34" charset="0"/>
                        </a:rPr>
                        <a:t>Weight</a:t>
                      </a:r>
                    </a:p>
                  </a:txBody>
                  <a:tcPr marL="4871" marR="72000" marT="4871" marB="0" anchor="ctr" horzOverflow="overflow">
                    <a:lnL w="12700" cap="flat" cmpd="sng" algn="ctr">
                      <a:solidFill>
                        <a:schemeClr val="accent1">
                          <a:lumMod val="40000"/>
                          <a:lumOff val="60000"/>
                        </a:schemeClr>
                      </a:solidFill>
                      <a:prstDash val="solid"/>
                      <a:round/>
                      <a:headEnd type="none" w="med" len="med"/>
                      <a:tailEnd type="none" w="med" len="med"/>
                    </a:lnL>
                    <a:lnR>
                      <a:noFill/>
                    </a:lnR>
                    <a:lnT>
                      <a:noFill/>
                    </a:lnT>
                    <a:lnB>
                      <a:noFill/>
                    </a:lnB>
                    <a:lnTlToBr>
                      <a:noFill/>
                    </a:lnTlToBr>
                    <a:lnBlToTr>
                      <a:noFill/>
                    </a:lnBlToTr>
                    <a:solidFill>
                      <a:schemeClr val="accent1">
                        <a:lumMod val="20000"/>
                        <a:lumOff val="80000"/>
                      </a:schemeClr>
                    </a:solidFill>
                  </a:tcPr>
                </a:tc>
                <a:tc>
                  <a:txBody>
                    <a:bodyPr/>
                    <a:lstStyle>
                      <a:lvl1pPr eaLnBrk="0" hangingPunct="0">
                        <a:spcBef>
                          <a:spcPct val="20000"/>
                        </a:spcBef>
                        <a:defRPr kumimoji="1" sz="2800">
                          <a:solidFill>
                            <a:schemeClr val="tx1"/>
                          </a:solidFill>
                          <a:latin typeface="Times New Roman" pitchFamily="18" charset="0"/>
                          <a:ea typeface="新細明體" pitchFamily="18" charset="-120"/>
                        </a:defRPr>
                      </a:lvl1pPr>
                      <a:lvl2pPr marL="742950" indent="-285750" eaLnBrk="0" hangingPunct="0">
                        <a:spcBef>
                          <a:spcPct val="20000"/>
                        </a:spcBef>
                        <a:defRPr kumimoji="1" sz="2400">
                          <a:solidFill>
                            <a:schemeClr val="tx1"/>
                          </a:solidFill>
                          <a:latin typeface="Times New Roman" pitchFamily="18" charset="0"/>
                          <a:ea typeface="新細明體" pitchFamily="18" charset="-120"/>
                        </a:defRPr>
                      </a:lvl2pPr>
                      <a:lvl3pPr marL="1143000" indent="-228600" eaLnBrk="0" hangingPunct="0">
                        <a:spcBef>
                          <a:spcPct val="20000"/>
                        </a:spcBef>
                        <a:defRPr kumimoji="1" sz="2000">
                          <a:solidFill>
                            <a:schemeClr val="tx1"/>
                          </a:solidFill>
                          <a:latin typeface="Times New Roman" pitchFamily="18" charset="0"/>
                          <a:ea typeface="新細明體" pitchFamily="18" charset="-120"/>
                        </a:defRPr>
                      </a:lvl3pPr>
                      <a:lvl4pPr marL="1600200" indent="-228600" eaLnBrk="0" hangingPunct="0">
                        <a:spcBef>
                          <a:spcPct val="20000"/>
                        </a:spcBef>
                        <a:defRPr kumimoji="1">
                          <a:solidFill>
                            <a:schemeClr val="tx1"/>
                          </a:solidFill>
                          <a:latin typeface="Times New Roman" pitchFamily="18" charset="0"/>
                          <a:ea typeface="新細明體" pitchFamily="18" charset="-120"/>
                        </a:defRPr>
                      </a:lvl4pPr>
                      <a:lvl5pPr marL="2057400" indent="-228600" eaLnBrk="0" hangingPunct="0">
                        <a:spcBef>
                          <a:spcPct val="2000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mn-lt"/>
                          <a:ea typeface="新細明體" pitchFamily="18" charset="-120"/>
                          <a:cs typeface="Arial" pitchFamily="34" charset="0"/>
                        </a:rPr>
                        <a:t>Amount</a:t>
                      </a:r>
                    </a:p>
                  </a:txBody>
                  <a:tcPr marL="4871" marR="72000" marT="4871" marB="0" anchor="ctr" horzOverflow="overflow">
                    <a:lnL>
                      <a:noFill/>
                    </a:lnL>
                    <a:lnR w="12700" cap="flat" cmpd="sng" algn="ctr">
                      <a:noFill/>
                      <a:prstDash val="sysDot"/>
                      <a:round/>
                      <a:headEnd type="none" w="med" len="med"/>
                      <a:tailEnd type="none" w="med" len="med"/>
                    </a:lnR>
                    <a:lnT>
                      <a:noFill/>
                    </a:lnT>
                    <a:lnB>
                      <a:noFill/>
                    </a:lnB>
                    <a:lnTlToBr>
                      <a:noFill/>
                    </a:lnTlToBr>
                    <a:lnBlToTr>
                      <a:noFill/>
                    </a:lnBlToTr>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mn-lt"/>
                          <a:ea typeface="新細明體" pitchFamily="18" charset="-120"/>
                          <a:cs typeface="Arial" pitchFamily="34" charset="0"/>
                        </a:rPr>
                        <a:t>Return</a:t>
                      </a:r>
                    </a:p>
                  </a:txBody>
                  <a:tcPr marL="4871" marR="72000" marT="4871" marB="0" anchor="ctr" horzOverflow="overflow">
                    <a:lnL w="12700" cap="flat" cmpd="sng" algn="ctr">
                      <a:noFill/>
                      <a:prstDash val="sysDot"/>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a:noFill/>
                    </a:lnT>
                    <a:lnB>
                      <a:noFill/>
                    </a:lnB>
                    <a:lnTlToBr>
                      <a:noFill/>
                    </a:lnTlToBr>
                    <a:lnBlToTr>
                      <a:noFill/>
                    </a:lnBlToTr>
                    <a:solidFill>
                      <a:schemeClr val="accent1">
                        <a:lumMod val="20000"/>
                        <a:lumOff val="80000"/>
                      </a:schemeClr>
                    </a:solidFill>
                  </a:tcPr>
                </a:tc>
                <a:tc>
                  <a:txBody>
                    <a:bodyPr/>
                    <a:lstStyle>
                      <a:lvl1pPr eaLnBrk="0" hangingPunct="0">
                        <a:spcBef>
                          <a:spcPct val="20000"/>
                        </a:spcBef>
                        <a:defRPr kumimoji="1" sz="2800">
                          <a:solidFill>
                            <a:schemeClr val="tx1"/>
                          </a:solidFill>
                          <a:latin typeface="Times New Roman" pitchFamily="18" charset="0"/>
                          <a:ea typeface="新細明體" pitchFamily="18" charset="-120"/>
                        </a:defRPr>
                      </a:lvl1pPr>
                      <a:lvl2pPr marL="742950" indent="-285750" eaLnBrk="0" hangingPunct="0">
                        <a:spcBef>
                          <a:spcPct val="20000"/>
                        </a:spcBef>
                        <a:defRPr kumimoji="1" sz="2400">
                          <a:solidFill>
                            <a:schemeClr val="tx1"/>
                          </a:solidFill>
                          <a:latin typeface="Times New Roman" pitchFamily="18" charset="0"/>
                          <a:ea typeface="新細明體" pitchFamily="18" charset="-120"/>
                        </a:defRPr>
                      </a:lvl2pPr>
                      <a:lvl3pPr marL="1143000" indent="-228600" eaLnBrk="0" hangingPunct="0">
                        <a:spcBef>
                          <a:spcPct val="20000"/>
                        </a:spcBef>
                        <a:defRPr kumimoji="1" sz="2000">
                          <a:solidFill>
                            <a:schemeClr val="tx1"/>
                          </a:solidFill>
                          <a:latin typeface="Times New Roman" pitchFamily="18" charset="0"/>
                          <a:ea typeface="新細明體" pitchFamily="18" charset="-120"/>
                        </a:defRPr>
                      </a:lvl3pPr>
                      <a:lvl4pPr marL="1600200" indent="-228600" eaLnBrk="0" hangingPunct="0">
                        <a:spcBef>
                          <a:spcPct val="20000"/>
                        </a:spcBef>
                        <a:defRPr kumimoji="1">
                          <a:solidFill>
                            <a:schemeClr val="tx1"/>
                          </a:solidFill>
                          <a:latin typeface="Times New Roman" pitchFamily="18" charset="0"/>
                          <a:ea typeface="新細明體" pitchFamily="18" charset="-120"/>
                        </a:defRPr>
                      </a:lvl4pPr>
                      <a:lvl5pPr marL="2057400" indent="-228600" eaLnBrk="0" hangingPunct="0">
                        <a:spcBef>
                          <a:spcPct val="2000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mn-lt"/>
                          <a:ea typeface="新細明體" pitchFamily="18" charset="-120"/>
                          <a:cs typeface="Arial" pitchFamily="34" charset="0"/>
                        </a:rPr>
                        <a:t>Weight</a:t>
                      </a:r>
                    </a:p>
                  </a:txBody>
                  <a:tcPr marL="4871" marR="72000" marT="4871" marB="0" anchor="ctr" horzOverflow="overflow">
                    <a:lnL w="12700" cap="flat" cmpd="sng" algn="ctr">
                      <a:solidFill>
                        <a:schemeClr val="accent1">
                          <a:lumMod val="40000"/>
                          <a:lumOff val="60000"/>
                        </a:schemeClr>
                      </a:solidFill>
                      <a:prstDash val="solid"/>
                      <a:round/>
                      <a:headEnd type="none" w="med" len="med"/>
                      <a:tailEnd type="none" w="med" len="med"/>
                    </a:lnL>
                    <a:lnR>
                      <a:noFill/>
                    </a:lnR>
                    <a:lnT>
                      <a:noFill/>
                    </a:lnT>
                    <a:lnB>
                      <a:noFill/>
                    </a:lnB>
                    <a:lnTlToBr>
                      <a:noFill/>
                    </a:lnTlToBr>
                    <a:lnBlToTr>
                      <a:noFill/>
                    </a:lnBlToTr>
                    <a:solidFill>
                      <a:schemeClr val="accent1">
                        <a:lumMod val="20000"/>
                        <a:lumOff val="80000"/>
                      </a:schemeClr>
                    </a:solidFill>
                  </a:tcPr>
                </a:tc>
                <a:tc>
                  <a:txBody>
                    <a:bodyPr/>
                    <a:lstStyle>
                      <a:lvl1pPr eaLnBrk="0" hangingPunct="0">
                        <a:spcBef>
                          <a:spcPct val="20000"/>
                        </a:spcBef>
                        <a:defRPr kumimoji="1" sz="2800">
                          <a:solidFill>
                            <a:schemeClr val="tx1"/>
                          </a:solidFill>
                          <a:latin typeface="Times New Roman" pitchFamily="18" charset="0"/>
                          <a:ea typeface="新細明體" pitchFamily="18" charset="-120"/>
                        </a:defRPr>
                      </a:lvl1pPr>
                      <a:lvl2pPr marL="742950" indent="-285750" eaLnBrk="0" hangingPunct="0">
                        <a:spcBef>
                          <a:spcPct val="20000"/>
                        </a:spcBef>
                        <a:defRPr kumimoji="1" sz="2400">
                          <a:solidFill>
                            <a:schemeClr val="tx1"/>
                          </a:solidFill>
                          <a:latin typeface="Times New Roman" pitchFamily="18" charset="0"/>
                          <a:ea typeface="新細明體" pitchFamily="18" charset="-120"/>
                        </a:defRPr>
                      </a:lvl2pPr>
                      <a:lvl3pPr marL="1143000" indent="-228600" eaLnBrk="0" hangingPunct="0">
                        <a:spcBef>
                          <a:spcPct val="20000"/>
                        </a:spcBef>
                        <a:defRPr kumimoji="1" sz="2000">
                          <a:solidFill>
                            <a:schemeClr val="tx1"/>
                          </a:solidFill>
                          <a:latin typeface="Times New Roman" pitchFamily="18" charset="0"/>
                          <a:ea typeface="新細明體" pitchFamily="18" charset="-120"/>
                        </a:defRPr>
                      </a:lvl3pPr>
                      <a:lvl4pPr marL="1600200" indent="-228600" eaLnBrk="0" hangingPunct="0">
                        <a:spcBef>
                          <a:spcPct val="20000"/>
                        </a:spcBef>
                        <a:defRPr kumimoji="1">
                          <a:solidFill>
                            <a:schemeClr val="tx1"/>
                          </a:solidFill>
                          <a:latin typeface="Times New Roman" pitchFamily="18" charset="0"/>
                          <a:ea typeface="新細明體" pitchFamily="18" charset="-120"/>
                        </a:defRPr>
                      </a:lvl4pPr>
                      <a:lvl5pPr marL="2057400" indent="-228600" eaLnBrk="0" hangingPunct="0">
                        <a:spcBef>
                          <a:spcPct val="2000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Times New Roman" pitchFamily="18" charset="0"/>
                          <a:ea typeface="新細明體"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mn-lt"/>
                          <a:ea typeface="新細明體" pitchFamily="18" charset="-120"/>
                          <a:cs typeface="Arial" pitchFamily="34" charset="0"/>
                        </a:rPr>
                        <a:t>Amount</a:t>
                      </a:r>
                    </a:p>
                  </a:txBody>
                  <a:tcPr marL="4871" marR="72000" marT="4871" marB="0" anchor="ctr" horzOverflow="overflow">
                    <a:lnL>
                      <a:noFill/>
                    </a:lnL>
                    <a:lnR>
                      <a:noFill/>
                    </a:lnR>
                    <a:lnT>
                      <a:noFill/>
                    </a:lnT>
                    <a:lnB>
                      <a:noFill/>
                    </a:lnB>
                    <a:lnTlToBr>
                      <a:noFill/>
                    </a:lnTlToBr>
                    <a:lnBlToTr>
                      <a:noFill/>
                    </a:lnBlToTr>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mn-lt"/>
                          <a:ea typeface="新細明體" pitchFamily="18" charset="-120"/>
                          <a:cs typeface="Arial" pitchFamily="34" charset="0"/>
                        </a:rPr>
                        <a:t>Return</a:t>
                      </a:r>
                    </a:p>
                  </a:txBody>
                  <a:tcPr marL="4871" marR="72000" marT="4871" marB="0" anchor="ctr" horzOverflow="overflow">
                    <a:lnL>
                      <a:noFill/>
                    </a:lnL>
                    <a:lnR>
                      <a:noFill/>
                    </a:lnR>
                    <a:lnT>
                      <a:noFill/>
                    </a:lnT>
                    <a:lnB>
                      <a:noFill/>
                    </a:lnB>
                    <a:lnTlToBr>
                      <a:noFill/>
                    </a:lnTlToBr>
                    <a:lnBlToTr>
                      <a:noFill/>
                    </a:lnBlToTr>
                    <a:solidFill>
                      <a:schemeClr val="accent1">
                        <a:lumMod val="20000"/>
                        <a:lumOff val="80000"/>
                      </a:schemeClr>
                    </a:solidFill>
                  </a:tcPr>
                </a:tc>
                <a:extLst>
                  <a:ext uri="{0D108BD9-81ED-4DB2-BD59-A6C34878D82A}">
                    <a16:rowId xmlns:a16="http://schemas.microsoft.com/office/drawing/2014/main" val="10002"/>
                  </a:ext>
                </a:extLst>
              </a:tr>
              <a:tr h="388800">
                <a:tc>
                  <a:txBody>
                    <a:bodyPr/>
                    <a:lstStyle>
                      <a:lvl1pPr algn="l" defTabSz="635000" eaLnBrk="0" hangingPunct="0">
                        <a:spcBef>
                          <a:spcPct val="20000"/>
                        </a:spcBef>
                        <a:defRPr kumimoji="1" sz="2800">
                          <a:solidFill>
                            <a:schemeClr val="tx1"/>
                          </a:solidFill>
                          <a:latin typeface="Times New Roman" pitchFamily="18" charset="0"/>
                          <a:ea typeface="新細明體" pitchFamily="18" charset="-120"/>
                        </a:defRPr>
                      </a:lvl1pPr>
                      <a:lvl2pPr indent="-285750" algn="l" defTabSz="635000" eaLnBrk="0" hangingPunct="0">
                        <a:spcBef>
                          <a:spcPct val="20000"/>
                        </a:spcBef>
                        <a:defRPr kumimoji="1" sz="2400">
                          <a:solidFill>
                            <a:schemeClr val="tx1"/>
                          </a:solidFill>
                          <a:latin typeface="Times New Roman" pitchFamily="18" charset="0"/>
                          <a:ea typeface="新細明體" pitchFamily="18" charset="-120"/>
                        </a:defRPr>
                      </a:lvl2pPr>
                      <a:lvl3pPr indent="-228600" algn="l" defTabSz="635000" eaLnBrk="0" hangingPunct="0">
                        <a:spcBef>
                          <a:spcPct val="20000"/>
                        </a:spcBef>
                        <a:defRPr kumimoji="1" sz="2000">
                          <a:solidFill>
                            <a:schemeClr val="tx1"/>
                          </a:solidFill>
                          <a:latin typeface="Times New Roman" pitchFamily="18" charset="0"/>
                          <a:ea typeface="新細明體" pitchFamily="18" charset="-120"/>
                        </a:defRPr>
                      </a:lvl3pPr>
                      <a:lvl4pPr indent="-228600" algn="l" defTabSz="635000" eaLnBrk="0" hangingPunct="0">
                        <a:spcBef>
                          <a:spcPct val="20000"/>
                        </a:spcBef>
                        <a:defRPr kumimoji="1">
                          <a:solidFill>
                            <a:schemeClr val="tx1"/>
                          </a:solidFill>
                          <a:latin typeface="Times New Roman" pitchFamily="18" charset="0"/>
                          <a:ea typeface="新細明體" pitchFamily="18" charset="-120"/>
                        </a:defRPr>
                      </a:lvl4pPr>
                      <a:lvl5pPr indent="-228600" algn="l" defTabSz="635000" eaLnBrk="0" hangingPunct="0">
                        <a:spcBef>
                          <a:spcPct val="20000"/>
                        </a:spcBef>
                        <a:defRPr kumimoji="1">
                          <a:solidFill>
                            <a:schemeClr val="tx1"/>
                          </a:solidFill>
                          <a:latin typeface="Times New Roman" pitchFamily="18" charset="0"/>
                          <a:ea typeface="新細明體" pitchFamily="18" charset="-120"/>
                        </a:defRPr>
                      </a:lvl5pPr>
                      <a:lvl6pPr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6pPr>
                      <a:lvl7pPr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7pPr>
                      <a:lvl8pPr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8pPr>
                      <a:lvl9pPr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600" b="1" i="0" u="none" strike="noStrike" cap="none" normalizeH="0" baseline="0" dirty="0" smtClean="0">
                          <a:ln>
                            <a:noFill/>
                          </a:ln>
                          <a:solidFill>
                            <a:schemeClr val="tx1"/>
                          </a:solidFill>
                          <a:effectLst/>
                          <a:latin typeface="+mj-lt"/>
                          <a:ea typeface="+mj-ea"/>
                        </a:rPr>
                        <a:t>現金及約當現金</a:t>
                      </a:r>
                      <a:endParaRPr kumimoji="1" lang="zh-TW" altLang="en-US" sz="1600" b="0" i="0" u="none" strike="noStrike" cap="none" normalizeH="0" baseline="0" dirty="0" smtClean="0">
                        <a:ln>
                          <a:noFill/>
                        </a:ln>
                        <a:solidFill>
                          <a:schemeClr val="tx1"/>
                        </a:solidFill>
                        <a:effectLst/>
                        <a:latin typeface="+mj-lt"/>
                        <a:ea typeface="+mj-ea"/>
                      </a:endParaRPr>
                    </a:p>
                  </a:txBody>
                  <a:tcPr marL="91443" marR="91443" marT="45721" marB="45721" anchor="ctr" horzOverflow="overflow">
                    <a:lnL>
                      <a:noFill/>
                    </a:lnL>
                    <a:lnR w="12700" cap="flat" cmpd="sng" algn="ctr">
                      <a:solidFill>
                        <a:schemeClr val="accent1">
                          <a:lumMod val="40000"/>
                          <a:lumOff val="60000"/>
                        </a:schemeClr>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algn="r" fontAlgn="ctr"/>
                      <a:r>
                        <a:rPr lang="en-US" altLang="zh-TW" sz="1600" b="0" i="0" u="none" strike="noStrike" dirty="0" smtClean="0">
                          <a:solidFill>
                            <a:srgbClr val="000000"/>
                          </a:solidFill>
                          <a:effectLst/>
                          <a:latin typeface="+mn-lt"/>
                        </a:rPr>
                        <a:t>3.7%</a:t>
                      </a:r>
                      <a:endParaRPr lang="en-US" altLang="zh-TW" sz="1600" b="0" i="0" u="none" strike="noStrike" dirty="0">
                        <a:solidFill>
                          <a:srgbClr val="000000"/>
                        </a:solidFill>
                        <a:effectLst/>
                        <a:latin typeface="+mn-lt"/>
                      </a:endParaRPr>
                    </a:p>
                  </a:txBody>
                  <a:tcPr marL="6350" marR="72000" marT="635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algn="r" fontAlgn="ctr"/>
                      <a:r>
                        <a:rPr lang="en-US" altLang="zh-TW" sz="1600" b="0" i="0" u="none" strike="noStrike" dirty="0" smtClean="0">
                          <a:solidFill>
                            <a:schemeClr val="tx1"/>
                          </a:solidFill>
                          <a:effectLst/>
                          <a:latin typeface="+mn-lt"/>
                        </a:rPr>
                        <a:t>4.8%</a:t>
                      </a:r>
                      <a:endParaRPr lang="en-US" altLang="zh-TW" sz="1600" b="0" i="0" u="none" strike="noStrike" dirty="0">
                        <a:solidFill>
                          <a:schemeClr val="tx1"/>
                        </a:solidFill>
                        <a:effectLst/>
                        <a:latin typeface="+mn-lt"/>
                      </a:endParaRPr>
                    </a:p>
                  </a:txBody>
                  <a:tcPr marL="6350" marR="72000" marT="635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algn="r" fontAlgn="ctr"/>
                      <a:r>
                        <a:rPr lang="en-US" altLang="zh-TW" sz="1600" b="0" i="0" u="none" strike="noStrike" dirty="0" smtClean="0">
                          <a:solidFill>
                            <a:schemeClr val="tx1"/>
                          </a:solidFill>
                          <a:effectLst/>
                          <a:latin typeface="+mn-lt"/>
                        </a:rPr>
                        <a:t>3.2%</a:t>
                      </a:r>
                      <a:endParaRPr lang="en-US" altLang="zh-TW" sz="1600" b="0" i="0" u="none" strike="noStrike" dirty="0">
                        <a:solidFill>
                          <a:schemeClr val="tx1"/>
                        </a:solidFill>
                        <a:effectLst/>
                        <a:latin typeface="+mn-lt"/>
                      </a:endParaRPr>
                    </a:p>
                  </a:txBody>
                  <a:tcPr marL="6350" marR="72000" marT="6350" marB="0" anchor="ctr">
                    <a:lnL w="12700" cap="flat" cmpd="sng" algn="ctr">
                      <a:solidFill>
                        <a:schemeClr val="accent1">
                          <a:lumMod val="40000"/>
                          <a:lumOff val="60000"/>
                        </a:schemeClr>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algn="r" fontAlgn="ctr"/>
                      <a:r>
                        <a:rPr lang="en-US" altLang="zh-TW" sz="1600" b="0" i="0" u="none" strike="noStrike" kern="1200" dirty="0" smtClean="0">
                          <a:solidFill>
                            <a:schemeClr val="tx1"/>
                          </a:solidFill>
                          <a:effectLst/>
                          <a:latin typeface="+mn-lt"/>
                          <a:ea typeface="+mn-ea"/>
                          <a:cs typeface="+mn-cs"/>
                        </a:rPr>
                        <a:t>234</a:t>
                      </a:r>
                      <a:endParaRPr lang="en-US" altLang="zh-TW" sz="1600" b="0" i="0" u="none" strike="noStrike" kern="1200" dirty="0">
                        <a:solidFill>
                          <a:schemeClr val="tx1"/>
                        </a:solidFill>
                        <a:effectLst/>
                        <a:latin typeface="+mn-lt"/>
                        <a:ea typeface="+mn-ea"/>
                        <a:cs typeface="+mn-cs"/>
                      </a:endParaRPr>
                    </a:p>
                  </a:txBody>
                  <a:tcPr marL="6350" marR="72000" marT="6350" marB="0" anchor="ctr">
                    <a:lnL>
                      <a:noFill/>
                    </a:lnL>
                    <a:lnR w="12700" cap="flat" cmpd="sng" algn="ctr">
                      <a:noFill/>
                      <a:prstDash val="sysDot"/>
                      <a:round/>
                      <a:headEnd type="none" w="med" len="med"/>
                      <a:tailEnd type="none" w="med" len="med"/>
                    </a:lnR>
                    <a:lnT>
                      <a:noFill/>
                    </a:lnT>
                    <a:lnB>
                      <a:noFill/>
                    </a:lnB>
                    <a:lnTlToBr>
                      <a:noFill/>
                    </a:lnTlToBr>
                    <a:lnBlToTr>
                      <a:noFill/>
                    </a:lnBlToTr>
                    <a:solidFill>
                      <a:schemeClr val="bg1"/>
                    </a:solidFill>
                  </a:tcPr>
                </a:tc>
                <a:tc>
                  <a:txBody>
                    <a:bodyPr/>
                    <a:lstStyle/>
                    <a:p>
                      <a:pPr marL="0" algn="r" defTabSz="914400" rtl="0" eaLnBrk="1" fontAlgn="ctr" latinLnBrk="0" hangingPunct="1"/>
                      <a:r>
                        <a:rPr lang="en-US" altLang="zh-TW" sz="1600" b="0" i="0" u="none" strike="noStrike" kern="1200" dirty="0" smtClean="0">
                          <a:solidFill>
                            <a:schemeClr val="tx1"/>
                          </a:solidFill>
                          <a:effectLst/>
                          <a:latin typeface="+mn-lt"/>
                          <a:ea typeface="+mn-ea"/>
                          <a:cs typeface="Arial" pitchFamily="34" charset="0"/>
                        </a:rPr>
                        <a:t>0.2</a:t>
                      </a:r>
                      <a:r>
                        <a:rPr lang="en-US" altLang="zh-TW" sz="1600" b="0" i="0" u="none" strike="noStrike" dirty="0" smtClean="0">
                          <a:solidFill>
                            <a:schemeClr val="tx1"/>
                          </a:solidFill>
                          <a:effectLst/>
                          <a:latin typeface="+mn-lt"/>
                        </a:rPr>
                        <a:t>%</a:t>
                      </a:r>
                      <a:endParaRPr lang="en-US" altLang="zh-TW" sz="1600" b="0" i="0" u="none" strike="noStrike" kern="1200" dirty="0">
                        <a:solidFill>
                          <a:schemeClr val="tx1"/>
                        </a:solidFill>
                        <a:effectLst/>
                        <a:latin typeface="+mn-lt"/>
                        <a:ea typeface="+mn-ea"/>
                        <a:cs typeface="Arial" pitchFamily="34" charset="0"/>
                      </a:endParaRPr>
                    </a:p>
                  </a:txBody>
                  <a:tcPr marL="6350" marR="72000" marT="6350" marB="0" anchor="ctr">
                    <a:lnL w="12700" cap="flat" cmpd="sng" algn="ctr">
                      <a:noFill/>
                      <a:prstDash val="sysDot"/>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algn="r" fontAlgn="ctr"/>
                      <a:r>
                        <a:rPr lang="en-US" altLang="zh-TW" sz="1600" b="0" i="0" u="none" strike="noStrike" dirty="0" smtClean="0">
                          <a:solidFill>
                            <a:schemeClr val="tx1"/>
                          </a:solidFill>
                          <a:effectLst/>
                          <a:latin typeface="+mn-lt"/>
                        </a:rPr>
                        <a:t>0.6%</a:t>
                      </a:r>
                      <a:endParaRPr lang="en-US" altLang="zh-TW" sz="1600" b="0" i="0" u="none" strike="noStrike" dirty="0">
                        <a:solidFill>
                          <a:schemeClr val="tx1"/>
                        </a:solidFill>
                        <a:effectLst/>
                        <a:latin typeface="+mn-lt"/>
                      </a:endParaRPr>
                    </a:p>
                  </a:txBody>
                  <a:tcPr marL="6350" marR="72000" marT="6350" marB="0" anchor="ctr">
                    <a:lnL w="12700" cap="flat" cmpd="sng" algn="ctr">
                      <a:solidFill>
                        <a:schemeClr val="accent1">
                          <a:lumMod val="40000"/>
                          <a:lumOff val="60000"/>
                        </a:schemeClr>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algn="r" fontAlgn="ctr"/>
                      <a:r>
                        <a:rPr lang="en-US" altLang="zh-TW" sz="1600" b="0" i="0" u="none" strike="noStrike" kern="1200" dirty="0" smtClean="0">
                          <a:solidFill>
                            <a:schemeClr val="tx1"/>
                          </a:solidFill>
                          <a:effectLst/>
                          <a:latin typeface="+mn-lt"/>
                          <a:ea typeface="+mn-ea"/>
                          <a:cs typeface="+mn-cs"/>
                        </a:rPr>
                        <a:t>41</a:t>
                      </a:r>
                      <a:endParaRPr lang="en-US" altLang="zh-TW" sz="1600" b="0" i="0" u="none" strike="noStrike" kern="1200" dirty="0">
                        <a:solidFill>
                          <a:schemeClr val="tx1"/>
                        </a:solidFill>
                        <a:effectLst/>
                        <a:latin typeface="+mn-lt"/>
                        <a:ea typeface="+mn-ea"/>
                        <a:cs typeface="+mn-cs"/>
                      </a:endParaRPr>
                    </a:p>
                  </a:txBody>
                  <a:tcPr marL="6350" marR="72000" marT="6350" marB="0" anchor="ctr">
                    <a:lnL>
                      <a:noFill/>
                    </a:lnL>
                    <a:lnR>
                      <a:noFill/>
                    </a:lnR>
                    <a:lnT>
                      <a:noFill/>
                    </a:lnT>
                    <a:lnB>
                      <a:noFill/>
                    </a:lnB>
                    <a:lnTlToBr>
                      <a:noFill/>
                    </a:lnTlToBr>
                    <a:lnBlToTr>
                      <a:noFill/>
                    </a:lnBlToTr>
                    <a:solidFill>
                      <a:schemeClr val="bg1"/>
                    </a:solidFill>
                  </a:tcPr>
                </a:tc>
                <a:tc>
                  <a:txBody>
                    <a:bodyPr/>
                    <a:lstStyle/>
                    <a:p>
                      <a:pPr marL="0" algn="r" defTabSz="914400" rtl="0" eaLnBrk="1" fontAlgn="ctr" latinLnBrk="0" hangingPunct="1"/>
                      <a:r>
                        <a:rPr lang="en-US" altLang="zh-TW" sz="1600" b="0" i="0" u="none" strike="noStrike" kern="1200" dirty="0" smtClean="0">
                          <a:solidFill>
                            <a:schemeClr val="tx1"/>
                          </a:solidFill>
                          <a:effectLst/>
                          <a:latin typeface="+mn-lt"/>
                          <a:ea typeface="+mn-ea"/>
                          <a:cs typeface="Arial" pitchFamily="34" charset="0"/>
                        </a:rPr>
                        <a:t>0.3</a:t>
                      </a:r>
                      <a:r>
                        <a:rPr lang="en-US" altLang="zh-TW" sz="1600" b="0" i="0" u="none" strike="noStrike" dirty="0" smtClean="0">
                          <a:solidFill>
                            <a:schemeClr val="tx1"/>
                          </a:solidFill>
                          <a:effectLst/>
                          <a:latin typeface="+mn-lt"/>
                        </a:rPr>
                        <a:t>%</a:t>
                      </a:r>
                      <a:endParaRPr lang="en-US" altLang="zh-TW" sz="1600" b="0" i="0" u="none" strike="noStrike" kern="1200" dirty="0">
                        <a:solidFill>
                          <a:schemeClr val="tx1"/>
                        </a:solidFill>
                        <a:effectLst/>
                        <a:latin typeface="+mn-lt"/>
                        <a:ea typeface="+mn-ea"/>
                        <a:cs typeface="Arial" pitchFamily="34" charset="0"/>
                      </a:endParaRPr>
                    </a:p>
                  </a:txBody>
                  <a:tcPr marL="6350" marR="72000" marT="6350" marB="0" anchor="ctr">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3"/>
                  </a:ext>
                </a:extLst>
              </a:tr>
              <a:tr h="388800">
                <a:tc>
                  <a:txBody>
                    <a:bodyPr/>
                    <a:lstStyle>
                      <a:lvl1pPr algn="l" defTabSz="635000" eaLnBrk="0" hangingPunct="0">
                        <a:spcBef>
                          <a:spcPct val="20000"/>
                        </a:spcBef>
                        <a:defRPr kumimoji="1" sz="2800">
                          <a:solidFill>
                            <a:schemeClr val="tx1"/>
                          </a:solidFill>
                          <a:latin typeface="Times New Roman" pitchFamily="18" charset="0"/>
                          <a:ea typeface="新細明體" pitchFamily="18" charset="-120"/>
                        </a:defRPr>
                      </a:lvl1pPr>
                      <a:lvl2pPr indent="-285750" algn="l" defTabSz="635000" eaLnBrk="0" hangingPunct="0">
                        <a:spcBef>
                          <a:spcPct val="20000"/>
                        </a:spcBef>
                        <a:defRPr kumimoji="1" sz="2400">
                          <a:solidFill>
                            <a:schemeClr val="tx1"/>
                          </a:solidFill>
                          <a:latin typeface="Times New Roman" pitchFamily="18" charset="0"/>
                          <a:ea typeface="新細明體" pitchFamily="18" charset="-120"/>
                        </a:defRPr>
                      </a:lvl2pPr>
                      <a:lvl3pPr indent="-228600" algn="l" defTabSz="635000" eaLnBrk="0" hangingPunct="0">
                        <a:spcBef>
                          <a:spcPct val="20000"/>
                        </a:spcBef>
                        <a:defRPr kumimoji="1" sz="2000">
                          <a:solidFill>
                            <a:schemeClr val="tx1"/>
                          </a:solidFill>
                          <a:latin typeface="Times New Roman" pitchFamily="18" charset="0"/>
                          <a:ea typeface="新細明體" pitchFamily="18" charset="-120"/>
                        </a:defRPr>
                      </a:lvl3pPr>
                      <a:lvl4pPr indent="-228600" algn="l" defTabSz="635000" eaLnBrk="0" hangingPunct="0">
                        <a:spcBef>
                          <a:spcPct val="20000"/>
                        </a:spcBef>
                        <a:defRPr kumimoji="1">
                          <a:solidFill>
                            <a:schemeClr val="tx1"/>
                          </a:solidFill>
                          <a:latin typeface="Times New Roman" pitchFamily="18" charset="0"/>
                          <a:ea typeface="新細明體" pitchFamily="18" charset="-120"/>
                        </a:defRPr>
                      </a:lvl4pPr>
                      <a:lvl5pPr indent="-228600" algn="l" defTabSz="635000" eaLnBrk="0" hangingPunct="0">
                        <a:spcBef>
                          <a:spcPct val="20000"/>
                        </a:spcBef>
                        <a:defRPr kumimoji="1">
                          <a:solidFill>
                            <a:schemeClr val="tx1"/>
                          </a:solidFill>
                          <a:latin typeface="Times New Roman" pitchFamily="18" charset="0"/>
                          <a:ea typeface="新細明體" pitchFamily="18" charset="-120"/>
                        </a:defRPr>
                      </a:lvl5pPr>
                      <a:lvl6pPr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6pPr>
                      <a:lvl7pPr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7pPr>
                      <a:lvl8pPr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8pPr>
                      <a:lvl9pPr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600" b="1" i="0" u="none" strike="noStrike" cap="none" normalizeH="0" baseline="0" dirty="0" smtClean="0">
                          <a:ln>
                            <a:noFill/>
                          </a:ln>
                          <a:solidFill>
                            <a:schemeClr val="tx1"/>
                          </a:solidFill>
                          <a:effectLst/>
                          <a:latin typeface="+mj-lt"/>
                          <a:ea typeface="+mj-ea"/>
                        </a:rPr>
                        <a:t>國內股票</a:t>
                      </a:r>
                      <a:endParaRPr kumimoji="1" lang="zh-TW" altLang="en-US" sz="1600" b="0" i="0" u="none" strike="noStrike" cap="none" normalizeH="0" baseline="0" dirty="0" smtClean="0">
                        <a:ln>
                          <a:noFill/>
                        </a:ln>
                        <a:solidFill>
                          <a:schemeClr val="tx1"/>
                        </a:solidFill>
                        <a:effectLst/>
                        <a:latin typeface="+mj-lt"/>
                        <a:ea typeface="+mj-ea"/>
                      </a:endParaRPr>
                    </a:p>
                  </a:txBody>
                  <a:tcPr marL="91443" marR="91443" marT="45721" marB="45721" anchor="ctr" horzOverflow="overflow">
                    <a:lnL>
                      <a:noFill/>
                    </a:lnL>
                    <a:lnR w="12700" cap="flat" cmpd="sng" algn="ctr">
                      <a:solidFill>
                        <a:schemeClr val="accent1">
                          <a:lumMod val="40000"/>
                          <a:lumOff val="60000"/>
                        </a:schemeClr>
                      </a:solidFill>
                      <a:prstDash val="solid"/>
                      <a:round/>
                      <a:headEnd type="none" w="med" len="med"/>
                      <a:tailEnd type="none" w="med" len="med"/>
                    </a:lnR>
                    <a:lnT>
                      <a:noFill/>
                    </a:lnT>
                    <a:lnB>
                      <a:noFill/>
                    </a:lnB>
                    <a:lnTlToBr>
                      <a:noFill/>
                    </a:lnTlToBr>
                    <a:lnBlToTr>
                      <a:noFill/>
                    </a:lnBlToTr>
                    <a:solidFill>
                      <a:schemeClr val="accent1">
                        <a:lumMod val="20000"/>
                        <a:lumOff val="80000"/>
                      </a:schemeClr>
                    </a:solidFill>
                  </a:tcPr>
                </a:tc>
                <a:tc>
                  <a:txBody>
                    <a:bodyPr/>
                    <a:lstStyle/>
                    <a:p>
                      <a:pPr algn="r" fontAlgn="ctr"/>
                      <a:r>
                        <a:rPr lang="en-US" altLang="zh-TW" sz="1600" b="0" i="0" u="none" strike="noStrike" dirty="0" smtClean="0">
                          <a:solidFill>
                            <a:srgbClr val="000000"/>
                          </a:solidFill>
                          <a:effectLst/>
                          <a:latin typeface="+mn-lt"/>
                        </a:rPr>
                        <a:t>5.0%</a:t>
                      </a:r>
                      <a:endParaRPr lang="en-US" altLang="zh-TW" sz="1600" b="0" i="0" u="none" strike="noStrike" dirty="0">
                        <a:solidFill>
                          <a:srgbClr val="000000"/>
                        </a:solidFill>
                        <a:effectLst/>
                        <a:latin typeface="+mn-lt"/>
                      </a:endParaRPr>
                    </a:p>
                  </a:txBody>
                  <a:tcPr marL="6350" marR="72000" marT="635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a:noFill/>
                    </a:lnT>
                    <a:lnB>
                      <a:noFill/>
                    </a:lnB>
                    <a:lnTlToBr>
                      <a:noFill/>
                    </a:lnTlToBr>
                    <a:lnBlToTr>
                      <a:noFill/>
                    </a:lnBlToTr>
                    <a:solidFill>
                      <a:schemeClr val="accent1">
                        <a:lumMod val="20000"/>
                        <a:lumOff val="80000"/>
                      </a:schemeClr>
                    </a:solidFill>
                  </a:tcPr>
                </a:tc>
                <a:tc>
                  <a:txBody>
                    <a:bodyPr/>
                    <a:lstStyle/>
                    <a:p>
                      <a:pPr algn="r" fontAlgn="ctr"/>
                      <a:r>
                        <a:rPr lang="en-US" altLang="zh-TW" sz="1600" b="0" i="0" u="none" strike="noStrike" dirty="0" smtClean="0">
                          <a:solidFill>
                            <a:schemeClr val="tx1"/>
                          </a:solidFill>
                          <a:effectLst/>
                          <a:latin typeface="+mn-lt"/>
                        </a:rPr>
                        <a:t>6.3%</a:t>
                      </a:r>
                      <a:endParaRPr lang="en-US" altLang="zh-TW" sz="1600" b="0" i="0" u="none" strike="noStrike" dirty="0">
                        <a:solidFill>
                          <a:schemeClr val="tx1"/>
                        </a:solidFill>
                        <a:effectLst/>
                        <a:latin typeface="+mn-lt"/>
                      </a:endParaRPr>
                    </a:p>
                  </a:txBody>
                  <a:tcPr marL="6350" marR="72000" marT="635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a:noFill/>
                    </a:lnT>
                    <a:lnB>
                      <a:noFill/>
                    </a:lnB>
                    <a:lnTlToBr>
                      <a:noFill/>
                    </a:lnTlToBr>
                    <a:lnBlToTr>
                      <a:noFill/>
                    </a:lnBlToTr>
                    <a:solidFill>
                      <a:schemeClr val="accent1">
                        <a:lumMod val="20000"/>
                        <a:lumOff val="80000"/>
                      </a:schemeClr>
                    </a:solidFill>
                  </a:tcPr>
                </a:tc>
                <a:tc>
                  <a:txBody>
                    <a:bodyPr/>
                    <a:lstStyle/>
                    <a:p>
                      <a:pPr algn="r" fontAlgn="ctr"/>
                      <a:r>
                        <a:rPr lang="en-US" altLang="zh-TW" sz="1600" b="0" i="0" u="none" strike="noStrike" dirty="0" smtClean="0">
                          <a:solidFill>
                            <a:schemeClr val="tx1"/>
                          </a:solidFill>
                          <a:effectLst/>
                          <a:latin typeface="+mn-lt"/>
                        </a:rPr>
                        <a:t>7.2%</a:t>
                      </a:r>
                      <a:endParaRPr lang="en-US" altLang="zh-TW" sz="1600" b="0" i="0" u="none" strike="noStrike" dirty="0">
                        <a:solidFill>
                          <a:schemeClr val="tx1"/>
                        </a:solidFill>
                        <a:effectLst/>
                        <a:latin typeface="+mn-lt"/>
                      </a:endParaRPr>
                    </a:p>
                  </a:txBody>
                  <a:tcPr marL="6350" marR="72000" marT="6350" marB="0" anchor="ctr">
                    <a:lnL w="12700" cap="flat" cmpd="sng" algn="ctr">
                      <a:solidFill>
                        <a:schemeClr val="accent1">
                          <a:lumMod val="40000"/>
                          <a:lumOff val="60000"/>
                        </a:schemeClr>
                      </a:solidFill>
                      <a:prstDash val="solid"/>
                      <a:round/>
                      <a:headEnd type="none" w="med" len="med"/>
                      <a:tailEnd type="none" w="med" len="med"/>
                    </a:lnL>
                    <a:lnR>
                      <a:noFill/>
                    </a:lnR>
                    <a:lnT>
                      <a:noFill/>
                    </a:lnT>
                    <a:lnB>
                      <a:noFill/>
                    </a:lnB>
                    <a:lnTlToBr>
                      <a:noFill/>
                    </a:lnTlToBr>
                    <a:lnBlToTr>
                      <a:noFill/>
                    </a:lnBlToTr>
                    <a:solidFill>
                      <a:schemeClr val="accent1">
                        <a:lumMod val="20000"/>
                        <a:lumOff val="80000"/>
                      </a:schemeClr>
                    </a:solidFill>
                  </a:tcPr>
                </a:tc>
                <a:tc>
                  <a:txBody>
                    <a:bodyPr/>
                    <a:lstStyle/>
                    <a:p>
                      <a:pPr marL="0" algn="r" defTabSz="914400" rtl="0" eaLnBrk="1" fontAlgn="ctr" latinLnBrk="0" hangingPunct="1"/>
                      <a:r>
                        <a:rPr lang="en-US" altLang="zh-TW" sz="1600" b="0" i="0" u="none" strike="noStrike" kern="1200" dirty="0" smtClean="0">
                          <a:solidFill>
                            <a:schemeClr val="tx1"/>
                          </a:solidFill>
                          <a:effectLst/>
                          <a:latin typeface="+mn-lt"/>
                          <a:ea typeface="+mn-ea"/>
                          <a:cs typeface="+mn-cs"/>
                        </a:rPr>
                        <a:t>519</a:t>
                      </a:r>
                      <a:endParaRPr lang="en-US" altLang="zh-TW" sz="1600" b="0" i="0" u="none" strike="noStrike" kern="1200" dirty="0">
                        <a:solidFill>
                          <a:schemeClr val="tx1"/>
                        </a:solidFill>
                        <a:effectLst/>
                        <a:latin typeface="+mn-lt"/>
                        <a:ea typeface="+mn-ea"/>
                        <a:cs typeface="+mn-cs"/>
                      </a:endParaRPr>
                    </a:p>
                  </a:txBody>
                  <a:tcPr marL="6350" marR="72000" marT="6350" marB="0" anchor="ctr">
                    <a:lnL>
                      <a:noFill/>
                    </a:lnL>
                    <a:lnR w="12700" cap="flat" cmpd="sng" algn="ctr">
                      <a:noFill/>
                      <a:prstDash val="sysDot"/>
                      <a:round/>
                      <a:headEnd type="none" w="med" len="med"/>
                      <a:tailEnd type="none" w="med" len="med"/>
                    </a:lnR>
                    <a:lnT>
                      <a:noFill/>
                    </a:lnT>
                    <a:lnB>
                      <a:noFill/>
                    </a:lnB>
                    <a:lnTlToBr>
                      <a:noFill/>
                    </a:lnTlToBr>
                    <a:lnBlToTr>
                      <a:noFill/>
                    </a:lnBlToTr>
                    <a:solidFill>
                      <a:schemeClr val="accent1">
                        <a:lumMod val="20000"/>
                        <a:lumOff val="80000"/>
                      </a:schemeClr>
                    </a:solidFill>
                  </a:tcPr>
                </a:tc>
                <a:tc>
                  <a:txBody>
                    <a:bodyPr/>
                    <a:lstStyle/>
                    <a:p>
                      <a:pPr marL="0" algn="r" defTabSz="914400" rtl="0" eaLnBrk="1" fontAlgn="ctr" latinLnBrk="0" hangingPunct="1"/>
                      <a:r>
                        <a:rPr lang="en-US" altLang="zh-TW" sz="1600" b="0" i="0" u="none" strike="noStrike" kern="1200" dirty="0" smtClean="0">
                          <a:solidFill>
                            <a:schemeClr val="tx1"/>
                          </a:solidFill>
                          <a:effectLst/>
                          <a:latin typeface="+mn-lt"/>
                          <a:ea typeface="+mn-ea"/>
                          <a:cs typeface="Arial" pitchFamily="34" charset="0"/>
                        </a:rPr>
                        <a:t>20.9</a:t>
                      </a:r>
                      <a:r>
                        <a:rPr lang="en-US" altLang="zh-TW" sz="1600" b="0" i="0" u="none" strike="noStrike" dirty="0" smtClean="0">
                          <a:solidFill>
                            <a:schemeClr val="tx1"/>
                          </a:solidFill>
                          <a:effectLst/>
                          <a:latin typeface="+mn-lt"/>
                        </a:rPr>
                        <a:t>%</a:t>
                      </a:r>
                      <a:endParaRPr lang="en-US" altLang="zh-TW" sz="1600" b="0" i="0" u="none" strike="noStrike" kern="1200" dirty="0">
                        <a:solidFill>
                          <a:schemeClr val="tx1"/>
                        </a:solidFill>
                        <a:effectLst/>
                        <a:latin typeface="+mn-lt"/>
                        <a:ea typeface="+mn-ea"/>
                        <a:cs typeface="Arial" pitchFamily="34" charset="0"/>
                      </a:endParaRPr>
                    </a:p>
                  </a:txBody>
                  <a:tcPr marL="6350" marR="72000" marT="6350" marB="0" anchor="ctr">
                    <a:lnL w="12700" cap="flat" cmpd="sng" algn="ctr">
                      <a:noFill/>
                      <a:prstDash val="sysDot"/>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a:noFill/>
                    </a:lnT>
                    <a:lnB>
                      <a:noFill/>
                    </a:lnB>
                    <a:lnTlToBr>
                      <a:noFill/>
                    </a:lnTlToBr>
                    <a:lnBlToTr>
                      <a:noFill/>
                    </a:lnBlToTr>
                    <a:solidFill>
                      <a:schemeClr val="accent1">
                        <a:lumMod val="20000"/>
                        <a:lumOff val="80000"/>
                      </a:schemeClr>
                    </a:solidFill>
                  </a:tcPr>
                </a:tc>
                <a:tc>
                  <a:txBody>
                    <a:bodyPr/>
                    <a:lstStyle/>
                    <a:p>
                      <a:pPr algn="r" fontAlgn="ctr"/>
                      <a:r>
                        <a:rPr lang="en-US" altLang="zh-TW" sz="1600" b="0" i="0" u="none" strike="noStrike" dirty="0" smtClean="0">
                          <a:solidFill>
                            <a:schemeClr val="tx1"/>
                          </a:solidFill>
                          <a:effectLst/>
                          <a:latin typeface="+mn-lt"/>
                        </a:rPr>
                        <a:t>6.4%</a:t>
                      </a:r>
                      <a:endParaRPr lang="en-US" altLang="zh-TW" sz="1600" b="0" i="0" u="none" strike="noStrike" dirty="0">
                        <a:solidFill>
                          <a:schemeClr val="tx1"/>
                        </a:solidFill>
                        <a:effectLst/>
                        <a:latin typeface="+mn-lt"/>
                      </a:endParaRPr>
                    </a:p>
                  </a:txBody>
                  <a:tcPr marL="6350" marR="72000" marT="6350" marB="0" anchor="ctr">
                    <a:lnL w="12700" cap="flat" cmpd="sng" algn="ctr">
                      <a:solidFill>
                        <a:schemeClr val="accent1">
                          <a:lumMod val="40000"/>
                          <a:lumOff val="60000"/>
                        </a:schemeClr>
                      </a:solidFill>
                      <a:prstDash val="solid"/>
                      <a:round/>
                      <a:headEnd type="none" w="med" len="med"/>
                      <a:tailEnd type="none" w="med" len="med"/>
                    </a:lnL>
                    <a:lnR>
                      <a:noFill/>
                    </a:lnR>
                    <a:lnT>
                      <a:noFill/>
                    </a:lnT>
                    <a:lnB>
                      <a:noFill/>
                    </a:lnB>
                    <a:lnTlToBr>
                      <a:noFill/>
                    </a:lnTlToBr>
                    <a:lnBlToTr>
                      <a:noFill/>
                    </a:lnBlToTr>
                    <a:solidFill>
                      <a:schemeClr val="accent1">
                        <a:lumMod val="20000"/>
                        <a:lumOff val="80000"/>
                      </a:schemeClr>
                    </a:solidFill>
                  </a:tcPr>
                </a:tc>
                <a:tc>
                  <a:txBody>
                    <a:bodyPr/>
                    <a:lstStyle/>
                    <a:p>
                      <a:pPr marL="0" algn="r" defTabSz="914400" rtl="0" eaLnBrk="1" fontAlgn="ctr" latinLnBrk="0" hangingPunct="1"/>
                      <a:r>
                        <a:rPr lang="en-US" altLang="zh-TW" sz="1600" b="0" i="0" u="none" strike="noStrike" kern="1200" dirty="0" smtClean="0">
                          <a:solidFill>
                            <a:schemeClr val="tx1"/>
                          </a:solidFill>
                          <a:effectLst/>
                          <a:latin typeface="+mn-lt"/>
                          <a:ea typeface="+mn-ea"/>
                          <a:cs typeface="+mn-cs"/>
                        </a:rPr>
                        <a:t>450</a:t>
                      </a:r>
                      <a:endParaRPr lang="en-US" altLang="zh-TW" sz="1600" b="0" i="0" u="none" strike="noStrike" kern="1200" dirty="0">
                        <a:solidFill>
                          <a:schemeClr val="tx1"/>
                        </a:solidFill>
                        <a:effectLst/>
                        <a:latin typeface="+mn-lt"/>
                        <a:ea typeface="+mn-ea"/>
                        <a:cs typeface="+mn-cs"/>
                      </a:endParaRPr>
                    </a:p>
                  </a:txBody>
                  <a:tcPr marL="6350" marR="72000" marT="6350" marB="0" anchor="ctr">
                    <a:lnL>
                      <a:noFill/>
                    </a:lnL>
                    <a:lnR>
                      <a:noFill/>
                    </a:lnR>
                    <a:lnT>
                      <a:noFill/>
                    </a:lnT>
                    <a:lnB>
                      <a:noFill/>
                    </a:lnB>
                    <a:lnTlToBr>
                      <a:noFill/>
                    </a:lnTlToBr>
                    <a:lnBlToTr>
                      <a:noFill/>
                    </a:lnBlToTr>
                    <a:solidFill>
                      <a:schemeClr val="accent1">
                        <a:lumMod val="20000"/>
                        <a:lumOff val="80000"/>
                      </a:schemeClr>
                    </a:solidFill>
                  </a:tcPr>
                </a:tc>
                <a:tc>
                  <a:txBody>
                    <a:bodyPr/>
                    <a:lstStyle/>
                    <a:p>
                      <a:pPr marL="0" algn="r" defTabSz="914400" rtl="0" eaLnBrk="1" fontAlgn="ctr" latinLnBrk="0" hangingPunct="1"/>
                      <a:r>
                        <a:rPr lang="en-US" altLang="zh-TW" sz="1600" b="0" i="0" u="none" strike="noStrike" kern="1200" dirty="0" smtClean="0">
                          <a:solidFill>
                            <a:schemeClr val="tx1"/>
                          </a:solidFill>
                          <a:effectLst/>
                          <a:latin typeface="+mn-lt"/>
                          <a:ea typeface="+mn-ea"/>
                          <a:cs typeface="Arial" pitchFamily="34" charset="0"/>
                        </a:rPr>
                        <a:t>10.0</a:t>
                      </a:r>
                      <a:r>
                        <a:rPr lang="en-US" altLang="zh-TW" sz="1600" b="0" i="0" u="none" strike="noStrike" dirty="0" smtClean="0">
                          <a:solidFill>
                            <a:schemeClr val="tx1"/>
                          </a:solidFill>
                          <a:effectLst/>
                          <a:latin typeface="+mn-lt"/>
                        </a:rPr>
                        <a:t>%</a:t>
                      </a:r>
                      <a:endParaRPr lang="en-US" altLang="zh-TW" sz="1600" b="0" i="0" u="none" strike="noStrike" kern="1200" dirty="0">
                        <a:solidFill>
                          <a:schemeClr val="tx1"/>
                        </a:solidFill>
                        <a:effectLst/>
                        <a:latin typeface="+mn-lt"/>
                        <a:ea typeface="+mn-ea"/>
                        <a:cs typeface="Arial" pitchFamily="34" charset="0"/>
                      </a:endParaRPr>
                    </a:p>
                  </a:txBody>
                  <a:tcPr marL="6350" marR="72000" marT="6350" marB="0" anchor="ctr">
                    <a:lnL>
                      <a:noFill/>
                    </a:lnL>
                    <a:lnR>
                      <a:noFill/>
                    </a:lnR>
                    <a:lnT>
                      <a:noFill/>
                    </a:lnT>
                    <a:lnB>
                      <a:noFill/>
                    </a:lnB>
                    <a:lnTlToBr>
                      <a:noFill/>
                    </a:lnTlToBr>
                    <a:lnBlToTr>
                      <a:noFill/>
                    </a:lnBlToTr>
                    <a:solidFill>
                      <a:schemeClr val="accent1">
                        <a:lumMod val="20000"/>
                        <a:lumOff val="80000"/>
                      </a:schemeClr>
                    </a:solidFill>
                  </a:tcPr>
                </a:tc>
                <a:extLst>
                  <a:ext uri="{0D108BD9-81ED-4DB2-BD59-A6C34878D82A}">
                    <a16:rowId xmlns:a16="http://schemas.microsoft.com/office/drawing/2014/main" val="10004"/>
                  </a:ext>
                </a:extLst>
              </a:tr>
              <a:tr h="388800">
                <a:tc>
                  <a:txBody>
                    <a:bodyPr/>
                    <a:lstStyle>
                      <a:lvl1pPr algn="l" defTabSz="635000" eaLnBrk="0" hangingPunct="0">
                        <a:spcBef>
                          <a:spcPct val="20000"/>
                        </a:spcBef>
                        <a:defRPr kumimoji="1" sz="2800">
                          <a:solidFill>
                            <a:schemeClr val="tx1"/>
                          </a:solidFill>
                          <a:latin typeface="Times New Roman" pitchFamily="18" charset="0"/>
                          <a:ea typeface="新細明體" pitchFamily="18" charset="-120"/>
                        </a:defRPr>
                      </a:lvl1pPr>
                      <a:lvl2pPr indent="-285750" algn="l" defTabSz="635000" eaLnBrk="0" hangingPunct="0">
                        <a:spcBef>
                          <a:spcPct val="20000"/>
                        </a:spcBef>
                        <a:defRPr kumimoji="1" sz="2400">
                          <a:solidFill>
                            <a:schemeClr val="tx1"/>
                          </a:solidFill>
                          <a:latin typeface="Times New Roman" pitchFamily="18" charset="0"/>
                          <a:ea typeface="新細明體" pitchFamily="18" charset="-120"/>
                        </a:defRPr>
                      </a:lvl2pPr>
                      <a:lvl3pPr indent="-228600" algn="l" defTabSz="635000" eaLnBrk="0" hangingPunct="0">
                        <a:spcBef>
                          <a:spcPct val="20000"/>
                        </a:spcBef>
                        <a:defRPr kumimoji="1" sz="2000">
                          <a:solidFill>
                            <a:schemeClr val="tx1"/>
                          </a:solidFill>
                          <a:latin typeface="Times New Roman" pitchFamily="18" charset="0"/>
                          <a:ea typeface="新細明體" pitchFamily="18" charset="-120"/>
                        </a:defRPr>
                      </a:lvl3pPr>
                      <a:lvl4pPr indent="-228600" algn="l" defTabSz="635000" eaLnBrk="0" hangingPunct="0">
                        <a:spcBef>
                          <a:spcPct val="20000"/>
                        </a:spcBef>
                        <a:defRPr kumimoji="1">
                          <a:solidFill>
                            <a:schemeClr val="tx1"/>
                          </a:solidFill>
                          <a:latin typeface="Times New Roman" pitchFamily="18" charset="0"/>
                          <a:ea typeface="新細明體" pitchFamily="18" charset="-120"/>
                        </a:defRPr>
                      </a:lvl4pPr>
                      <a:lvl5pPr indent="-228600" algn="l" defTabSz="635000" eaLnBrk="0" hangingPunct="0">
                        <a:spcBef>
                          <a:spcPct val="20000"/>
                        </a:spcBef>
                        <a:defRPr kumimoji="1">
                          <a:solidFill>
                            <a:schemeClr val="tx1"/>
                          </a:solidFill>
                          <a:latin typeface="Times New Roman" pitchFamily="18" charset="0"/>
                          <a:ea typeface="新細明體" pitchFamily="18" charset="-120"/>
                        </a:defRPr>
                      </a:lvl5pPr>
                      <a:lvl6pPr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6pPr>
                      <a:lvl7pPr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7pPr>
                      <a:lvl8pPr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8pPr>
                      <a:lvl9pPr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9pPr>
                    </a:lstStyle>
                    <a:p>
                      <a:pPr marL="0" marR="0" lvl="0" indent="0" algn="l" defTabSz="635000" rtl="0" eaLnBrk="1" fontAlgn="base" latinLnBrk="0" hangingPunct="1">
                        <a:lnSpc>
                          <a:spcPct val="100000"/>
                        </a:lnSpc>
                        <a:spcBef>
                          <a:spcPct val="20000"/>
                        </a:spcBef>
                        <a:spcAft>
                          <a:spcPct val="0"/>
                        </a:spcAft>
                        <a:buClrTx/>
                        <a:buSzTx/>
                        <a:buFontTx/>
                        <a:buNone/>
                        <a:tabLst/>
                        <a:defRPr/>
                      </a:pPr>
                      <a:r>
                        <a:rPr kumimoji="1" lang="zh-TW" altLang="en-US" sz="1600" b="1" i="0" u="none" strike="noStrike" cap="none" normalizeH="0" baseline="0" dirty="0" smtClean="0">
                          <a:ln>
                            <a:noFill/>
                          </a:ln>
                          <a:solidFill>
                            <a:schemeClr val="tx1"/>
                          </a:solidFill>
                          <a:effectLst/>
                          <a:latin typeface="+mj-lt"/>
                          <a:ea typeface="+mj-ea"/>
                        </a:rPr>
                        <a:t>國外股票</a:t>
                      </a:r>
                      <a:r>
                        <a:rPr kumimoji="1" lang="en-US" altLang="zh-TW" sz="1600" b="0" i="0" u="none" strike="noStrike" cap="none" normalizeH="0" baseline="70000" dirty="0" smtClean="0">
                          <a:ln>
                            <a:noFill/>
                          </a:ln>
                          <a:solidFill>
                            <a:schemeClr val="tx1"/>
                          </a:solidFill>
                          <a:effectLst/>
                          <a:latin typeface="+mj-lt"/>
                          <a:ea typeface="+mj-ea"/>
                        </a:rPr>
                        <a:t>(2)</a:t>
                      </a:r>
                    </a:p>
                  </a:txBody>
                  <a:tcPr marL="91443" marR="91443" marT="45721" marB="45721" anchor="ctr" horzOverflow="overflow">
                    <a:lnL>
                      <a:noFill/>
                    </a:lnL>
                    <a:lnR w="12700" cap="flat" cmpd="sng" algn="ctr">
                      <a:solidFill>
                        <a:schemeClr val="accent1">
                          <a:lumMod val="40000"/>
                          <a:lumOff val="60000"/>
                        </a:schemeClr>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algn="r" fontAlgn="ctr"/>
                      <a:r>
                        <a:rPr lang="en-US" altLang="zh-TW" sz="1600" b="0" i="0" u="none" strike="noStrike" dirty="0" smtClean="0">
                          <a:solidFill>
                            <a:srgbClr val="000000"/>
                          </a:solidFill>
                          <a:effectLst/>
                          <a:latin typeface="+mn-lt"/>
                        </a:rPr>
                        <a:t>5.8%</a:t>
                      </a:r>
                      <a:endParaRPr lang="en-US" altLang="zh-TW" sz="1600" b="0" i="0" u="none" strike="noStrike" dirty="0">
                        <a:solidFill>
                          <a:srgbClr val="000000"/>
                        </a:solidFill>
                        <a:effectLst/>
                        <a:latin typeface="+mn-lt"/>
                      </a:endParaRPr>
                    </a:p>
                  </a:txBody>
                  <a:tcPr marL="6350" marR="72000" marT="635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algn="r" fontAlgn="ctr"/>
                      <a:r>
                        <a:rPr lang="en-US" altLang="zh-TW" sz="1600" b="0" i="0" u="none" strike="noStrike" dirty="0" smtClean="0">
                          <a:solidFill>
                            <a:schemeClr val="tx1"/>
                          </a:solidFill>
                          <a:effectLst/>
                          <a:latin typeface="+mn-lt"/>
                        </a:rPr>
                        <a:t>5.9%</a:t>
                      </a:r>
                      <a:endParaRPr lang="en-US" altLang="zh-TW" sz="1600" b="0" i="0" u="none" strike="noStrike" dirty="0">
                        <a:solidFill>
                          <a:schemeClr val="tx1"/>
                        </a:solidFill>
                        <a:effectLst/>
                        <a:latin typeface="+mn-lt"/>
                      </a:endParaRPr>
                    </a:p>
                  </a:txBody>
                  <a:tcPr marL="6350" marR="72000" marT="635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algn="r" fontAlgn="ctr"/>
                      <a:r>
                        <a:rPr lang="en-US" altLang="zh-TW" sz="1600" b="0" i="0" u="none" strike="noStrike" dirty="0" smtClean="0">
                          <a:solidFill>
                            <a:schemeClr val="tx1"/>
                          </a:solidFill>
                          <a:effectLst/>
                          <a:latin typeface="+mn-lt"/>
                        </a:rPr>
                        <a:t>6.4%</a:t>
                      </a:r>
                      <a:endParaRPr lang="en-US" altLang="zh-TW" sz="1600" b="0" i="0" u="none" strike="noStrike" dirty="0">
                        <a:solidFill>
                          <a:schemeClr val="tx1"/>
                        </a:solidFill>
                        <a:effectLst/>
                        <a:latin typeface="+mn-lt"/>
                      </a:endParaRPr>
                    </a:p>
                  </a:txBody>
                  <a:tcPr marL="6350" marR="72000" marT="6350" marB="0" anchor="ctr">
                    <a:lnL w="12700" cap="flat" cmpd="sng" algn="ctr">
                      <a:solidFill>
                        <a:schemeClr val="accent1">
                          <a:lumMod val="40000"/>
                          <a:lumOff val="60000"/>
                        </a:schemeClr>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algn="r" defTabSz="914400" rtl="0" eaLnBrk="1" fontAlgn="ctr" latinLnBrk="0" hangingPunct="1"/>
                      <a:r>
                        <a:rPr lang="en-US" altLang="zh-TW" sz="1600" b="0" i="0" u="none" strike="noStrike" kern="1200" dirty="0" smtClean="0">
                          <a:solidFill>
                            <a:schemeClr val="tx1"/>
                          </a:solidFill>
                          <a:effectLst/>
                          <a:latin typeface="+mn-lt"/>
                          <a:ea typeface="+mn-ea"/>
                          <a:cs typeface="+mn-cs"/>
                        </a:rPr>
                        <a:t>465</a:t>
                      </a:r>
                      <a:endParaRPr lang="en-US" altLang="zh-TW" sz="1600" b="0" i="0" u="none" strike="noStrike" kern="1200" dirty="0">
                        <a:solidFill>
                          <a:schemeClr val="tx1"/>
                        </a:solidFill>
                        <a:effectLst/>
                        <a:latin typeface="+mn-lt"/>
                        <a:ea typeface="+mn-ea"/>
                        <a:cs typeface="+mn-cs"/>
                      </a:endParaRPr>
                    </a:p>
                  </a:txBody>
                  <a:tcPr marL="6350" marR="72000" marT="6350" marB="0" anchor="ctr">
                    <a:lnL>
                      <a:noFill/>
                    </a:lnL>
                    <a:lnR w="12700" cap="flat" cmpd="sng" algn="ctr">
                      <a:noFill/>
                      <a:prstDash val="sysDot"/>
                      <a:round/>
                      <a:headEnd type="none" w="med" len="med"/>
                      <a:tailEnd type="none" w="med" len="med"/>
                    </a:lnR>
                    <a:lnT>
                      <a:noFill/>
                    </a:lnT>
                    <a:lnB>
                      <a:noFill/>
                    </a:lnB>
                    <a:lnTlToBr>
                      <a:noFill/>
                    </a:lnTlToBr>
                    <a:lnBlToTr>
                      <a:noFill/>
                    </a:lnBlToTr>
                    <a:solidFill>
                      <a:schemeClr val="bg1"/>
                    </a:solidFill>
                  </a:tcPr>
                </a:tc>
                <a:tc>
                  <a:txBody>
                    <a:bodyPr/>
                    <a:lstStyle/>
                    <a:p>
                      <a:pPr marL="0" algn="r" defTabSz="914400" rtl="0" eaLnBrk="1" fontAlgn="ctr" latinLnBrk="0" hangingPunct="1"/>
                      <a:r>
                        <a:rPr lang="en-US" altLang="zh-TW" sz="1600" b="0" i="0" u="none" strike="noStrike" kern="1200" dirty="0" smtClean="0">
                          <a:solidFill>
                            <a:schemeClr val="tx1"/>
                          </a:solidFill>
                          <a:effectLst/>
                          <a:latin typeface="+mn-lt"/>
                          <a:ea typeface="+mn-ea"/>
                          <a:cs typeface="Arial" pitchFamily="34" charset="0"/>
                        </a:rPr>
                        <a:t>11.6</a:t>
                      </a:r>
                      <a:r>
                        <a:rPr lang="en-US" altLang="zh-TW" sz="1600" b="0" i="0" u="none" strike="noStrike" dirty="0" smtClean="0">
                          <a:solidFill>
                            <a:schemeClr val="tx1"/>
                          </a:solidFill>
                          <a:effectLst/>
                          <a:latin typeface="+mn-lt"/>
                        </a:rPr>
                        <a:t>%</a:t>
                      </a:r>
                      <a:endParaRPr lang="en-US" altLang="zh-TW" sz="1600" b="0" i="0" u="none" strike="noStrike" kern="1200" dirty="0">
                        <a:solidFill>
                          <a:schemeClr val="tx1"/>
                        </a:solidFill>
                        <a:effectLst/>
                        <a:latin typeface="+mn-lt"/>
                        <a:ea typeface="+mn-ea"/>
                        <a:cs typeface="Arial" pitchFamily="34" charset="0"/>
                      </a:endParaRPr>
                    </a:p>
                  </a:txBody>
                  <a:tcPr marL="6350" marR="72000" marT="6350" marB="0" anchor="ctr">
                    <a:lnL w="12700" cap="flat" cmpd="sng" algn="ctr">
                      <a:noFill/>
                      <a:prstDash val="sysDot"/>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algn="r" fontAlgn="ctr"/>
                      <a:r>
                        <a:rPr lang="en-US" altLang="zh-TW" sz="1600" b="0" i="0" u="none" strike="noStrike" dirty="0" smtClean="0">
                          <a:solidFill>
                            <a:schemeClr val="tx1"/>
                          </a:solidFill>
                          <a:effectLst/>
                          <a:latin typeface="+mn-lt"/>
                        </a:rPr>
                        <a:t>6.2%</a:t>
                      </a:r>
                      <a:endParaRPr lang="en-US" altLang="zh-TW" sz="1600" b="0" i="0" u="none" strike="noStrike" dirty="0">
                        <a:solidFill>
                          <a:schemeClr val="tx1"/>
                        </a:solidFill>
                        <a:effectLst/>
                        <a:latin typeface="+mn-lt"/>
                      </a:endParaRPr>
                    </a:p>
                  </a:txBody>
                  <a:tcPr marL="6350" marR="72000" marT="6350" marB="0" anchor="ctr">
                    <a:lnL w="12700" cap="flat" cmpd="sng" algn="ctr">
                      <a:solidFill>
                        <a:schemeClr val="accent1">
                          <a:lumMod val="40000"/>
                          <a:lumOff val="60000"/>
                        </a:schemeClr>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algn="r" defTabSz="914400" rtl="0" eaLnBrk="1" fontAlgn="ctr" latinLnBrk="0" hangingPunct="1"/>
                      <a:r>
                        <a:rPr lang="en-US" altLang="zh-TW" sz="1600" b="0" i="0" u="none" strike="noStrike" kern="1200" dirty="0" smtClean="0">
                          <a:solidFill>
                            <a:schemeClr val="tx1"/>
                          </a:solidFill>
                          <a:effectLst/>
                          <a:latin typeface="+mn-lt"/>
                          <a:ea typeface="+mn-ea"/>
                          <a:cs typeface="+mn-cs"/>
                        </a:rPr>
                        <a:t>437</a:t>
                      </a:r>
                      <a:endParaRPr lang="en-US" altLang="zh-TW" sz="1600" b="0" i="0" u="none" strike="noStrike" kern="1200" dirty="0">
                        <a:solidFill>
                          <a:schemeClr val="tx1"/>
                        </a:solidFill>
                        <a:effectLst/>
                        <a:latin typeface="+mn-lt"/>
                        <a:ea typeface="+mn-ea"/>
                        <a:cs typeface="+mn-cs"/>
                      </a:endParaRPr>
                    </a:p>
                  </a:txBody>
                  <a:tcPr marL="6350" marR="72000" marT="6350" marB="0" anchor="ctr">
                    <a:lnL>
                      <a:noFill/>
                    </a:lnL>
                    <a:lnR>
                      <a:noFill/>
                    </a:lnR>
                    <a:lnT>
                      <a:noFill/>
                    </a:lnT>
                    <a:lnB>
                      <a:noFill/>
                    </a:lnB>
                    <a:lnTlToBr>
                      <a:noFill/>
                    </a:lnTlToBr>
                    <a:lnBlToTr>
                      <a:noFill/>
                    </a:lnBlToTr>
                    <a:solidFill>
                      <a:schemeClr val="bg1"/>
                    </a:solidFill>
                  </a:tcPr>
                </a:tc>
                <a:tc>
                  <a:txBody>
                    <a:bodyPr/>
                    <a:lstStyle/>
                    <a:p>
                      <a:pPr marL="0" algn="r" defTabSz="914400" rtl="0" eaLnBrk="1" fontAlgn="ctr" latinLnBrk="0" hangingPunct="1"/>
                      <a:r>
                        <a:rPr lang="en-US" altLang="zh-TW" sz="1600" b="0" i="0" u="none" strike="noStrike" kern="1200" dirty="0" smtClean="0">
                          <a:solidFill>
                            <a:schemeClr val="tx1"/>
                          </a:solidFill>
                          <a:effectLst/>
                          <a:latin typeface="+mn-lt"/>
                          <a:ea typeface="+mn-ea"/>
                          <a:cs typeface="Arial" pitchFamily="34" charset="0"/>
                        </a:rPr>
                        <a:t>9.1</a:t>
                      </a:r>
                      <a:r>
                        <a:rPr lang="en-US" altLang="zh-TW" sz="1600" b="0" i="0" u="none" strike="noStrike" dirty="0" smtClean="0">
                          <a:solidFill>
                            <a:schemeClr val="tx1"/>
                          </a:solidFill>
                          <a:effectLst/>
                          <a:latin typeface="+mn-lt"/>
                        </a:rPr>
                        <a:t>%</a:t>
                      </a:r>
                      <a:endParaRPr lang="en-US" altLang="zh-TW" sz="1600" b="0" i="0" u="none" strike="noStrike" kern="1200" dirty="0">
                        <a:solidFill>
                          <a:schemeClr val="tx1"/>
                        </a:solidFill>
                        <a:effectLst/>
                        <a:latin typeface="+mn-lt"/>
                        <a:ea typeface="+mn-ea"/>
                        <a:cs typeface="Arial" pitchFamily="34" charset="0"/>
                      </a:endParaRPr>
                    </a:p>
                  </a:txBody>
                  <a:tcPr marL="6350" marR="72000" marT="6350" marB="0" anchor="ctr">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5"/>
                  </a:ext>
                </a:extLst>
              </a:tr>
              <a:tr h="388800">
                <a:tc>
                  <a:txBody>
                    <a:bodyPr/>
                    <a:lstStyle>
                      <a:lvl1pPr algn="l" defTabSz="635000" eaLnBrk="0" hangingPunct="0">
                        <a:spcBef>
                          <a:spcPct val="20000"/>
                        </a:spcBef>
                        <a:defRPr kumimoji="1" sz="2800">
                          <a:solidFill>
                            <a:schemeClr val="tx1"/>
                          </a:solidFill>
                          <a:latin typeface="Times New Roman" pitchFamily="18" charset="0"/>
                          <a:ea typeface="新細明體" pitchFamily="18" charset="-120"/>
                        </a:defRPr>
                      </a:lvl1pPr>
                      <a:lvl2pPr indent="-285750" algn="l" defTabSz="635000" eaLnBrk="0" hangingPunct="0">
                        <a:spcBef>
                          <a:spcPct val="20000"/>
                        </a:spcBef>
                        <a:defRPr kumimoji="1" sz="2400">
                          <a:solidFill>
                            <a:schemeClr val="tx1"/>
                          </a:solidFill>
                          <a:latin typeface="Times New Roman" pitchFamily="18" charset="0"/>
                          <a:ea typeface="新細明體" pitchFamily="18" charset="-120"/>
                        </a:defRPr>
                      </a:lvl2pPr>
                      <a:lvl3pPr indent="-228600" algn="l" defTabSz="635000" eaLnBrk="0" hangingPunct="0">
                        <a:spcBef>
                          <a:spcPct val="20000"/>
                        </a:spcBef>
                        <a:defRPr kumimoji="1" sz="2000">
                          <a:solidFill>
                            <a:schemeClr val="tx1"/>
                          </a:solidFill>
                          <a:latin typeface="Times New Roman" pitchFamily="18" charset="0"/>
                          <a:ea typeface="新細明體" pitchFamily="18" charset="-120"/>
                        </a:defRPr>
                      </a:lvl3pPr>
                      <a:lvl4pPr indent="-228600" algn="l" defTabSz="635000" eaLnBrk="0" hangingPunct="0">
                        <a:spcBef>
                          <a:spcPct val="20000"/>
                        </a:spcBef>
                        <a:defRPr kumimoji="1">
                          <a:solidFill>
                            <a:schemeClr val="tx1"/>
                          </a:solidFill>
                          <a:latin typeface="Times New Roman" pitchFamily="18" charset="0"/>
                          <a:ea typeface="新細明體" pitchFamily="18" charset="-120"/>
                        </a:defRPr>
                      </a:lvl4pPr>
                      <a:lvl5pPr indent="-228600" algn="l" defTabSz="635000" eaLnBrk="0" hangingPunct="0">
                        <a:spcBef>
                          <a:spcPct val="20000"/>
                        </a:spcBef>
                        <a:defRPr kumimoji="1">
                          <a:solidFill>
                            <a:schemeClr val="tx1"/>
                          </a:solidFill>
                          <a:latin typeface="Times New Roman" pitchFamily="18" charset="0"/>
                          <a:ea typeface="新細明體" pitchFamily="18" charset="-120"/>
                        </a:defRPr>
                      </a:lvl5pPr>
                      <a:lvl6pPr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6pPr>
                      <a:lvl7pPr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7pPr>
                      <a:lvl8pPr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8pPr>
                      <a:lvl9pPr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600" b="1" i="0" u="none" strike="noStrike" cap="none" normalizeH="0" baseline="0" dirty="0" smtClean="0">
                          <a:ln>
                            <a:noFill/>
                          </a:ln>
                          <a:solidFill>
                            <a:schemeClr val="tx1"/>
                          </a:solidFill>
                          <a:effectLst/>
                          <a:latin typeface="+mj-lt"/>
                          <a:ea typeface="+mj-ea"/>
                        </a:rPr>
                        <a:t>國內債券</a:t>
                      </a:r>
                      <a:endParaRPr kumimoji="1" lang="zh-TW" altLang="en-US" sz="1600" b="0" i="0" u="none" strike="noStrike" cap="none" normalizeH="0" baseline="0" dirty="0" smtClean="0">
                        <a:ln>
                          <a:noFill/>
                        </a:ln>
                        <a:solidFill>
                          <a:schemeClr val="tx1"/>
                        </a:solidFill>
                        <a:effectLst/>
                        <a:latin typeface="+mj-lt"/>
                        <a:ea typeface="+mj-ea"/>
                      </a:endParaRPr>
                    </a:p>
                  </a:txBody>
                  <a:tcPr marL="91443" marR="91443" marT="45721" marB="45721" anchor="ctr" horzOverflow="overflow">
                    <a:lnL>
                      <a:noFill/>
                    </a:lnL>
                    <a:lnR w="12700" cap="flat" cmpd="sng" algn="ctr">
                      <a:solidFill>
                        <a:schemeClr val="accent1">
                          <a:lumMod val="40000"/>
                          <a:lumOff val="60000"/>
                        </a:schemeClr>
                      </a:solidFill>
                      <a:prstDash val="solid"/>
                      <a:round/>
                      <a:headEnd type="none" w="med" len="med"/>
                      <a:tailEnd type="none" w="med" len="med"/>
                    </a:lnR>
                    <a:lnT>
                      <a:noFill/>
                    </a:lnT>
                    <a:lnB>
                      <a:noFill/>
                    </a:lnB>
                    <a:lnTlToBr>
                      <a:noFill/>
                    </a:lnTlToBr>
                    <a:lnBlToTr>
                      <a:noFill/>
                    </a:lnBlToTr>
                    <a:solidFill>
                      <a:schemeClr val="accent1">
                        <a:lumMod val="20000"/>
                        <a:lumOff val="80000"/>
                      </a:schemeClr>
                    </a:solidFill>
                  </a:tcPr>
                </a:tc>
                <a:tc>
                  <a:txBody>
                    <a:bodyPr/>
                    <a:lstStyle/>
                    <a:p>
                      <a:pPr algn="r" fontAlgn="ctr"/>
                      <a:r>
                        <a:rPr lang="en-US" altLang="zh-TW" sz="1600" b="0" i="0" u="none" strike="noStrike" dirty="0" smtClean="0">
                          <a:solidFill>
                            <a:srgbClr val="000000"/>
                          </a:solidFill>
                          <a:effectLst/>
                          <a:latin typeface="+mn-lt"/>
                        </a:rPr>
                        <a:t>7.9%</a:t>
                      </a:r>
                      <a:endParaRPr lang="en-US" altLang="zh-TW" sz="1600" b="0" i="0" u="none" strike="noStrike" dirty="0">
                        <a:solidFill>
                          <a:srgbClr val="000000"/>
                        </a:solidFill>
                        <a:effectLst/>
                        <a:latin typeface="+mn-lt"/>
                      </a:endParaRPr>
                    </a:p>
                  </a:txBody>
                  <a:tcPr marL="6350" marR="72000" marT="635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a:noFill/>
                    </a:lnT>
                    <a:lnB>
                      <a:noFill/>
                    </a:lnB>
                    <a:lnTlToBr>
                      <a:noFill/>
                    </a:lnTlToBr>
                    <a:lnBlToTr>
                      <a:noFill/>
                    </a:lnBlToTr>
                    <a:solidFill>
                      <a:schemeClr val="accent1">
                        <a:lumMod val="20000"/>
                        <a:lumOff val="80000"/>
                      </a:schemeClr>
                    </a:solidFill>
                  </a:tcPr>
                </a:tc>
                <a:tc>
                  <a:txBody>
                    <a:bodyPr/>
                    <a:lstStyle/>
                    <a:p>
                      <a:pPr algn="r" fontAlgn="ctr"/>
                      <a:r>
                        <a:rPr lang="en-US" altLang="zh-TW" sz="1600" b="0" i="0" u="none" strike="noStrike" dirty="0" smtClean="0">
                          <a:solidFill>
                            <a:schemeClr val="tx1"/>
                          </a:solidFill>
                          <a:effectLst/>
                          <a:latin typeface="+mn-lt"/>
                        </a:rPr>
                        <a:t>8.0%</a:t>
                      </a:r>
                      <a:endParaRPr lang="en-US" altLang="zh-TW" sz="1600" b="0" i="0" u="none" strike="noStrike" dirty="0">
                        <a:solidFill>
                          <a:schemeClr val="tx1"/>
                        </a:solidFill>
                        <a:effectLst/>
                        <a:latin typeface="+mn-lt"/>
                      </a:endParaRPr>
                    </a:p>
                  </a:txBody>
                  <a:tcPr marL="6350" marR="72000" marT="635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a:noFill/>
                    </a:lnT>
                    <a:lnB>
                      <a:noFill/>
                    </a:lnB>
                    <a:lnTlToBr>
                      <a:noFill/>
                    </a:lnTlToBr>
                    <a:lnBlToTr>
                      <a:noFill/>
                    </a:lnBlToTr>
                    <a:solidFill>
                      <a:schemeClr val="accent1">
                        <a:lumMod val="20000"/>
                        <a:lumOff val="80000"/>
                      </a:schemeClr>
                    </a:solidFill>
                  </a:tcPr>
                </a:tc>
                <a:tc>
                  <a:txBody>
                    <a:bodyPr/>
                    <a:lstStyle/>
                    <a:p>
                      <a:pPr algn="r" fontAlgn="ctr"/>
                      <a:r>
                        <a:rPr lang="en-US" altLang="zh-TW" sz="1600" b="0" i="0" u="none" strike="noStrike" dirty="0" smtClean="0">
                          <a:solidFill>
                            <a:schemeClr val="tx1"/>
                          </a:solidFill>
                          <a:effectLst/>
                          <a:latin typeface="+mn-lt"/>
                        </a:rPr>
                        <a:t>7.9%</a:t>
                      </a:r>
                      <a:endParaRPr lang="en-US" altLang="zh-TW" sz="1600" b="0" i="0" u="none" strike="noStrike" dirty="0">
                        <a:solidFill>
                          <a:schemeClr val="tx1"/>
                        </a:solidFill>
                        <a:effectLst/>
                        <a:latin typeface="+mn-lt"/>
                      </a:endParaRPr>
                    </a:p>
                  </a:txBody>
                  <a:tcPr marL="6350" marR="72000" marT="6350" marB="0" anchor="ctr">
                    <a:lnL w="12700" cap="flat" cmpd="sng" algn="ctr">
                      <a:solidFill>
                        <a:schemeClr val="accent1">
                          <a:lumMod val="40000"/>
                          <a:lumOff val="60000"/>
                        </a:schemeClr>
                      </a:solidFill>
                      <a:prstDash val="solid"/>
                      <a:round/>
                      <a:headEnd type="none" w="med" len="med"/>
                      <a:tailEnd type="none" w="med" len="med"/>
                    </a:lnL>
                    <a:lnR>
                      <a:noFill/>
                    </a:lnR>
                    <a:lnT>
                      <a:noFill/>
                    </a:lnT>
                    <a:lnB>
                      <a:noFill/>
                    </a:lnB>
                    <a:lnTlToBr>
                      <a:noFill/>
                    </a:lnTlToBr>
                    <a:lnBlToTr>
                      <a:noFill/>
                    </a:lnBlToTr>
                    <a:solidFill>
                      <a:schemeClr val="accent1">
                        <a:lumMod val="20000"/>
                        <a:lumOff val="80000"/>
                      </a:schemeClr>
                    </a:solidFill>
                  </a:tcPr>
                </a:tc>
                <a:tc>
                  <a:txBody>
                    <a:bodyPr/>
                    <a:lstStyle/>
                    <a:p>
                      <a:pPr marL="0" algn="r" defTabSz="914400" rtl="0" eaLnBrk="1" fontAlgn="ctr" latinLnBrk="0" hangingPunct="1"/>
                      <a:r>
                        <a:rPr lang="en-US" altLang="zh-TW" sz="1600" b="0" i="0" u="none" strike="noStrike" kern="1200" dirty="0" smtClean="0">
                          <a:solidFill>
                            <a:schemeClr val="tx1"/>
                          </a:solidFill>
                          <a:effectLst/>
                          <a:latin typeface="+mn-lt"/>
                          <a:ea typeface="+mn-ea"/>
                          <a:cs typeface="+mn-cs"/>
                        </a:rPr>
                        <a:t>572</a:t>
                      </a:r>
                      <a:endParaRPr lang="en-US" altLang="zh-TW" sz="1600" b="0" i="0" u="none" strike="noStrike" kern="1200" dirty="0">
                        <a:solidFill>
                          <a:schemeClr val="tx1"/>
                        </a:solidFill>
                        <a:effectLst/>
                        <a:latin typeface="+mn-lt"/>
                        <a:ea typeface="+mn-ea"/>
                        <a:cs typeface="+mn-cs"/>
                      </a:endParaRPr>
                    </a:p>
                  </a:txBody>
                  <a:tcPr marL="6350" marR="72000" marT="6350" marB="0" anchor="ctr">
                    <a:lnL>
                      <a:noFill/>
                    </a:lnL>
                    <a:lnR w="12700" cap="flat" cmpd="sng" algn="ctr">
                      <a:noFill/>
                      <a:prstDash val="sysDot"/>
                      <a:round/>
                      <a:headEnd type="none" w="med" len="med"/>
                      <a:tailEnd type="none" w="med" len="med"/>
                    </a:lnR>
                    <a:lnT>
                      <a:noFill/>
                    </a:lnT>
                    <a:lnB>
                      <a:noFill/>
                    </a:lnB>
                    <a:lnTlToBr>
                      <a:noFill/>
                    </a:lnTlToBr>
                    <a:lnBlToTr>
                      <a:noFill/>
                    </a:lnBlToTr>
                    <a:solidFill>
                      <a:schemeClr val="accent1">
                        <a:lumMod val="20000"/>
                        <a:lumOff val="80000"/>
                      </a:schemeClr>
                    </a:solidFill>
                  </a:tcPr>
                </a:tc>
                <a:tc>
                  <a:txBody>
                    <a:bodyPr/>
                    <a:lstStyle/>
                    <a:p>
                      <a:pPr marL="0" algn="r" defTabSz="914400" rtl="0" eaLnBrk="1" fontAlgn="ctr" latinLnBrk="0" hangingPunct="1"/>
                      <a:r>
                        <a:rPr lang="en-US" altLang="zh-TW" sz="1600" b="0" i="0" u="none" strike="noStrike" kern="1200" dirty="0" smtClean="0">
                          <a:solidFill>
                            <a:schemeClr val="tx1"/>
                          </a:solidFill>
                          <a:effectLst/>
                          <a:latin typeface="+mn-lt"/>
                          <a:ea typeface="+mn-ea"/>
                          <a:cs typeface="Arial" pitchFamily="34" charset="0"/>
                        </a:rPr>
                        <a:t>1.7</a:t>
                      </a:r>
                      <a:r>
                        <a:rPr lang="en-US" altLang="zh-TW" sz="1600" b="0" i="0" u="none" strike="noStrike" dirty="0" smtClean="0">
                          <a:solidFill>
                            <a:schemeClr val="tx1"/>
                          </a:solidFill>
                          <a:effectLst/>
                          <a:latin typeface="+mn-lt"/>
                        </a:rPr>
                        <a:t>%</a:t>
                      </a:r>
                      <a:endParaRPr lang="en-US" altLang="zh-TW" sz="1600" b="0" i="0" u="none" strike="noStrike" kern="1200" dirty="0">
                        <a:solidFill>
                          <a:schemeClr val="tx1"/>
                        </a:solidFill>
                        <a:effectLst/>
                        <a:latin typeface="+mn-lt"/>
                        <a:ea typeface="+mn-ea"/>
                        <a:cs typeface="Arial" pitchFamily="34" charset="0"/>
                      </a:endParaRPr>
                    </a:p>
                  </a:txBody>
                  <a:tcPr marL="6350" marR="72000" marT="6350" marB="0" anchor="ctr">
                    <a:lnL w="12700" cap="flat" cmpd="sng" algn="ctr">
                      <a:noFill/>
                      <a:prstDash val="sysDot"/>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a:noFill/>
                    </a:lnT>
                    <a:lnB>
                      <a:noFill/>
                    </a:lnB>
                    <a:lnTlToBr>
                      <a:noFill/>
                    </a:lnTlToBr>
                    <a:lnBlToTr>
                      <a:noFill/>
                    </a:lnBlToTr>
                    <a:solidFill>
                      <a:schemeClr val="accent1">
                        <a:lumMod val="20000"/>
                        <a:lumOff val="80000"/>
                      </a:schemeClr>
                    </a:solidFill>
                  </a:tcPr>
                </a:tc>
                <a:tc>
                  <a:txBody>
                    <a:bodyPr/>
                    <a:lstStyle/>
                    <a:p>
                      <a:pPr algn="r" fontAlgn="ctr"/>
                      <a:r>
                        <a:rPr lang="en-US" altLang="zh-TW" sz="1600" b="0" i="0" u="none" strike="noStrike" dirty="0" smtClean="0">
                          <a:solidFill>
                            <a:schemeClr val="tx1"/>
                          </a:solidFill>
                          <a:effectLst/>
                          <a:latin typeface="+mn-lt"/>
                        </a:rPr>
                        <a:t>7.5%</a:t>
                      </a:r>
                      <a:endParaRPr lang="en-US" altLang="zh-TW" sz="1600" b="0" i="0" u="none" strike="noStrike" dirty="0">
                        <a:solidFill>
                          <a:schemeClr val="tx1"/>
                        </a:solidFill>
                        <a:effectLst/>
                        <a:latin typeface="+mn-lt"/>
                      </a:endParaRPr>
                    </a:p>
                  </a:txBody>
                  <a:tcPr marL="6350" marR="72000" marT="6350" marB="0" anchor="ctr">
                    <a:lnL w="12700" cap="flat" cmpd="sng" algn="ctr">
                      <a:solidFill>
                        <a:schemeClr val="accent1">
                          <a:lumMod val="40000"/>
                          <a:lumOff val="60000"/>
                        </a:schemeClr>
                      </a:solidFill>
                      <a:prstDash val="solid"/>
                      <a:round/>
                      <a:headEnd type="none" w="med" len="med"/>
                      <a:tailEnd type="none" w="med" len="med"/>
                    </a:lnL>
                    <a:lnR>
                      <a:noFill/>
                    </a:lnR>
                    <a:lnT>
                      <a:noFill/>
                    </a:lnT>
                    <a:lnB>
                      <a:noFill/>
                    </a:lnB>
                    <a:lnTlToBr>
                      <a:noFill/>
                    </a:lnTlToBr>
                    <a:lnBlToTr>
                      <a:noFill/>
                    </a:lnBlToTr>
                    <a:solidFill>
                      <a:schemeClr val="accent1">
                        <a:lumMod val="20000"/>
                        <a:lumOff val="80000"/>
                      </a:schemeClr>
                    </a:solidFill>
                  </a:tcPr>
                </a:tc>
                <a:tc>
                  <a:txBody>
                    <a:bodyPr/>
                    <a:lstStyle/>
                    <a:p>
                      <a:pPr marL="0" algn="r" defTabSz="914400" rtl="0" eaLnBrk="1" fontAlgn="ctr" latinLnBrk="0" hangingPunct="1"/>
                      <a:r>
                        <a:rPr lang="en-US" altLang="zh-TW" sz="1600" b="0" i="0" u="none" strike="noStrike" kern="1200" dirty="0" smtClean="0">
                          <a:solidFill>
                            <a:schemeClr val="tx1"/>
                          </a:solidFill>
                          <a:effectLst/>
                          <a:latin typeface="+mn-lt"/>
                          <a:ea typeface="+mn-ea"/>
                          <a:cs typeface="+mn-cs"/>
                        </a:rPr>
                        <a:t>530</a:t>
                      </a:r>
                      <a:endParaRPr lang="en-US" altLang="zh-TW" sz="1600" b="0" i="0" u="none" strike="noStrike" kern="1200" dirty="0">
                        <a:solidFill>
                          <a:schemeClr val="tx1"/>
                        </a:solidFill>
                        <a:effectLst/>
                        <a:latin typeface="+mn-lt"/>
                        <a:ea typeface="+mn-ea"/>
                        <a:cs typeface="+mn-cs"/>
                      </a:endParaRPr>
                    </a:p>
                  </a:txBody>
                  <a:tcPr marL="6350" marR="72000" marT="6350" marB="0" anchor="ctr">
                    <a:lnL>
                      <a:noFill/>
                    </a:lnL>
                    <a:lnR>
                      <a:noFill/>
                    </a:lnR>
                    <a:lnT>
                      <a:noFill/>
                    </a:lnT>
                    <a:lnB>
                      <a:noFill/>
                    </a:lnB>
                    <a:lnTlToBr>
                      <a:noFill/>
                    </a:lnTlToBr>
                    <a:lnBlToTr>
                      <a:noFill/>
                    </a:lnBlToTr>
                    <a:solidFill>
                      <a:schemeClr val="accent1">
                        <a:lumMod val="20000"/>
                        <a:lumOff val="80000"/>
                      </a:schemeClr>
                    </a:solidFill>
                  </a:tcPr>
                </a:tc>
                <a:tc>
                  <a:txBody>
                    <a:bodyPr/>
                    <a:lstStyle/>
                    <a:p>
                      <a:pPr marL="0" algn="r" defTabSz="914400" rtl="0" eaLnBrk="1" fontAlgn="ctr" latinLnBrk="0" hangingPunct="1"/>
                      <a:r>
                        <a:rPr lang="en-US" altLang="zh-TW" sz="1600" b="0" i="0" u="none" strike="noStrike" kern="1200" dirty="0" smtClean="0">
                          <a:solidFill>
                            <a:schemeClr val="tx1"/>
                          </a:solidFill>
                          <a:effectLst/>
                          <a:latin typeface="+mn-lt"/>
                          <a:ea typeface="+mn-ea"/>
                          <a:cs typeface="Arial" pitchFamily="34" charset="0"/>
                        </a:rPr>
                        <a:t>2.6</a:t>
                      </a:r>
                      <a:r>
                        <a:rPr lang="en-US" altLang="zh-TW" sz="1600" b="0" i="0" u="none" strike="noStrike" dirty="0" smtClean="0">
                          <a:solidFill>
                            <a:schemeClr val="tx1"/>
                          </a:solidFill>
                          <a:effectLst/>
                          <a:latin typeface="+mn-lt"/>
                        </a:rPr>
                        <a:t>%</a:t>
                      </a:r>
                      <a:endParaRPr lang="en-US" altLang="zh-TW" sz="1600" b="0" i="0" u="none" strike="noStrike" kern="1200" dirty="0">
                        <a:solidFill>
                          <a:schemeClr val="tx1"/>
                        </a:solidFill>
                        <a:effectLst/>
                        <a:latin typeface="+mn-lt"/>
                        <a:ea typeface="+mn-ea"/>
                        <a:cs typeface="Arial" pitchFamily="34" charset="0"/>
                      </a:endParaRPr>
                    </a:p>
                  </a:txBody>
                  <a:tcPr marL="6350" marR="72000" marT="6350" marB="0" anchor="ctr">
                    <a:lnL>
                      <a:noFill/>
                    </a:lnL>
                    <a:lnR>
                      <a:noFill/>
                    </a:lnR>
                    <a:lnT>
                      <a:noFill/>
                    </a:lnT>
                    <a:lnB>
                      <a:noFill/>
                    </a:lnB>
                    <a:lnTlToBr>
                      <a:noFill/>
                    </a:lnTlToBr>
                    <a:lnBlToTr>
                      <a:noFill/>
                    </a:lnBlToTr>
                    <a:solidFill>
                      <a:schemeClr val="accent1">
                        <a:lumMod val="20000"/>
                        <a:lumOff val="80000"/>
                      </a:schemeClr>
                    </a:solidFill>
                  </a:tcPr>
                </a:tc>
                <a:extLst>
                  <a:ext uri="{0D108BD9-81ED-4DB2-BD59-A6C34878D82A}">
                    <a16:rowId xmlns:a16="http://schemas.microsoft.com/office/drawing/2014/main" val="10006"/>
                  </a:ext>
                </a:extLst>
              </a:tr>
              <a:tr h="388800">
                <a:tc>
                  <a:txBody>
                    <a:bodyPr/>
                    <a:lstStyle>
                      <a:lvl1pPr algn="l" defTabSz="635000" eaLnBrk="0" hangingPunct="0">
                        <a:spcBef>
                          <a:spcPct val="20000"/>
                        </a:spcBef>
                        <a:defRPr kumimoji="1" sz="2800">
                          <a:solidFill>
                            <a:schemeClr val="tx1"/>
                          </a:solidFill>
                          <a:latin typeface="Times New Roman" pitchFamily="18" charset="0"/>
                          <a:ea typeface="新細明體" pitchFamily="18" charset="-120"/>
                        </a:defRPr>
                      </a:lvl1pPr>
                      <a:lvl2pPr indent="-285750" algn="l" defTabSz="635000" eaLnBrk="0" hangingPunct="0">
                        <a:spcBef>
                          <a:spcPct val="20000"/>
                        </a:spcBef>
                        <a:defRPr kumimoji="1" sz="2400">
                          <a:solidFill>
                            <a:schemeClr val="tx1"/>
                          </a:solidFill>
                          <a:latin typeface="Times New Roman" pitchFamily="18" charset="0"/>
                          <a:ea typeface="新細明體" pitchFamily="18" charset="-120"/>
                        </a:defRPr>
                      </a:lvl2pPr>
                      <a:lvl3pPr indent="-228600" algn="l" defTabSz="635000" eaLnBrk="0" hangingPunct="0">
                        <a:spcBef>
                          <a:spcPct val="20000"/>
                        </a:spcBef>
                        <a:defRPr kumimoji="1" sz="2000">
                          <a:solidFill>
                            <a:schemeClr val="tx1"/>
                          </a:solidFill>
                          <a:latin typeface="Times New Roman" pitchFamily="18" charset="0"/>
                          <a:ea typeface="新細明體" pitchFamily="18" charset="-120"/>
                        </a:defRPr>
                      </a:lvl3pPr>
                      <a:lvl4pPr indent="-228600" algn="l" defTabSz="635000" eaLnBrk="0" hangingPunct="0">
                        <a:spcBef>
                          <a:spcPct val="20000"/>
                        </a:spcBef>
                        <a:defRPr kumimoji="1">
                          <a:solidFill>
                            <a:schemeClr val="tx1"/>
                          </a:solidFill>
                          <a:latin typeface="Times New Roman" pitchFamily="18" charset="0"/>
                          <a:ea typeface="新細明體" pitchFamily="18" charset="-120"/>
                        </a:defRPr>
                      </a:lvl4pPr>
                      <a:lvl5pPr indent="-228600" algn="l" defTabSz="635000" eaLnBrk="0" hangingPunct="0">
                        <a:spcBef>
                          <a:spcPct val="20000"/>
                        </a:spcBef>
                        <a:defRPr kumimoji="1">
                          <a:solidFill>
                            <a:schemeClr val="tx1"/>
                          </a:solidFill>
                          <a:latin typeface="Times New Roman" pitchFamily="18" charset="0"/>
                          <a:ea typeface="新細明體" pitchFamily="18" charset="-120"/>
                        </a:defRPr>
                      </a:lvl5pPr>
                      <a:lvl6pPr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6pPr>
                      <a:lvl7pPr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7pPr>
                      <a:lvl8pPr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8pPr>
                      <a:lvl9pPr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9pPr>
                    </a:lstStyle>
                    <a:p>
                      <a:pPr marL="0" marR="0" lvl="0" indent="0" algn="l" defTabSz="635000" rtl="0" eaLnBrk="1" fontAlgn="base" latinLnBrk="0" hangingPunct="1">
                        <a:lnSpc>
                          <a:spcPct val="100000"/>
                        </a:lnSpc>
                        <a:spcBef>
                          <a:spcPct val="20000"/>
                        </a:spcBef>
                        <a:spcAft>
                          <a:spcPct val="0"/>
                        </a:spcAft>
                        <a:buClrTx/>
                        <a:buSzTx/>
                        <a:buFontTx/>
                        <a:buNone/>
                        <a:tabLst/>
                      </a:pPr>
                      <a:r>
                        <a:rPr kumimoji="1" lang="zh-TW" altLang="en-US" sz="1600" b="1" i="0" u="none" strike="noStrike" cap="none" normalizeH="0" baseline="0" dirty="0" smtClean="0">
                          <a:ln>
                            <a:noFill/>
                          </a:ln>
                          <a:solidFill>
                            <a:schemeClr val="tx1"/>
                          </a:solidFill>
                          <a:effectLst/>
                          <a:latin typeface="+mj-lt"/>
                          <a:ea typeface="+mj-ea"/>
                        </a:rPr>
                        <a:t>國外債券</a:t>
                      </a:r>
                      <a:r>
                        <a:rPr kumimoji="1" lang="en-US" altLang="zh-TW" sz="1600" b="0" i="0" u="none" strike="noStrike" cap="none" normalizeH="0" baseline="70000" dirty="0" smtClean="0">
                          <a:ln>
                            <a:noFill/>
                          </a:ln>
                          <a:solidFill>
                            <a:schemeClr val="tx1"/>
                          </a:solidFill>
                          <a:effectLst/>
                          <a:latin typeface="+mj-lt"/>
                          <a:ea typeface="+mj-ea"/>
                        </a:rPr>
                        <a:t>(1)(2)</a:t>
                      </a:r>
                    </a:p>
                  </a:txBody>
                  <a:tcPr marL="91443" marR="91443" marT="45721" marB="45721" anchor="ctr" horzOverflow="overflow">
                    <a:lnL>
                      <a:noFill/>
                    </a:lnL>
                    <a:lnR w="12700" cap="flat" cmpd="sng" algn="ctr">
                      <a:solidFill>
                        <a:schemeClr val="accent1">
                          <a:lumMod val="40000"/>
                          <a:lumOff val="60000"/>
                        </a:schemeClr>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algn="r" fontAlgn="ctr"/>
                      <a:r>
                        <a:rPr lang="en-US" altLang="zh-TW" sz="1600" b="0" i="0" u="none" strike="noStrike" dirty="0" smtClean="0">
                          <a:solidFill>
                            <a:srgbClr val="000000"/>
                          </a:solidFill>
                          <a:effectLst/>
                          <a:latin typeface="+mn-lt"/>
                        </a:rPr>
                        <a:t>58.9%</a:t>
                      </a:r>
                      <a:endParaRPr lang="en-US" altLang="zh-TW" sz="1600" b="0" i="0" u="none" strike="noStrike" dirty="0">
                        <a:solidFill>
                          <a:srgbClr val="000000"/>
                        </a:solidFill>
                        <a:effectLst/>
                        <a:latin typeface="+mn-lt"/>
                      </a:endParaRPr>
                    </a:p>
                  </a:txBody>
                  <a:tcPr marL="6350" marR="72000" marT="635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algn="r" fontAlgn="ctr"/>
                      <a:r>
                        <a:rPr lang="en-US" altLang="zh-TW" sz="1600" b="0" i="0" u="none" strike="noStrike" dirty="0" smtClean="0">
                          <a:solidFill>
                            <a:schemeClr val="tx1"/>
                          </a:solidFill>
                          <a:effectLst/>
                          <a:latin typeface="+mn-lt"/>
                        </a:rPr>
                        <a:t>58.0%</a:t>
                      </a:r>
                      <a:endParaRPr lang="en-US" altLang="zh-TW" sz="1600" b="0" i="0" u="none" strike="noStrike" dirty="0">
                        <a:solidFill>
                          <a:schemeClr val="tx1"/>
                        </a:solidFill>
                        <a:effectLst/>
                        <a:latin typeface="+mn-lt"/>
                      </a:endParaRPr>
                    </a:p>
                  </a:txBody>
                  <a:tcPr marL="6350" marR="72000" marT="635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algn="r" fontAlgn="ctr"/>
                      <a:r>
                        <a:rPr lang="en-US" altLang="zh-TW" sz="1600" b="0" i="0" u="none" strike="noStrike" dirty="0" smtClean="0">
                          <a:solidFill>
                            <a:schemeClr val="tx1"/>
                          </a:solidFill>
                          <a:effectLst/>
                          <a:latin typeface="+mn-lt"/>
                        </a:rPr>
                        <a:t>58.5%</a:t>
                      </a:r>
                      <a:endParaRPr lang="en-US" altLang="zh-TW" sz="1600" b="0" i="0" u="none" strike="noStrike" dirty="0">
                        <a:solidFill>
                          <a:schemeClr val="tx1"/>
                        </a:solidFill>
                        <a:effectLst/>
                        <a:latin typeface="+mn-lt"/>
                      </a:endParaRPr>
                    </a:p>
                  </a:txBody>
                  <a:tcPr marL="6350" marR="72000" marT="6350" marB="0" anchor="ctr">
                    <a:lnL w="12700" cap="flat" cmpd="sng" algn="ctr">
                      <a:solidFill>
                        <a:schemeClr val="accent1">
                          <a:lumMod val="40000"/>
                          <a:lumOff val="60000"/>
                        </a:schemeClr>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algn="r" defTabSz="914400" rtl="0" eaLnBrk="1" fontAlgn="ctr" latinLnBrk="0" hangingPunct="1"/>
                      <a:r>
                        <a:rPr lang="en-US" altLang="zh-TW" sz="1600" b="0" i="0" u="none" strike="noStrike" kern="1200" dirty="0" smtClean="0">
                          <a:solidFill>
                            <a:schemeClr val="tx1"/>
                          </a:solidFill>
                          <a:effectLst/>
                          <a:latin typeface="+mn-lt"/>
                          <a:ea typeface="+mn-ea"/>
                          <a:cs typeface="+mn-cs"/>
                        </a:rPr>
                        <a:t>4,246</a:t>
                      </a:r>
                      <a:endParaRPr lang="en-US" altLang="zh-TW" sz="1600" b="0" i="0" u="none" strike="noStrike" kern="1200" dirty="0">
                        <a:solidFill>
                          <a:schemeClr val="tx1"/>
                        </a:solidFill>
                        <a:effectLst/>
                        <a:latin typeface="+mn-lt"/>
                        <a:ea typeface="+mn-ea"/>
                        <a:cs typeface="+mn-cs"/>
                      </a:endParaRPr>
                    </a:p>
                  </a:txBody>
                  <a:tcPr marL="6350" marR="72000" marT="6350" marB="0" anchor="ctr">
                    <a:lnL>
                      <a:noFill/>
                    </a:lnL>
                    <a:lnR w="12700" cap="flat" cmpd="sng" algn="ctr">
                      <a:noFill/>
                      <a:prstDash val="sysDot"/>
                      <a:round/>
                      <a:headEnd type="none" w="med" len="med"/>
                      <a:tailEnd type="none" w="med" len="med"/>
                    </a:lnR>
                    <a:lnT>
                      <a:noFill/>
                    </a:lnT>
                    <a:lnB>
                      <a:noFill/>
                    </a:lnB>
                    <a:lnTlToBr>
                      <a:noFill/>
                    </a:lnTlToBr>
                    <a:lnBlToTr>
                      <a:noFill/>
                    </a:lnBlToTr>
                    <a:solidFill>
                      <a:schemeClr val="bg1"/>
                    </a:solidFill>
                  </a:tcPr>
                </a:tc>
                <a:tc>
                  <a:txBody>
                    <a:bodyPr/>
                    <a:lstStyle/>
                    <a:p>
                      <a:pPr marL="0" algn="r" defTabSz="914400" rtl="0" eaLnBrk="1" fontAlgn="ctr" latinLnBrk="0" hangingPunct="1"/>
                      <a:r>
                        <a:rPr lang="en-US" altLang="zh-TW" sz="1600" b="0" i="0" u="none" strike="noStrike" kern="1200" dirty="0" smtClean="0">
                          <a:solidFill>
                            <a:schemeClr val="tx1"/>
                          </a:solidFill>
                          <a:effectLst/>
                          <a:latin typeface="+mn-lt"/>
                          <a:ea typeface="+mn-ea"/>
                          <a:cs typeface="Arial" pitchFamily="34" charset="0"/>
                        </a:rPr>
                        <a:t>5.3</a:t>
                      </a:r>
                      <a:r>
                        <a:rPr lang="en-US" altLang="zh-TW" sz="1600" b="0" i="0" u="none" strike="noStrike" dirty="0" smtClean="0">
                          <a:solidFill>
                            <a:schemeClr val="tx1"/>
                          </a:solidFill>
                          <a:effectLst/>
                          <a:latin typeface="+mn-lt"/>
                        </a:rPr>
                        <a:t>%</a:t>
                      </a:r>
                      <a:endParaRPr lang="en-US" altLang="zh-TW" sz="1600" b="0" i="0" u="none" strike="noStrike" kern="1200" dirty="0">
                        <a:solidFill>
                          <a:schemeClr val="tx1"/>
                        </a:solidFill>
                        <a:effectLst/>
                        <a:latin typeface="+mn-lt"/>
                        <a:ea typeface="+mn-ea"/>
                        <a:cs typeface="Arial" pitchFamily="34" charset="0"/>
                      </a:endParaRPr>
                    </a:p>
                  </a:txBody>
                  <a:tcPr marL="6350" marR="72000" marT="6350" marB="0" anchor="ctr">
                    <a:lnL w="12700" cap="flat" cmpd="sng" algn="ctr">
                      <a:noFill/>
                      <a:prstDash val="sysDot"/>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algn="r" fontAlgn="ctr"/>
                      <a:r>
                        <a:rPr lang="en-US" altLang="zh-TW" sz="1600" b="0" i="0" u="none" strike="noStrike" dirty="0" smtClean="0">
                          <a:solidFill>
                            <a:schemeClr val="tx1"/>
                          </a:solidFill>
                          <a:effectLst/>
                          <a:latin typeface="+mn-lt"/>
                        </a:rPr>
                        <a:t>61.6%</a:t>
                      </a:r>
                      <a:endParaRPr lang="en-US" altLang="zh-TW" sz="1600" b="0" i="0" u="none" strike="noStrike" dirty="0">
                        <a:solidFill>
                          <a:schemeClr val="tx1"/>
                        </a:solidFill>
                        <a:effectLst/>
                        <a:latin typeface="+mn-lt"/>
                      </a:endParaRPr>
                    </a:p>
                  </a:txBody>
                  <a:tcPr marL="6350" marR="72000" marT="6350" marB="0" anchor="ctr">
                    <a:lnL w="12700" cap="flat" cmpd="sng" algn="ctr">
                      <a:solidFill>
                        <a:schemeClr val="accent1">
                          <a:lumMod val="40000"/>
                          <a:lumOff val="60000"/>
                        </a:schemeClr>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algn="r" defTabSz="914400" rtl="0" eaLnBrk="1" fontAlgn="ctr" latinLnBrk="0" hangingPunct="1"/>
                      <a:r>
                        <a:rPr lang="en-US" altLang="zh-TW" sz="1600" b="0" i="0" u="none" strike="noStrike" kern="1200" dirty="0" smtClean="0">
                          <a:solidFill>
                            <a:schemeClr val="tx1"/>
                          </a:solidFill>
                          <a:effectLst/>
                          <a:latin typeface="+mn-lt"/>
                          <a:ea typeface="+mn-ea"/>
                          <a:cs typeface="+mn-cs"/>
                        </a:rPr>
                        <a:t>4,339</a:t>
                      </a:r>
                      <a:endParaRPr lang="en-US" altLang="zh-TW" sz="1600" b="0" i="0" u="none" strike="noStrike" kern="1200" dirty="0">
                        <a:solidFill>
                          <a:schemeClr val="tx1"/>
                        </a:solidFill>
                        <a:effectLst/>
                        <a:latin typeface="+mn-lt"/>
                        <a:ea typeface="+mn-ea"/>
                        <a:cs typeface="+mn-cs"/>
                      </a:endParaRPr>
                    </a:p>
                  </a:txBody>
                  <a:tcPr marL="6350" marR="72000" marT="6350" marB="0" anchor="ctr">
                    <a:lnL>
                      <a:noFill/>
                    </a:lnL>
                    <a:lnR>
                      <a:noFill/>
                    </a:lnR>
                    <a:lnT>
                      <a:noFill/>
                    </a:lnT>
                    <a:lnB>
                      <a:noFill/>
                    </a:lnB>
                    <a:lnTlToBr>
                      <a:noFill/>
                    </a:lnTlToBr>
                    <a:lnBlToTr>
                      <a:noFill/>
                    </a:lnBlToTr>
                    <a:solidFill>
                      <a:schemeClr val="bg1"/>
                    </a:solidFill>
                  </a:tcPr>
                </a:tc>
                <a:tc>
                  <a:txBody>
                    <a:bodyPr/>
                    <a:lstStyle/>
                    <a:p>
                      <a:pPr marL="0" algn="r" defTabSz="914400" rtl="0" eaLnBrk="1" fontAlgn="ctr" latinLnBrk="0" hangingPunct="1"/>
                      <a:r>
                        <a:rPr lang="en-US" altLang="zh-TW" sz="1600" b="0" i="0" u="none" strike="noStrike" kern="1200" dirty="0" smtClean="0">
                          <a:solidFill>
                            <a:schemeClr val="tx1"/>
                          </a:solidFill>
                          <a:effectLst/>
                          <a:latin typeface="+mn-lt"/>
                          <a:ea typeface="+mn-ea"/>
                          <a:cs typeface="Arial" pitchFamily="34" charset="0"/>
                        </a:rPr>
                        <a:t>3.9</a:t>
                      </a:r>
                      <a:r>
                        <a:rPr lang="en-US" altLang="zh-TW" sz="1600" b="0" i="0" u="none" strike="noStrike" dirty="0" smtClean="0">
                          <a:solidFill>
                            <a:schemeClr val="tx1"/>
                          </a:solidFill>
                          <a:effectLst/>
                          <a:latin typeface="+mn-lt"/>
                        </a:rPr>
                        <a:t>%</a:t>
                      </a:r>
                      <a:endParaRPr lang="en-US" altLang="zh-TW" sz="1600" b="0" i="0" u="none" strike="noStrike" kern="1200" dirty="0">
                        <a:solidFill>
                          <a:schemeClr val="tx1"/>
                        </a:solidFill>
                        <a:effectLst/>
                        <a:latin typeface="+mn-lt"/>
                        <a:ea typeface="+mn-ea"/>
                        <a:cs typeface="Arial" pitchFamily="34" charset="0"/>
                      </a:endParaRPr>
                    </a:p>
                  </a:txBody>
                  <a:tcPr marL="6350" marR="72000" marT="6350" marB="0" anchor="ctr">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7"/>
                  </a:ext>
                </a:extLst>
              </a:tr>
              <a:tr h="388800">
                <a:tc>
                  <a:txBody>
                    <a:bodyPr/>
                    <a:lstStyle>
                      <a:lvl1pPr algn="l" defTabSz="635000" eaLnBrk="0" hangingPunct="0">
                        <a:spcBef>
                          <a:spcPct val="20000"/>
                        </a:spcBef>
                        <a:defRPr kumimoji="1" sz="2800">
                          <a:solidFill>
                            <a:schemeClr val="tx1"/>
                          </a:solidFill>
                          <a:latin typeface="Times New Roman" pitchFamily="18" charset="0"/>
                          <a:ea typeface="新細明體" pitchFamily="18" charset="-120"/>
                        </a:defRPr>
                      </a:lvl1pPr>
                      <a:lvl2pPr indent="-285750" algn="l" defTabSz="635000" eaLnBrk="0" hangingPunct="0">
                        <a:spcBef>
                          <a:spcPct val="20000"/>
                        </a:spcBef>
                        <a:defRPr kumimoji="1" sz="2400">
                          <a:solidFill>
                            <a:schemeClr val="tx1"/>
                          </a:solidFill>
                          <a:latin typeface="Times New Roman" pitchFamily="18" charset="0"/>
                          <a:ea typeface="新細明體" pitchFamily="18" charset="-120"/>
                        </a:defRPr>
                      </a:lvl2pPr>
                      <a:lvl3pPr indent="-228600" algn="l" defTabSz="635000" eaLnBrk="0" hangingPunct="0">
                        <a:spcBef>
                          <a:spcPct val="20000"/>
                        </a:spcBef>
                        <a:defRPr kumimoji="1" sz="2000">
                          <a:solidFill>
                            <a:schemeClr val="tx1"/>
                          </a:solidFill>
                          <a:latin typeface="Times New Roman" pitchFamily="18" charset="0"/>
                          <a:ea typeface="新細明體" pitchFamily="18" charset="-120"/>
                        </a:defRPr>
                      </a:lvl3pPr>
                      <a:lvl4pPr indent="-228600" algn="l" defTabSz="635000" eaLnBrk="0" hangingPunct="0">
                        <a:spcBef>
                          <a:spcPct val="20000"/>
                        </a:spcBef>
                        <a:defRPr kumimoji="1">
                          <a:solidFill>
                            <a:schemeClr val="tx1"/>
                          </a:solidFill>
                          <a:latin typeface="Times New Roman" pitchFamily="18" charset="0"/>
                          <a:ea typeface="新細明體" pitchFamily="18" charset="-120"/>
                        </a:defRPr>
                      </a:lvl4pPr>
                      <a:lvl5pPr indent="-228600" algn="l" defTabSz="635000" eaLnBrk="0" hangingPunct="0">
                        <a:spcBef>
                          <a:spcPct val="20000"/>
                        </a:spcBef>
                        <a:defRPr kumimoji="1">
                          <a:solidFill>
                            <a:schemeClr val="tx1"/>
                          </a:solidFill>
                          <a:latin typeface="Times New Roman" pitchFamily="18" charset="0"/>
                          <a:ea typeface="新細明體" pitchFamily="18" charset="-120"/>
                        </a:defRPr>
                      </a:lvl5pPr>
                      <a:lvl6pPr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6pPr>
                      <a:lvl7pPr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7pPr>
                      <a:lvl8pPr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8pPr>
                      <a:lvl9pPr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600" b="1" i="0" u="none" strike="noStrike" cap="none" normalizeH="0" baseline="0" dirty="0" smtClean="0">
                          <a:ln>
                            <a:noFill/>
                          </a:ln>
                          <a:solidFill>
                            <a:schemeClr val="tx1"/>
                          </a:solidFill>
                          <a:effectLst/>
                          <a:latin typeface="+mj-lt"/>
                          <a:ea typeface="+mj-ea"/>
                        </a:rPr>
                        <a:t>擔保放款</a:t>
                      </a:r>
                      <a:endParaRPr kumimoji="1" lang="zh-TW" altLang="en-US" sz="1600" b="0" i="0" u="none" strike="noStrike" cap="none" normalizeH="0" baseline="0" dirty="0" smtClean="0">
                        <a:ln>
                          <a:noFill/>
                        </a:ln>
                        <a:solidFill>
                          <a:schemeClr val="tx1"/>
                        </a:solidFill>
                        <a:effectLst/>
                        <a:latin typeface="+mj-lt"/>
                        <a:ea typeface="+mj-ea"/>
                      </a:endParaRPr>
                    </a:p>
                  </a:txBody>
                  <a:tcPr marL="91443" marR="91443" marT="45721" marB="45721" anchor="ctr" horzOverflow="overflow">
                    <a:lnL>
                      <a:noFill/>
                    </a:lnL>
                    <a:lnR w="12700" cap="flat" cmpd="sng" algn="ctr">
                      <a:solidFill>
                        <a:schemeClr val="accent1">
                          <a:lumMod val="40000"/>
                          <a:lumOff val="60000"/>
                        </a:schemeClr>
                      </a:solidFill>
                      <a:prstDash val="solid"/>
                      <a:round/>
                      <a:headEnd type="none" w="med" len="med"/>
                      <a:tailEnd type="none" w="med" len="med"/>
                    </a:lnR>
                    <a:lnT>
                      <a:noFill/>
                    </a:lnT>
                    <a:lnB>
                      <a:noFill/>
                    </a:lnB>
                    <a:lnTlToBr>
                      <a:noFill/>
                    </a:lnTlToBr>
                    <a:lnBlToTr>
                      <a:noFill/>
                    </a:lnBlToTr>
                    <a:solidFill>
                      <a:schemeClr val="accent1">
                        <a:lumMod val="20000"/>
                        <a:lumOff val="80000"/>
                      </a:schemeClr>
                    </a:solidFill>
                  </a:tcPr>
                </a:tc>
                <a:tc>
                  <a:txBody>
                    <a:bodyPr/>
                    <a:lstStyle/>
                    <a:p>
                      <a:pPr algn="r" fontAlgn="ctr"/>
                      <a:r>
                        <a:rPr lang="en-US" altLang="zh-TW" sz="1600" b="0" i="0" u="none" strike="noStrike" dirty="0" smtClean="0">
                          <a:solidFill>
                            <a:schemeClr val="tx1"/>
                          </a:solidFill>
                          <a:effectLst/>
                          <a:latin typeface="+mn-lt"/>
                        </a:rPr>
                        <a:t>5.3</a:t>
                      </a:r>
                      <a:r>
                        <a:rPr lang="en-US" altLang="zh-TW" sz="1600" b="0" i="0" u="none" strike="noStrike" dirty="0" smtClean="0">
                          <a:solidFill>
                            <a:srgbClr val="000000"/>
                          </a:solidFill>
                          <a:effectLst/>
                          <a:latin typeface="+mn-lt"/>
                        </a:rPr>
                        <a:t>%</a:t>
                      </a:r>
                      <a:endParaRPr lang="en-US" altLang="zh-TW" sz="1600" b="0" i="0" u="none" strike="noStrike" dirty="0">
                        <a:solidFill>
                          <a:schemeClr val="tx1"/>
                        </a:solidFill>
                        <a:effectLst/>
                        <a:latin typeface="+mn-lt"/>
                      </a:endParaRPr>
                    </a:p>
                  </a:txBody>
                  <a:tcPr marL="6350" marR="72000" marT="635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a:noFill/>
                    </a:lnT>
                    <a:lnB>
                      <a:noFill/>
                    </a:lnB>
                    <a:lnTlToBr>
                      <a:noFill/>
                    </a:lnTlToBr>
                    <a:lnBlToTr>
                      <a:noFill/>
                    </a:lnBlToTr>
                    <a:solidFill>
                      <a:schemeClr val="accent1">
                        <a:lumMod val="20000"/>
                        <a:lumOff val="80000"/>
                      </a:schemeClr>
                    </a:solidFill>
                  </a:tcPr>
                </a:tc>
                <a:tc>
                  <a:txBody>
                    <a:bodyPr/>
                    <a:lstStyle/>
                    <a:p>
                      <a:pPr algn="r" fontAlgn="ctr"/>
                      <a:r>
                        <a:rPr lang="en-US" altLang="zh-TW" sz="1600" b="0" i="0" u="none" strike="noStrike" dirty="0" smtClean="0">
                          <a:solidFill>
                            <a:schemeClr val="tx1"/>
                          </a:solidFill>
                          <a:effectLst/>
                          <a:latin typeface="+mn-lt"/>
                        </a:rPr>
                        <a:t>4.5%</a:t>
                      </a:r>
                      <a:endParaRPr lang="en-US" altLang="zh-TW" sz="1600" b="0" i="0" u="none" strike="noStrike" dirty="0">
                        <a:solidFill>
                          <a:schemeClr val="tx1"/>
                        </a:solidFill>
                        <a:effectLst/>
                        <a:latin typeface="+mn-lt"/>
                      </a:endParaRPr>
                    </a:p>
                  </a:txBody>
                  <a:tcPr marL="6350" marR="72000" marT="635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a:noFill/>
                    </a:lnT>
                    <a:lnB>
                      <a:noFill/>
                    </a:lnB>
                    <a:lnTlToBr>
                      <a:noFill/>
                    </a:lnTlToBr>
                    <a:lnBlToTr>
                      <a:noFill/>
                    </a:lnBlToTr>
                    <a:solidFill>
                      <a:schemeClr val="accent1">
                        <a:lumMod val="20000"/>
                        <a:lumOff val="80000"/>
                      </a:schemeClr>
                    </a:solidFill>
                  </a:tcPr>
                </a:tc>
                <a:tc>
                  <a:txBody>
                    <a:bodyPr/>
                    <a:lstStyle/>
                    <a:p>
                      <a:pPr algn="r" fontAlgn="ctr"/>
                      <a:r>
                        <a:rPr lang="en-US" altLang="zh-TW" sz="1600" b="0" i="0" u="none" strike="noStrike" dirty="0" smtClean="0">
                          <a:solidFill>
                            <a:schemeClr val="tx1"/>
                          </a:solidFill>
                          <a:effectLst/>
                          <a:latin typeface="+mn-lt"/>
                        </a:rPr>
                        <a:t>4.4%</a:t>
                      </a:r>
                      <a:endParaRPr lang="en-US" altLang="zh-TW" sz="1600" b="0" i="0" u="none" strike="noStrike" dirty="0">
                        <a:solidFill>
                          <a:schemeClr val="tx1"/>
                        </a:solidFill>
                        <a:effectLst/>
                        <a:latin typeface="+mn-lt"/>
                      </a:endParaRPr>
                    </a:p>
                  </a:txBody>
                  <a:tcPr marL="6350" marR="72000" marT="6350" marB="0" anchor="ctr">
                    <a:lnL w="12700" cap="flat" cmpd="sng" algn="ctr">
                      <a:solidFill>
                        <a:schemeClr val="accent1">
                          <a:lumMod val="40000"/>
                          <a:lumOff val="60000"/>
                        </a:schemeClr>
                      </a:solidFill>
                      <a:prstDash val="solid"/>
                      <a:round/>
                      <a:headEnd type="none" w="med" len="med"/>
                      <a:tailEnd type="none" w="med" len="med"/>
                    </a:lnL>
                    <a:lnR>
                      <a:noFill/>
                    </a:lnR>
                    <a:lnT>
                      <a:noFill/>
                    </a:lnT>
                    <a:lnB>
                      <a:noFill/>
                    </a:lnB>
                    <a:lnTlToBr>
                      <a:noFill/>
                    </a:lnTlToBr>
                    <a:lnBlToTr>
                      <a:noFill/>
                    </a:lnBlToTr>
                    <a:solidFill>
                      <a:schemeClr val="accent1">
                        <a:lumMod val="20000"/>
                        <a:lumOff val="80000"/>
                      </a:schemeClr>
                    </a:solidFill>
                  </a:tcPr>
                </a:tc>
                <a:tc>
                  <a:txBody>
                    <a:bodyPr/>
                    <a:lstStyle/>
                    <a:p>
                      <a:pPr marL="0" algn="r" defTabSz="914400" rtl="0" eaLnBrk="1" fontAlgn="ctr" latinLnBrk="0" hangingPunct="1"/>
                      <a:r>
                        <a:rPr lang="en-US" altLang="zh-TW" sz="1600" b="0" i="0" u="none" strike="noStrike" kern="1200" dirty="0" smtClean="0">
                          <a:solidFill>
                            <a:schemeClr val="tx1"/>
                          </a:solidFill>
                          <a:effectLst/>
                          <a:latin typeface="+mn-lt"/>
                          <a:ea typeface="+mn-ea"/>
                          <a:cs typeface="+mn-cs"/>
                        </a:rPr>
                        <a:t>308</a:t>
                      </a:r>
                      <a:endParaRPr lang="en-US" altLang="zh-TW" sz="1600" b="0" i="0" u="none" strike="noStrike" kern="1200" dirty="0">
                        <a:solidFill>
                          <a:schemeClr val="tx1"/>
                        </a:solidFill>
                        <a:effectLst/>
                        <a:latin typeface="+mn-lt"/>
                        <a:ea typeface="+mn-ea"/>
                        <a:cs typeface="+mn-cs"/>
                      </a:endParaRPr>
                    </a:p>
                  </a:txBody>
                  <a:tcPr marL="6350" marR="72000" marT="6350" marB="0" anchor="ctr">
                    <a:lnL>
                      <a:noFill/>
                    </a:lnL>
                    <a:lnR w="12700" cap="flat" cmpd="sng" algn="ctr">
                      <a:noFill/>
                      <a:prstDash val="sysDot"/>
                      <a:round/>
                      <a:headEnd type="none" w="med" len="med"/>
                      <a:tailEnd type="none" w="med" len="med"/>
                    </a:lnR>
                    <a:lnT>
                      <a:noFill/>
                    </a:lnT>
                    <a:lnB>
                      <a:noFill/>
                    </a:lnB>
                    <a:lnTlToBr>
                      <a:noFill/>
                    </a:lnTlToBr>
                    <a:lnBlToTr>
                      <a:noFill/>
                    </a:lnBlToTr>
                    <a:solidFill>
                      <a:schemeClr val="accent1">
                        <a:lumMod val="20000"/>
                        <a:lumOff val="80000"/>
                      </a:schemeClr>
                    </a:solidFill>
                  </a:tcPr>
                </a:tc>
                <a:tc>
                  <a:txBody>
                    <a:bodyPr/>
                    <a:lstStyle/>
                    <a:p>
                      <a:pPr marL="0" algn="r" defTabSz="914400" rtl="0" eaLnBrk="1" fontAlgn="ctr" latinLnBrk="0" hangingPunct="1"/>
                      <a:r>
                        <a:rPr lang="en-US" altLang="zh-TW" sz="1600" b="0" i="0" u="none" strike="noStrike" kern="1200" dirty="0" smtClean="0">
                          <a:solidFill>
                            <a:schemeClr val="tx1"/>
                          </a:solidFill>
                          <a:effectLst/>
                          <a:latin typeface="+mn-lt"/>
                          <a:ea typeface="+mn-ea"/>
                          <a:cs typeface="Arial" pitchFamily="34" charset="0"/>
                        </a:rPr>
                        <a:t>1.4</a:t>
                      </a:r>
                      <a:r>
                        <a:rPr lang="en-US" altLang="zh-TW" sz="1600" b="0" i="0" u="none" strike="noStrike" dirty="0" smtClean="0">
                          <a:solidFill>
                            <a:schemeClr val="tx1"/>
                          </a:solidFill>
                          <a:effectLst/>
                          <a:latin typeface="+mn-lt"/>
                        </a:rPr>
                        <a:t>%</a:t>
                      </a:r>
                      <a:endParaRPr lang="en-US" altLang="zh-TW" sz="1600" b="0" i="0" u="none" strike="noStrike" kern="1200" dirty="0">
                        <a:solidFill>
                          <a:schemeClr val="tx1"/>
                        </a:solidFill>
                        <a:effectLst/>
                        <a:latin typeface="+mn-lt"/>
                        <a:ea typeface="+mn-ea"/>
                        <a:cs typeface="Arial" pitchFamily="34" charset="0"/>
                      </a:endParaRPr>
                    </a:p>
                  </a:txBody>
                  <a:tcPr marL="6350" marR="72000" marT="6350" marB="0" anchor="ctr">
                    <a:lnL w="12700" cap="flat" cmpd="sng" algn="ctr">
                      <a:noFill/>
                      <a:prstDash val="sysDot"/>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a:noFill/>
                    </a:lnT>
                    <a:lnB>
                      <a:noFill/>
                    </a:lnB>
                    <a:lnTlToBr>
                      <a:noFill/>
                    </a:lnTlToBr>
                    <a:lnBlToTr>
                      <a:noFill/>
                    </a:lnBlToTr>
                    <a:solidFill>
                      <a:schemeClr val="accent1">
                        <a:lumMod val="20000"/>
                        <a:lumOff val="80000"/>
                      </a:schemeClr>
                    </a:solidFill>
                  </a:tcPr>
                </a:tc>
                <a:tc>
                  <a:txBody>
                    <a:bodyPr/>
                    <a:lstStyle/>
                    <a:p>
                      <a:pPr algn="r" fontAlgn="ctr"/>
                      <a:r>
                        <a:rPr lang="en-US" altLang="zh-TW" sz="1600" b="0" i="0" u="none" strike="noStrike" dirty="0" smtClean="0">
                          <a:solidFill>
                            <a:schemeClr val="tx1"/>
                          </a:solidFill>
                          <a:effectLst/>
                          <a:latin typeface="+mn-lt"/>
                        </a:rPr>
                        <a:t>4.2%</a:t>
                      </a:r>
                      <a:endParaRPr lang="en-US" altLang="zh-TW" sz="1600" b="0" i="0" u="none" strike="noStrike" dirty="0">
                        <a:solidFill>
                          <a:schemeClr val="tx1"/>
                        </a:solidFill>
                        <a:effectLst/>
                        <a:latin typeface="+mn-lt"/>
                      </a:endParaRPr>
                    </a:p>
                  </a:txBody>
                  <a:tcPr marL="6350" marR="72000" marT="6350" marB="0" anchor="ctr">
                    <a:lnL w="12700" cap="flat" cmpd="sng" algn="ctr">
                      <a:solidFill>
                        <a:schemeClr val="accent1">
                          <a:lumMod val="40000"/>
                          <a:lumOff val="60000"/>
                        </a:schemeClr>
                      </a:solidFill>
                      <a:prstDash val="solid"/>
                      <a:round/>
                      <a:headEnd type="none" w="med" len="med"/>
                      <a:tailEnd type="none" w="med" len="med"/>
                    </a:lnL>
                    <a:lnR>
                      <a:noFill/>
                    </a:lnR>
                    <a:lnT>
                      <a:noFill/>
                    </a:lnT>
                    <a:lnB>
                      <a:noFill/>
                    </a:lnB>
                    <a:lnTlToBr>
                      <a:noFill/>
                    </a:lnTlToBr>
                    <a:lnBlToTr>
                      <a:noFill/>
                    </a:lnBlToTr>
                    <a:solidFill>
                      <a:schemeClr val="accent1">
                        <a:lumMod val="20000"/>
                        <a:lumOff val="80000"/>
                      </a:schemeClr>
                    </a:solidFill>
                  </a:tcPr>
                </a:tc>
                <a:tc>
                  <a:txBody>
                    <a:bodyPr/>
                    <a:lstStyle/>
                    <a:p>
                      <a:pPr marL="0" algn="r" defTabSz="914400" rtl="0" eaLnBrk="1" fontAlgn="ctr" latinLnBrk="0" hangingPunct="1"/>
                      <a:r>
                        <a:rPr lang="en-US" altLang="zh-TW" sz="1600" b="0" i="0" u="none" strike="noStrike" kern="1200" dirty="0" smtClean="0">
                          <a:solidFill>
                            <a:schemeClr val="tx1"/>
                          </a:solidFill>
                          <a:effectLst/>
                          <a:latin typeface="+mn-lt"/>
                          <a:ea typeface="+mn-ea"/>
                          <a:cs typeface="+mn-cs"/>
                        </a:rPr>
                        <a:t>297</a:t>
                      </a:r>
                      <a:endParaRPr lang="en-US" altLang="zh-TW" sz="1600" b="0" i="0" u="none" strike="noStrike" kern="1200" dirty="0">
                        <a:solidFill>
                          <a:schemeClr val="tx1"/>
                        </a:solidFill>
                        <a:effectLst/>
                        <a:latin typeface="+mn-lt"/>
                        <a:ea typeface="+mn-ea"/>
                        <a:cs typeface="+mn-cs"/>
                      </a:endParaRPr>
                    </a:p>
                  </a:txBody>
                  <a:tcPr marL="6350" marR="72000" marT="6350" marB="0" anchor="ctr">
                    <a:lnL>
                      <a:noFill/>
                    </a:lnL>
                    <a:lnR>
                      <a:noFill/>
                    </a:lnR>
                    <a:lnT>
                      <a:noFill/>
                    </a:lnT>
                    <a:lnB>
                      <a:noFill/>
                    </a:lnB>
                    <a:lnTlToBr>
                      <a:noFill/>
                    </a:lnTlToBr>
                    <a:lnBlToTr>
                      <a:noFill/>
                    </a:lnBlToTr>
                    <a:solidFill>
                      <a:schemeClr val="accent1">
                        <a:lumMod val="20000"/>
                        <a:lumOff val="80000"/>
                      </a:schemeClr>
                    </a:solidFill>
                  </a:tcPr>
                </a:tc>
                <a:tc>
                  <a:txBody>
                    <a:bodyPr/>
                    <a:lstStyle/>
                    <a:p>
                      <a:pPr marL="0" algn="r" defTabSz="914400" rtl="0" eaLnBrk="1" fontAlgn="ctr" latinLnBrk="0" hangingPunct="1"/>
                      <a:r>
                        <a:rPr lang="en-US" altLang="zh-TW" sz="1600" b="0" i="0" u="none" strike="noStrike" kern="1200" dirty="0" smtClean="0">
                          <a:solidFill>
                            <a:schemeClr val="tx1"/>
                          </a:solidFill>
                          <a:effectLst/>
                          <a:latin typeface="+mn-lt"/>
                          <a:ea typeface="+mn-ea"/>
                          <a:cs typeface="Arial" pitchFamily="34" charset="0"/>
                        </a:rPr>
                        <a:t>1.9</a:t>
                      </a:r>
                      <a:r>
                        <a:rPr lang="en-US" altLang="zh-TW" sz="1600" b="0" i="0" u="none" strike="noStrike" dirty="0" smtClean="0">
                          <a:solidFill>
                            <a:schemeClr val="tx1"/>
                          </a:solidFill>
                          <a:effectLst/>
                          <a:latin typeface="+mn-lt"/>
                        </a:rPr>
                        <a:t>%</a:t>
                      </a:r>
                      <a:endParaRPr lang="en-US" altLang="zh-TW" sz="1600" b="0" i="0" u="none" strike="noStrike" kern="1200" dirty="0">
                        <a:solidFill>
                          <a:schemeClr val="tx1"/>
                        </a:solidFill>
                        <a:effectLst/>
                        <a:latin typeface="+mn-lt"/>
                        <a:ea typeface="+mn-ea"/>
                        <a:cs typeface="Arial" pitchFamily="34" charset="0"/>
                      </a:endParaRPr>
                    </a:p>
                  </a:txBody>
                  <a:tcPr marL="6350" marR="72000" marT="6350" marB="0" anchor="ctr">
                    <a:lnL>
                      <a:noFill/>
                    </a:lnL>
                    <a:lnR>
                      <a:noFill/>
                    </a:lnR>
                    <a:lnT>
                      <a:noFill/>
                    </a:lnT>
                    <a:lnB>
                      <a:noFill/>
                    </a:lnB>
                    <a:lnTlToBr>
                      <a:noFill/>
                    </a:lnTlToBr>
                    <a:lnBlToTr>
                      <a:noFill/>
                    </a:lnBlToTr>
                    <a:solidFill>
                      <a:schemeClr val="accent1">
                        <a:lumMod val="20000"/>
                        <a:lumOff val="80000"/>
                      </a:schemeClr>
                    </a:solidFill>
                  </a:tcPr>
                </a:tc>
                <a:extLst>
                  <a:ext uri="{0D108BD9-81ED-4DB2-BD59-A6C34878D82A}">
                    <a16:rowId xmlns:a16="http://schemas.microsoft.com/office/drawing/2014/main" val="10008"/>
                  </a:ext>
                </a:extLst>
              </a:tr>
              <a:tr h="388800">
                <a:tc>
                  <a:txBody>
                    <a:bodyPr/>
                    <a:lstStyle>
                      <a:lvl1pPr algn="l" defTabSz="635000" eaLnBrk="0" hangingPunct="0">
                        <a:spcBef>
                          <a:spcPct val="20000"/>
                        </a:spcBef>
                        <a:defRPr kumimoji="1" sz="2800">
                          <a:solidFill>
                            <a:schemeClr val="tx1"/>
                          </a:solidFill>
                          <a:latin typeface="Times New Roman" pitchFamily="18" charset="0"/>
                          <a:ea typeface="新細明體" pitchFamily="18" charset="-120"/>
                        </a:defRPr>
                      </a:lvl1pPr>
                      <a:lvl2pPr indent="-285750" algn="l" defTabSz="635000" eaLnBrk="0" hangingPunct="0">
                        <a:spcBef>
                          <a:spcPct val="20000"/>
                        </a:spcBef>
                        <a:defRPr kumimoji="1" sz="2400">
                          <a:solidFill>
                            <a:schemeClr val="tx1"/>
                          </a:solidFill>
                          <a:latin typeface="Times New Roman" pitchFamily="18" charset="0"/>
                          <a:ea typeface="新細明體" pitchFamily="18" charset="-120"/>
                        </a:defRPr>
                      </a:lvl2pPr>
                      <a:lvl3pPr indent="-228600" algn="l" defTabSz="635000" eaLnBrk="0" hangingPunct="0">
                        <a:spcBef>
                          <a:spcPct val="20000"/>
                        </a:spcBef>
                        <a:defRPr kumimoji="1" sz="2000">
                          <a:solidFill>
                            <a:schemeClr val="tx1"/>
                          </a:solidFill>
                          <a:latin typeface="Times New Roman" pitchFamily="18" charset="0"/>
                          <a:ea typeface="新細明體" pitchFamily="18" charset="-120"/>
                        </a:defRPr>
                      </a:lvl3pPr>
                      <a:lvl4pPr indent="-228600" algn="l" defTabSz="635000" eaLnBrk="0" hangingPunct="0">
                        <a:spcBef>
                          <a:spcPct val="20000"/>
                        </a:spcBef>
                        <a:defRPr kumimoji="1">
                          <a:solidFill>
                            <a:schemeClr val="tx1"/>
                          </a:solidFill>
                          <a:latin typeface="Times New Roman" pitchFamily="18" charset="0"/>
                          <a:ea typeface="新細明體" pitchFamily="18" charset="-120"/>
                        </a:defRPr>
                      </a:lvl4pPr>
                      <a:lvl5pPr indent="-228600" algn="l" defTabSz="635000" eaLnBrk="0" hangingPunct="0">
                        <a:spcBef>
                          <a:spcPct val="20000"/>
                        </a:spcBef>
                        <a:defRPr kumimoji="1">
                          <a:solidFill>
                            <a:schemeClr val="tx1"/>
                          </a:solidFill>
                          <a:latin typeface="Times New Roman" pitchFamily="18" charset="0"/>
                          <a:ea typeface="新細明體" pitchFamily="18" charset="-120"/>
                        </a:defRPr>
                      </a:lvl5pPr>
                      <a:lvl6pPr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6pPr>
                      <a:lvl7pPr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7pPr>
                      <a:lvl8pPr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8pPr>
                      <a:lvl9pPr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600" b="1" i="0" u="none" strike="noStrike" cap="none" normalizeH="0" baseline="0" dirty="0" smtClean="0">
                          <a:ln>
                            <a:noFill/>
                          </a:ln>
                          <a:solidFill>
                            <a:schemeClr val="tx1"/>
                          </a:solidFill>
                          <a:effectLst/>
                          <a:latin typeface="+mj-lt"/>
                          <a:ea typeface="+mj-ea"/>
                        </a:rPr>
                        <a:t>保單貸款</a:t>
                      </a:r>
                      <a:endParaRPr kumimoji="1" lang="zh-TW" altLang="en-US" sz="1600" b="0" i="0" u="none" strike="noStrike" cap="none" normalizeH="0" baseline="0" dirty="0" smtClean="0">
                        <a:ln>
                          <a:noFill/>
                        </a:ln>
                        <a:solidFill>
                          <a:schemeClr val="tx1"/>
                        </a:solidFill>
                        <a:effectLst/>
                        <a:latin typeface="+mj-lt"/>
                        <a:ea typeface="+mj-ea"/>
                      </a:endParaRPr>
                    </a:p>
                  </a:txBody>
                  <a:tcPr marL="91443" marR="91443" marT="45721" marB="45721" anchor="ctr" horzOverflow="overflow">
                    <a:lnL>
                      <a:noFill/>
                    </a:lnL>
                    <a:lnR w="12700" cap="flat" cmpd="sng" algn="ctr">
                      <a:solidFill>
                        <a:schemeClr val="accent1">
                          <a:lumMod val="40000"/>
                          <a:lumOff val="60000"/>
                        </a:schemeClr>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algn="r" fontAlgn="ctr"/>
                      <a:r>
                        <a:rPr lang="en-US" altLang="zh-TW" sz="1600" b="0" i="0" u="none" strike="noStrike" dirty="0" smtClean="0">
                          <a:solidFill>
                            <a:schemeClr val="tx1"/>
                          </a:solidFill>
                          <a:effectLst/>
                          <a:latin typeface="+mn-lt"/>
                        </a:rPr>
                        <a:t>2.7</a:t>
                      </a:r>
                      <a:r>
                        <a:rPr lang="en-US" altLang="zh-TW" sz="1600" b="0" i="0" u="none" strike="noStrike" dirty="0" smtClean="0">
                          <a:solidFill>
                            <a:srgbClr val="000000"/>
                          </a:solidFill>
                          <a:effectLst/>
                          <a:latin typeface="+mn-lt"/>
                        </a:rPr>
                        <a:t>%</a:t>
                      </a:r>
                      <a:endParaRPr lang="en-US" altLang="zh-TW" sz="1600" b="0" i="0" u="none" strike="noStrike" dirty="0">
                        <a:solidFill>
                          <a:schemeClr val="tx1"/>
                        </a:solidFill>
                        <a:effectLst/>
                        <a:latin typeface="+mn-lt"/>
                      </a:endParaRPr>
                    </a:p>
                  </a:txBody>
                  <a:tcPr marL="6350" marR="72000" marT="635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algn="r" fontAlgn="ctr"/>
                      <a:r>
                        <a:rPr lang="en-US" altLang="zh-TW" sz="1600" b="0" i="0" u="none" strike="noStrike" dirty="0" smtClean="0">
                          <a:solidFill>
                            <a:schemeClr val="tx1"/>
                          </a:solidFill>
                          <a:effectLst/>
                          <a:latin typeface="+mn-lt"/>
                        </a:rPr>
                        <a:t>2.4%</a:t>
                      </a:r>
                      <a:endParaRPr lang="en-US" altLang="zh-TW" sz="1600" b="0" i="0" u="none" strike="noStrike" dirty="0">
                        <a:solidFill>
                          <a:schemeClr val="tx1"/>
                        </a:solidFill>
                        <a:effectLst/>
                        <a:latin typeface="+mn-lt"/>
                      </a:endParaRPr>
                    </a:p>
                  </a:txBody>
                  <a:tcPr marL="6350" marR="72000" marT="635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algn="r" fontAlgn="ctr"/>
                      <a:r>
                        <a:rPr lang="en-US" altLang="zh-TW" sz="1600" b="0" i="0" u="none" strike="noStrike" dirty="0" smtClean="0">
                          <a:solidFill>
                            <a:schemeClr val="tx1"/>
                          </a:solidFill>
                          <a:effectLst/>
                          <a:latin typeface="+mn-lt"/>
                        </a:rPr>
                        <a:t>2.3%</a:t>
                      </a:r>
                      <a:endParaRPr lang="en-US" altLang="zh-TW" sz="1600" b="0" i="0" u="none" strike="noStrike" dirty="0">
                        <a:solidFill>
                          <a:schemeClr val="tx1"/>
                        </a:solidFill>
                        <a:effectLst/>
                        <a:latin typeface="+mn-lt"/>
                      </a:endParaRPr>
                    </a:p>
                  </a:txBody>
                  <a:tcPr marL="6350" marR="72000" marT="6350" marB="0" anchor="ctr">
                    <a:lnL w="12700" cap="flat" cmpd="sng" algn="ctr">
                      <a:solidFill>
                        <a:schemeClr val="accent1">
                          <a:lumMod val="40000"/>
                          <a:lumOff val="60000"/>
                        </a:schemeClr>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algn="r" defTabSz="914400" rtl="0" eaLnBrk="1" fontAlgn="ctr" latinLnBrk="0" hangingPunct="1"/>
                      <a:r>
                        <a:rPr lang="en-US" altLang="zh-TW" sz="1600" b="0" i="0" u="none" strike="noStrike" kern="1200" dirty="0" smtClean="0">
                          <a:solidFill>
                            <a:schemeClr val="tx1"/>
                          </a:solidFill>
                          <a:effectLst/>
                          <a:latin typeface="+mn-lt"/>
                          <a:ea typeface="+mn-ea"/>
                          <a:cs typeface="+mn-cs"/>
                        </a:rPr>
                        <a:t>170</a:t>
                      </a:r>
                      <a:endParaRPr lang="en-US" altLang="zh-TW" sz="1600" b="0" i="0" u="none" strike="noStrike" kern="1200" dirty="0">
                        <a:solidFill>
                          <a:schemeClr val="tx1"/>
                        </a:solidFill>
                        <a:effectLst/>
                        <a:latin typeface="+mn-lt"/>
                        <a:ea typeface="+mn-ea"/>
                        <a:cs typeface="+mn-cs"/>
                      </a:endParaRPr>
                    </a:p>
                  </a:txBody>
                  <a:tcPr marL="6350" marR="72000" marT="6350" marB="0" anchor="ctr">
                    <a:lnL>
                      <a:noFill/>
                    </a:lnL>
                    <a:lnR w="12700" cap="flat" cmpd="sng" algn="ctr">
                      <a:noFill/>
                      <a:prstDash val="sysDot"/>
                      <a:round/>
                      <a:headEnd type="none" w="med" len="med"/>
                      <a:tailEnd type="none" w="med" len="med"/>
                    </a:lnR>
                    <a:lnT>
                      <a:noFill/>
                    </a:lnT>
                    <a:lnB>
                      <a:noFill/>
                    </a:lnB>
                    <a:lnTlToBr>
                      <a:noFill/>
                    </a:lnTlToBr>
                    <a:lnBlToTr>
                      <a:noFill/>
                    </a:lnBlToTr>
                    <a:solidFill>
                      <a:schemeClr val="bg1"/>
                    </a:solidFill>
                  </a:tcPr>
                </a:tc>
                <a:tc>
                  <a:txBody>
                    <a:bodyPr/>
                    <a:lstStyle/>
                    <a:p>
                      <a:pPr marL="0" algn="r" defTabSz="914400" rtl="0" eaLnBrk="1" fontAlgn="ctr" latinLnBrk="0" hangingPunct="1"/>
                      <a:r>
                        <a:rPr lang="en-US" altLang="zh-TW" sz="1600" b="0" i="0" u="none" strike="noStrike" kern="1200" dirty="0" smtClean="0">
                          <a:solidFill>
                            <a:schemeClr val="tx1"/>
                          </a:solidFill>
                          <a:effectLst/>
                          <a:latin typeface="+mn-lt"/>
                          <a:ea typeface="+mn-ea"/>
                          <a:cs typeface="Arial" pitchFamily="34" charset="0"/>
                        </a:rPr>
                        <a:t>5.4</a:t>
                      </a:r>
                      <a:r>
                        <a:rPr lang="en-US" altLang="zh-TW" sz="1600" b="0" i="0" u="none" strike="noStrike" dirty="0" smtClean="0">
                          <a:solidFill>
                            <a:schemeClr val="tx1"/>
                          </a:solidFill>
                          <a:effectLst/>
                          <a:latin typeface="+mn-lt"/>
                        </a:rPr>
                        <a:t>%</a:t>
                      </a:r>
                      <a:endParaRPr lang="en-US" altLang="zh-TW" sz="1600" b="0" i="0" u="none" strike="noStrike" kern="1200" dirty="0">
                        <a:solidFill>
                          <a:schemeClr val="tx1"/>
                        </a:solidFill>
                        <a:effectLst/>
                        <a:latin typeface="+mn-lt"/>
                        <a:ea typeface="+mn-ea"/>
                        <a:cs typeface="Arial" pitchFamily="34" charset="0"/>
                      </a:endParaRPr>
                    </a:p>
                  </a:txBody>
                  <a:tcPr marL="6350" marR="72000" marT="6350" marB="0" anchor="ctr">
                    <a:lnL w="12700" cap="flat" cmpd="sng" algn="ctr">
                      <a:noFill/>
                      <a:prstDash val="sysDot"/>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algn="r" fontAlgn="ctr"/>
                      <a:r>
                        <a:rPr lang="en-US" altLang="zh-TW" sz="1600" b="0" i="0" u="none" strike="noStrike" dirty="0" smtClean="0">
                          <a:solidFill>
                            <a:schemeClr val="tx1"/>
                          </a:solidFill>
                          <a:effectLst/>
                          <a:latin typeface="+mn-lt"/>
                        </a:rPr>
                        <a:t>2.4%</a:t>
                      </a:r>
                      <a:endParaRPr lang="en-US" altLang="zh-TW" sz="1600" b="0" i="0" u="none" strike="noStrike" dirty="0">
                        <a:solidFill>
                          <a:schemeClr val="tx1"/>
                        </a:solidFill>
                        <a:effectLst/>
                        <a:latin typeface="+mn-lt"/>
                      </a:endParaRPr>
                    </a:p>
                  </a:txBody>
                  <a:tcPr marL="6350" marR="72000" marT="6350" marB="0" anchor="ctr">
                    <a:lnL w="12700" cap="flat" cmpd="sng" algn="ctr">
                      <a:solidFill>
                        <a:schemeClr val="accent1">
                          <a:lumMod val="40000"/>
                          <a:lumOff val="60000"/>
                        </a:schemeClr>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algn="r" defTabSz="914400" rtl="0" eaLnBrk="1" fontAlgn="ctr" latinLnBrk="0" hangingPunct="1"/>
                      <a:r>
                        <a:rPr lang="en-US" altLang="zh-TW" sz="1600" b="0" i="0" u="none" strike="noStrike" kern="1200" dirty="0" smtClean="0">
                          <a:solidFill>
                            <a:schemeClr val="tx1"/>
                          </a:solidFill>
                          <a:effectLst/>
                          <a:latin typeface="+mn-lt"/>
                          <a:ea typeface="+mn-ea"/>
                          <a:cs typeface="+mn-cs"/>
                        </a:rPr>
                        <a:t>169</a:t>
                      </a:r>
                      <a:endParaRPr lang="en-US" altLang="zh-TW" sz="1600" b="0" i="0" u="none" strike="noStrike" kern="1200" dirty="0">
                        <a:solidFill>
                          <a:schemeClr val="tx1"/>
                        </a:solidFill>
                        <a:effectLst/>
                        <a:latin typeface="+mn-lt"/>
                        <a:ea typeface="+mn-ea"/>
                        <a:cs typeface="+mn-cs"/>
                      </a:endParaRPr>
                    </a:p>
                  </a:txBody>
                  <a:tcPr marL="6350" marR="72000" marT="6350" marB="0" anchor="ctr">
                    <a:lnL>
                      <a:noFill/>
                    </a:lnL>
                    <a:lnR>
                      <a:noFill/>
                    </a:lnR>
                    <a:lnT>
                      <a:noFill/>
                    </a:lnT>
                    <a:lnB>
                      <a:noFill/>
                    </a:lnB>
                    <a:lnTlToBr>
                      <a:noFill/>
                    </a:lnTlToBr>
                    <a:lnBlToTr>
                      <a:noFill/>
                    </a:lnBlToTr>
                    <a:solidFill>
                      <a:schemeClr val="bg1"/>
                    </a:solidFill>
                  </a:tcPr>
                </a:tc>
                <a:tc>
                  <a:txBody>
                    <a:bodyPr/>
                    <a:lstStyle/>
                    <a:p>
                      <a:pPr marL="0" algn="r" defTabSz="914400" rtl="0" eaLnBrk="1" fontAlgn="ctr" latinLnBrk="0" hangingPunct="1"/>
                      <a:r>
                        <a:rPr lang="en-US" altLang="zh-TW" sz="1600" b="0" i="0" u="none" strike="noStrike" kern="1200" dirty="0" smtClean="0">
                          <a:solidFill>
                            <a:schemeClr val="tx1"/>
                          </a:solidFill>
                          <a:effectLst/>
                          <a:latin typeface="+mn-lt"/>
                          <a:ea typeface="+mn-ea"/>
                          <a:cs typeface="Arial" pitchFamily="34" charset="0"/>
                        </a:rPr>
                        <a:t>5.4</a:t>
                      </a:r>
                      <a:r>
                        <a:rPr lang="en-US" altLang="zh-TW" sz="1600" b="0" i="0" u="none" strike="noStrike" dirty="0" smtClean="0">
                          <a:solidFill>
                            <a:schemeClr val="tx1"/>
                          </a:solidFill>
                          <a:effectLst/>
                          <a:latin typeface="+mn-lt"/>
                        </a:rPr>
                        <a:t>%</a:t>
                      </a:r>
                      <a:endParaRPr lang="en-US" altLang="zh-TW" sz="1600" b="0" i="0" u="none" strike="noStrike" kern="1200" dirty="0">
                        <a:solidFill>
                          <a:schemeClr val="tx1"/>
                        </a:solidFill>
                        <a:effectLst/>
                        <a:latin typeface="+mn-lt"/>
                        <a:ea typeface="+mn-ea"/>
                        <a:cs typeface="Arial" pitchFamily="34" charset="0"/>
                      </a:endParaRPr>
                    </a:p>
                  </a:txBody>
                  <a:tcPr marL="6350" marR="72000" marT="6350" marB="0" anchor="ctr">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9"/>
                  </a:ext>
                </a:extLst>
              </a:tr>
              <a:tr h="388800">
                <a:tc>
                  <a:txBody>
                    <a:bodyPr/>
                    <a:lstStyle>
                      <a:lvl1pPr algn="l" defTabSz="635000" eaLnBrk="0" hangingPunct="0">
                        <a:spcBef>
                          <a:spcPct val="20000"/>
                        </a:spcBef>
                        <a:defRPr kumimoji="1" sz="2800">
                          <a:solidFill>
                            <a:schemeClr val="tx1"/>
                          </a:solidFill>
                          <a:latin typeface="Times New Roman" pitchFamily="18" charset="0"/>
                          <a:ea typeface="新細明體" pitchFamily="18" charset="-120"/>
                        </a:defRPr>
                      </a:lvl1pPr>
                      <a:lvl2pPr indent="-285750" algn="l" defTabSz="635000" eaLnBrk="0" hangingPunct="0">
                        <a:spcBef>
                          <a:spcPct val="20000"/>
                        </a:spcBef>
                        <a:defRPr kumimoji="1" sz="2400">
                          <a:solidFill>
                            <a:schemeClr val="tx1"/>
                          </a:solidFill>
                          <a:latin typeface="Times New Roman" pitchFamily="18" charset="0"/>
                          <a:ea typeface="新細明體" pitchFamily="18" charset="-120"/>
                        </a:defRPr>
                      </a:lvl2pPr>
                      <a:lvl3pPr indent="-228600" algn="l" defTabSz="635000" eaLnBrk="0" hangingPunct="0">
                        <a:spcBef>
                          <a:spcPct val="20000"/>
                        </a:spcBef>
                        <a:defRPr kumimoji="1" sz="2000">
                          <a:solidFill>
                            <a:schemeClr val="tx1"/>
                          </a:solidFill>
                          <a:latin typeface="Times New Roman" pitchFamily="18" charset="0"/>
                          <a:ea typeface="新細明體" pitchFamily="18" charset="-120"/>
                        </a:defRPr>
                      </a:lvl3pPr>
                      <a:lvl4pPr indent="-228600" algn="l" defTabSz="635000" eaLnBrk="0" hangingPunct="0">
                        <a:spcBef>
                          <a:spcPct val="20000"/>
                        </a:spcBef>
                        <a:defRPr kumimoji="1">
                          <a:solidFill>
                            <a:schemeClr val="tx1"/>
                          </a:solidFill>
                          <a:latin typeface="Times New Roman" pitchFamily="18" charset="0"/>
                          <a:ea typeface="新細明體" pitchFamily="18" charset="-120"/>
                        </a:defRPr>
                      </a:lvl4pPr>
                      <a:lvl5pPr indent="-228600" algn="l" defTabSz="635000" eaLnBrk="0" hangingPunct="0">
                        <a:spcBef>
                          <a:spcPct val="20000"/>
                        </a:spcBef>
                        <a:defRPr kumimoji="1">
                          <a:solidFill>
                            <a:schemeClr val="tx1"/>
                          </a:solidFill>
                          <a:latin typeface="Times New Roman" pitchFamily="18" charset="0"/>
                          <a:ea typeface="新細明體" pitchFamily="18" charset="-120"/>
                        </a:defRPr>
                      </a:lvl5pPr>
                      <a:lvl6pPr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6pPr>
                      <a:lvl7pPr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7pPr>
                      <a:lvl8pPr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8pPr>
                      <a:lvl9pPr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zh-TW" altLang="en-US" sz="1600" b="1" i="0" u="none" strike="noStrike" cap="none" normalizeH="0" baseline="0" dirty="0" smtClean="0">
                          <a:ln>
                            <a:noFill/>
                          </a:ln>
                          <a:solidFill>
                            <a:schemeClr val="tx1"/>
                          </a:solidFill>
                          <a:effectLst/>
                          <a:latin typeface="+mj-lt"/>
                          <a:ea typeface="+mj-ea"/>
                        </a:rPr>
                        <a:t>不動產</a:t>
                      </a:r>
                      <a:endParaRPr kumimoji="1" lang="en-US" altLang="zh-TW" sz="2000" b="1" i="0" u="none" strike="noStrike" cap="none" normalizeH="0" baseline="30000" dirty="0" smtClean="0">
                        <a:ln>
                          <a:noFill/>
                        </a:ln>
                        <a:solidFill>
                          <a:schemeClr val="tx1"/>
                        </a:solidFill>
                        <a:effectLst/>
                        <a:latin typeface="+mj-lt"/>
                        <a:ea typeface="+mj-ea"/>
                        <a:cs typeface="Arial" panose="020B0604020202020204" pitchFamily="34" charset="0"/>
                      </a:endParaRPr>
                    </a:p>
                  </a:txBody>
                  <a:tcPr marL="91443" marR="91443" marT="45721" marB="45721" anchor="ctr" horzOverflow="overflow">
                    <a:lnL>
                      <a:noFill/>
                    </a:lnL>
                    <a:lnR w="12700" cap="flat" cmpd="sng" algn="ctr">
                      <a:solidFill>
                        <a:schemeClr val="accent1">
                          <a:lumMod val="40000"/>
                          <a:lumOff val="60000"/>
                        </a:schemeClr>
                      </a:solidFill>
                      <a:prstDash val="solid"/>
                      <a:round/>
                      <a:headEnd type="none" w="med" len="med"/>
                      <a:tailEnd type="none" w="med" len="med"/>
                    </a:lnR>
                    <a:lnT>
                      <a:noFill/>
                    </a:lnT>
                    <a:lnB>
                      <a:noFill/>
                    </a:lnB>
                    <a:lnTlToBr>
                      <a:noFill/>
                    </a:lnTlToBr>
                    <a:lnBlToTr>
                      <a:noFill/>
                    </a:lnBlToTr>
                    <a:solidFill>
                      <a:schemeClr val="accent1">
                        <a:lumMod val="20000"/>
                        <a:lumOff val="80000"/>
                      </a:schemeClr>
                    </a:solidFill>
                  </a:tcPr>
                </a:tc>
                <a:tc>
                  <a:txBody>
                    <a:bodyPr/>
                    <a:lstStyle/>
                    <a:p>
                      <a:pPr algn="r" fontAlgn="ctr"/>
                      <a:r>
                        <a:rPr lang="en-US" altLang="zh-TW" sz="1600" b="0" i="0" u="none" strike="noStrike" dirty="0" smtClean="0">
                          <a:solidFill>
                            <a:schemeClr val="tx1"/>
                          </a:solidFill>
                          <a:effectLst/>
                          <a:latin typeface="+mn-lt"/>
                        </a:rPr>
                        <a:t>8.2</a:t>
                      </a:r>
                      <a:r>
                        <a:rPr lang="en-US" altLang="zh-TW" sz="1600" b="0" i="0" u="none" strike="noStrike" dirty="0" smtClean="0">
                          <a:solidFill>
                            <a:srgbClr val="000000"/>
                          </a:solidFill>
                          <a:effectLst/>
                          <a:latin typeface="+mn-lt"/>
                        </a:rPr>
                        <a:t>%</a:t>
                      </a:r>
                      <a:endParaRPr lang="en-US" altLang="zh-TW" sz="1600" b="0" i="0" u="none" strike="noStrike" dirty="0">
                        <a:solidFill>
                          <a:schemeClr val="tx1"/>
                        </a:solidFill>
                        <a:effectLst/>
                        <a:latin typeface="+mn-lt"/>
                      </a:endParaRPr>
                    </a:p>
                  </a:txBody>
                  <a:tcPr marL="6350" marR="72000" marT="635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a:noFill/>
                    </a:lnT>
                    <a:lnB>
                      <a:noFill/>
                    </a:lnB>
                    <a:lnTlToBr>
                      <a:noFill/>
                    </a:lnTlToBr>
                    <a:lnBlToTr>
                      <a:noFill/>
                    </a:lnBlToTr>
                    <a:solidFill>
                      <a:schemeClr val="accent1">
                        <a:lumMod val="20000"/>
                        <a:lumOff val="80000"/>
                      </a:schemeClr>
                    </a:solidFill>
                  </a:tcPr>
                </a:tc>
                <a:tc>
                  <a:txBody>
                    <a:bodyPr/>
                    <a:lstStyle/>
                    <a:p>
                      <a:pPr algn="r" fontAlgn="ctr"/>
                      <a:r>
                        <a:rPr lang="en-US" altLang="zh-TW" sz="1600" b="0" i="0" u="none" strike="noStrike" dirty="0" smtClean="0">
                          <a:solidFill>
                            <a:schemeClr val="tx1"/>
                          </a:solidFill>
                          <a:effectLst/>
                          <a:latin typeface="+mn-lt"/>
                        </a:rPr>
                        <a:t>7.7%</a:t>
                      </a:r>
                      <a:endParaRPr lang="en-US" altLang="zh-TW" sz="1600" b="0" i="0" u="none" strike="noStrike" dirty="0">
                        <a:solidFill>
                          <a:schemeClr val="tx1"/>
                        </a:solidFill>
                        <a:effectLst/>
                        <a:latin typeface="+mn-lt"/>
                      </a:endParaRPr>
                    </a:p>
                  </a:txBody>
                  <a:tcPr marL="6350" marR="72000" marT="635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a:noFill/>
                    </a:lnT>
                    <a:lnB>
                      <a:noFill/>
                    </a:lnB>
                    <a:lnTlToBr>
                      <a:noFill/>
                    </a:lnTlToBr>
                    <a:lnBlToTr>
                      <a:noFill/>
                    </a:lnBlToTr>
                    <a:solidFill>
                      <a:schemeClr val="accent1">
                        <a:lumMod val="20000"/>
                        <a:lumOff val="80000"/>
                      </a:schemeClr>
                    </a:solidFill>
                  </a:tcPr>
                </a:tc>
                <a:tc>
                  <a:txBody>
                    <a:bodyPr/>
                    <a:lstStyle/>
                    <a:p>
                      <a:pPr algn="r" fontAlgn="ctr"/>
                      <a:r>
                        <a:rPr lang="en-US" altLang="zh-TW" sz="1600" b="0" i="0" u="none" strike="noStrike" dirty="0" smtClean="0">
                          <a:solidFill>
                            <a:schemeClr val="tx1"/>
                          </a:solidFill>
                          <a:effectLst/>
                          <a:latin typeface="+mn-lt"/>
                        </a:rPr>
                        <a:t>7.4%</a:t>
                      </a:r>
                      <a:endParaRPr lang="en-US" altLang="zh-TW" sz="1600" b="0" i="0" u="none" strike="noStrike" dirty="0">
                        <a:solidFill>
                          <a:schemeClr val="tx1"/>
                        </a:solidFill>
                        <a:effectLst/>
                        <a:latin typeface="+mn-lt"/>
                      </a:endParaRPr>
                    </a:p>
                  </a:txBody>
                  <a:tcPr marL="6350" marR="72000" marT="6350" marB="0" anchor="ctr">
                    <a:lnL w="12700" cap="flat" cmpd="sng" algn="ctr">
                      <a:solidFill>
                        <a:schemeClr val="accent1">
                          <a:lumMod val="40000"/>
                          <a:lumOff val="60000"/>
                        </a:schemeClr>
                      </a:solidFill>
                      <a:prstDash val="solid"/>
                      <a:round/>
                      <a:headEnd type="none" w="med" len="med"/>
                      <a:tailEnd type="none" w="med" len="med"/>
                    </a:lnL>
                    <a:lnR>
                      <a:noFill/>
                    </a:lnR>
                    <a:lnT>
                      <a:noFill/>
                    </a:lnT>
                    <a:lnB>
                      <a:noFill/>
                    </a:lnB>
                    <a:lnTlToBr>
                      <a:noFill/>
                    </a:lnTlToBr>
                    <a:lnBlToTr>
                      <a:noFill/>
                    </a:lnBlToTr>
                    <a:solidFill>
                      <a:schemeClr val="accent1">
                        <a:lumMod val="20000"/>
                        <a:lumOff val="80000"/>
                      </a:schemeClr>
                    </a:solidFill>
                  </a:tcPr>
                </a:tc>
                <a:tc>
                  <a:txBody>
                    <a:bodyPr/>
                    <a:lstStyle/>
                    <a:p>
                      <a:pPr marL="0" algn="r" defTabSz="914400" rtl="0" eaLnBrk="1" fontAlgn="ctr" latinLnBrk="0" hangingPunct="1"/>
                      <a:r>
                        <a:rPr lang="en-US" altLang="zh-TW" sz="1600" b="0" i="0" u="none" strike="noStrike" kern="1200" dirty="0" smtClean="0">
                          <a:solidFill>
                            <a:schemeClr val="tx1"/>
                          </a:solidFill>
                          <a:effectLst/>
                          <a:latin typeface="+mn-lt"/>
                          <a:ea typeface="+mn-ea"/>
                          <a:cs typeface="+mn-cs"/>
                        </a:rPr>
                        <a:t>548</a:t>
                      </a:r>
                      <a:endParaRPr lang="en-US" altLang="zh-TW" sz="1600" b="0" i="0" u="none" strike="noStrike" kern="1200" dirty="0">
                        <a:solidFill>
                          <a:schemeClr val="tx1"/>
                        </a:solidFill>
                        <a:effectLst/>
                        <a:latin typeface="+mn-lt"/>
                        <a:ea typeface="+mn-ea"/>
                        <a:cs typeface="+mn-cs"/>
                      </a:endParaRPr>
                    </a:p>
                  </a:txBody>
                  <a:tcPr marL="6350" marR="72000" marT="6350" marB="0" anchor="ctr">
                    <a:lnL>
                      <a:noFill/>
                    </a:lnL>
                    <a:lnR w="12700" cap="flat" cmpd="sng" algn="ctr">
                      <a:noFill/>
                      <a:prstDash val="sysDot"/>
                      <a:round/>
                      <a:headEnd type="none" w="med" len="med"/>
                      <a:tailEnd type="none" w="med" len="med"/>
                    </a:lnR>
                    <a:lnT>
                      <a:noFill/>
                    </a:lnT>
                    <a:lnB>
                      <a:noFill/>
                    </a:lnB>
                    <a:lnTlToBr>
                      <a:noFill/>
                    </a:lnTlToBr>
                    <a:lnBlToTr>
                      <a:noFill/>
                    </a:lnBlToTr>
                    <a:solidFill>
                      <a:schemeClr val="accent1">
                        <a:lumMod val="20000"/>
                        <a:lumOff val="80000"/>
                      </a:schemeClr>
                    </a:solidFill>
                  </a:tcPr>
                </a:tc>
                <a:tc>
                  <a:txBody>
                    <a:bodyPr/>
                    <a:lstStyle/>
                    <a:p>
                      <a:pPr algn="r" fontAlgn="ctr"/>
                      <a:r>
                        <a:rPr lang="en-US" altLang="zh-TW" sz="1600" b="0" i="0" u="none" strike="noStrike" kern="1200" dirty="0" smtClean="0">
                          <a:solidFill>
                            <a:schemeClr val="tx1"/>
                          </a:solidFill>
                          <a:effectLst/>
                          <a:latin typeface="+mn-lt"/>
                          <a:ea typeface="+mn-ea"/>
                          <a:cs typeface="Arial" pitchFamily="34" charset="0"/>
                        </a:rPr>
                        <a:t>2.4</a:t>
                      </a:r>
                      <a:r>
                        <a:rPr lang="en-US" altLang="zh-TW" sz="1600" b="0" i="0" u="none" strike="noStrike" dirty="0" smtClean="0">
                          <a:solidFill>
                            <a:schemeClr val="tx1"/>
                          </a:solidFill>
                          <a:effectLst/>
                          <a:latin typeface="+mn-lt"/>
                        </a:rPr>
                        <a:t>%</a:t>
                      </a:r>
                      <a:endParaRPr lang="en-US" altLang="zh-TW" sz="1600" b="0" i="0" u="none" strike="noStrike" kern="1200" dirty="0">
                        <a:solidFill>
                          <a:schemeClr val="tx1"/>
                        </a:solidFill>
                        <a:effectLst/>
                        <a:latin typeface="+mn-lt"/>
                        <a:ea typeface="+mn-ea"/>
                        <a:cs typeface="Arial" pitchFamily="34" charset="0"/>
                      </a:endParaRPr>
                    </a:p>
                  </a:txBody>
                  <a:tcPr marL="6350" marR="72000" marT="6350" marB="0" anchor="ctr">
                    <a:lnL w="12700" cap="flat" cmpd="sng" algn="ctr">
                      <a:noFill/>
                      <a:prstDash val="sysDot"/>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a:noFill/>
                    </a:lnT>
                    <a:lnB>
                      <a:noFill/>
                    </a:lnB>
                    <a:lnTlToBr>
                      <a:noFill/>
                    </a:lnTlToBr>
                    <a:lnBlToTr>
                      <a:noFill/>
                    </a:lnBlToTr>
                    <a:solidFill>
                      <a:schemeClr val="accent1">
                        <a:lumMod val="20000"/>
                        <a:lumOff val="80000"/>
                      </a:schemeClr>
                    </a:solidFill>
                  </a:tcPr>
                </a:tc>
                <a:tc>
                  <a:txBody>
                    <a:bodyPr/>
                    <a:lstStyle/>
                    <a:p>
                      <a:pPr algn="r" fontAlgn="ctr"/>
                      <a:r>
                        <a:rPr lang="en-US" altLang="zh-TW" sz="1600" b="0" i="0" u="none" strike="noStrike" dirty="0" smtClean="0">
                          <a:solidFill>
                            <a:schemeClr val="tx1"/>
                          </a:solidFill>
                          <a:effectLst/>
                          <a:latin typeface="+mn-lt"/>
                        </a:rPr>
                        <a:t>7.9%</a:t>
                      </a:r>
                      <a:endParaRPr lang="en-US" altLang="zh-TW" sz="1600" b="0" i="0" u="none" strike="noStrike" dirty="0">
                        <a:solidFill>
                          <a:schemeClr val="tx1"/>
                        </a:solidFill>
                        <a:effectLst/>
                        <a:latin typeface="+mn-lt"/>
                      </a:endParaRPr>
                    </a:p>
                  </a:txBody>
                  <a:tcPr marL="6350" marR="72000" marT="6350" marB="0" anchor="ctr">
                    <a:lnL w="12700" cap="flat" cmpd="sng" algn="ctr">
                      <a:solidFill>
                        <a:schemeClr val="accent1">
                          <a:lumMod val="40000"/>
                          <a:lumOff val="60000"/>
                        </a:schemeClr>
                      </a:solidFill>
                      <a:prstDash val="solid"/>
                      <a:round/>
                      <a:headEnd type="none" w="med" len="med"/>
                      <a:tailEnd type="none" w="med" len="med"/>
                    </a:lnL>
                    <a:lnR>
                      <a:noFill/>
                    </a:lnR>
                    <a:lnT>
                      <a:noFill/>
                    </a:lnT>
                    <a:lnB>
                      <a:noFill/>
                    </a:lnB>
                    <a:lnTlToBr>
                      <a:noFill/>
                    </a:lnTlToBr>
                    <a:lnBlToTr>
                      <a:noFill/>
                    </a:lnBlToTr>
                    <a:solidFill>
                      <a:schemeClr val="accent1">
                        <a:lumMod val="20000"/>
                        <a:lumOff val="80000"/>
                      </a:schemeClr>
                    </a:solidFill>
                  </a:tcPr>
                </a:tc>
                <a:tc>
                  <a:txBody>
                    <a:bodyPr/>
                    <a:lstStyle/>
                    <a:p>
                      <a:pPr marL="0" algn="r" defTabSz="914400" rtl="0" eaLnBrk="1" fontAlgn="ctr" latinLnBrk="0" hangingPunct="1"/>
                      <a:r>
                        <a:rPr lang="en-US" altLang="zh-TW" sz="1600" b="0" i="0" u="none" strike="noStrike" kern="1200" dirty="0" smtClean="0">
                          <a:solidFill>
                            <a:schemeClr val="tx1"/>
                          </a:solidFill>
                          <a:effectLst/>
                          <a:latin typeface="+mn-lt"/>
                          <a:ea typeface="+mn-ea"/>
                          <a:cs typeface="+mn-cs"/>
                        </a:rPr>
                        <a:t>557</a:t>
                      </a:r>
                      <a:endParaRPr lang="en-US" altLang="zh-TW" sz="1600" b="0" i="0" u="none" strike="noStrike" kern="1200" dirty="0">
                        <a:solidFill>
                          <a:schemeClr val="tx1"/>
                        </a:solidFill>
                        <a:effectLst/>
                        <a:latin typeface="+mn-lt"/>
                        <a:ea typeface="+mn-ea"/>
                        <a:cs typeface="+mn-cs"/>
                      </a:endParaRPr>
                    </a:p>
                  </a:txBody>
                  <a:tcPr marL="6350" marR="72000" marT="6350" marB="0" anchor="ctr">
                    <a:lnL>
                      <a:noFill/>
                    </a:lnL>
                    <a:lnR>
                      <a:noFill/>
                    </a:lnR>
                    <a:lnT>
                      <a:noFill/>
                    </a:lnT>
                    <a:lnB>
                      <a:noFill/>
                    </a:lnB>
                    <a:lnTlToBr>
                      <a:noFill/>
                    </a:lnTlToBr>
                    <a:lnBlToTr>
                      <a:noFill/>
                    </a:lnBlToTr>
                    <a:solidFill>
                      <a:schemeClr val="accent1">
                        <a:lumMod val="20000"/>
                        <a:lumOff val="80000"/>
                      </a:schemeClr>
                    </a:solidFill>
                  </a:tcPr>
                </a:tc>
                <a:tc>
                  <a:txBody>
                    <a:bodyPr/>
                    <a:lstStyle/>
                    <a:p>
                      <a:pPr algn="r" fontAlgn="ctr"/>
                      <a:r>
                        <a:rPr lang="en-US" altLang="zh-TW" sz="1600" b="0" i="0" u="none" strike="noStrike" kern="1200" dirty="0" smtClean="0">
                          <a:solidFill>
                            <a:schemeClr val="tx1"/>
                          </a:solidFill>
                          <a:effectLst/>
                          <a:latin typeface="+mn-lt"/>
                          <a:ea typeface="+mn-ea"/>
                          <a:cs typeface="Arial" pitchFamily="34" charset="0"/>
                        </a:rPr>
                        <a:t>3.1</a:t>
                      </a:r>
                      <a:r>
                        <a:rPr lang="en-US" altLang="zh-TW" sz="1600" b="0" i="0" u="none" strike="noStrike" dirty="0" smtClean="0">
                          <a:solidFill>
                            <a:schemeClr val="tx1"/>
                          </a:solidFill>
                          <a:effectLst/>
                          <a:latin typeface="+mn-lt"/>
                        </a:rPr>
                        <a:t>%</a:t>
                      </a:r>
                      <a:endParaRPr lang="en-US" altLang="zh-TW" sz="1600" b="0" i="0" u="none" strike="noStrike" kern="1200" dirty="0">
                        <a:solidFill>
                          <a:schemeClr val="tx1"/>
                        </a:solidFill>
                        <a:effectLst/>
                        <a:latin typeface="+mn-lt"/>
                        <a:ea typeface="+mn-ea"/>
                        <a:cs typeface="Arial" pitchFamily="34" charset="0"/>
                      </a:endParaRPr>
                    </a:p>
                  </a:txBody>
                  <a:tcPr marL="6350" marR="72000" marT="6350" marB="0" anchor="ctr">
                    <a:lnL>
                      <a:noFill/>
                    </a:lnL>
                    <a:lnR>
                      <a:noFill/>
                    </a:lnR>
                    <a:lnT>
                      <a:noFill/>
                    </a:lnT>
                    <a:lnB>
                      <a:noFill/>
                    </a:lnB>
                    <a:lnTlToBr>
                      <a:noFill/>
                    </a:lnTlToBr>
                    <a:lnBlToTr>
                      <a:noFill/>
                    </a:lnBlToTr>
                    <a:solidFill>
                      <a:schemeClr val="accent1">
                        <a:lumMod val="20000"/>
                        <a:lumOff val="80000"/>
                      </a:schemeClr>
                    </a:solidFill>
                  </a:tcPr>
                </a:tc>
                <a:extLst>
                  <a:ext uri="{0D108BD9-81ED-4DB2-BD59-A6C34878D82A}">
                    <a16:rowId xmlns:a16="http://schemas.microsoft.com/office/drawing/2014/main" val="10010"/>
                  </a:ext>
                </a:extLst>
              </a:tr>
              <a:tr h="388800">
                <a:tc>
                  <a:txBody>
                    <a:bodyPr/>
                    <a:lstStyle>
                      <a:lvl1pPr algn="l" defTabSz="635000" eaLnBrk="0" hangingPunct="0">
                        <a:spcBef>
                          <a:spcPct val="20000"/>
                        </a:spcBef>
                        <a:defRPr kumimoji="1" sz="2800">
                          <a:solidFill>
                            <a:schemeClr val="tx1"/>
                          </a:solidFill>
                          <a:latin typeface="Times New Roman" pitchFamily="18" charset="0"/>
                          <a:ea typeface="新細明體" pitchFamily="18" charset="-120"/>
                        </a:defRPr>
                      </a:lvl1pPr>
                      <a:lvl2pPr indent="-285750" algn="l" defTabSz="635000" eaLnBrk="0" hangingPunct="0">
                        <a:spcBef>
                          <a:spcPct val="20000"/>
                        </a:spcBef>
                        <a:defRPr kumimoji="1" sz="2400">
                          <a:solidFill>
                            <a:schemeClr val="tx1"/>
                          </a:solidFill>
                          <a:latin typeface="Times New Roman" pitchFamily="18" charset="0"/>
                          <a:ea typeface="新細明體" pitchFamily="18" charset="-120"/>
                        </a:defRPr>
                      </a:lvl2pPr>
                      <a:lvl3pPr indent="-228600" algn="l" defTabSz="635000" eaLnBrk="0" hangingPunct="0">
                        <a:spcBef>
                          <a:spcPct val="20000"/>
                        </a:spcBef>
                        <a:defRPr kumimoji="1" sz="2000">
                          <a:solidFill>
                            <a:schemeClr val="tx1"/>
                          </a:solidFill>
                          <a:latin typeface="Times New Roman" pitchFamily="18" charset="0"/>
                          <a:ea typeface="新細明體" pitchFamily="18" charset="-120"/>
                        </a:defRPr>
                      </a:lvl3pPr>
                      <a:lvl4pPr indent="-228600" algn="l" defTabSz="635000" eaLnBrk="0" hangingPunct="0">
                        <a:spcBef>
                          <a:spcPct val="20000"/>
                        </a:spcBef>
                        <a:defRPr kumimoji="1">
                          <a:solidFill>
                            <a:schemeClr val="tx1"/>
                          </a:solidFill>
                          <a:latin typeface="Times New Roman" pitchFamily="18" charset="0"/>
                          <a:ea typeface="新細明體" pitchFamily="18" charset="-120"/>
                        </a:defRPr>
                      </a:lvl4pPr>
                      <a:lvl5pPr indent="-228600" algn="l" defTabSz="635000" eaLnBrk="0" hangingPunct="0">
                        <a:spcBef>
                          <a:spcPct val="20000"/>
                        </a:spcBef>
                        <a:defRPr kumimoji="1">
                          <a:solidFill>
                            <a:schemeClr val="tx1"/>
                          </a:solidFill>
                          <a:latin typeface="Times New Roman" pitchFamily="18" charset="0"/>
                          <a:ea typeface="新細明體" pitchFamily="18" charset="-120"/>
                        </a:defRPr>
                      </a:lvl5pPr>
                      <a:lvl6pPr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6pPr>
                      <a:lvl7pPr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7pPr>
                      <a:lvl8pPr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8pPr>
                      <a:lvl9pPr indent="-228600" defTabSz="635000" eaLnBrk="0" fontAlgn="base" hangingPunct="0">
                        <a:spcBef>
                          <a:spcPct val="20000"/>
                        </a:spcBef>
                        <a:spcAft>
                          <a:spcPct val="0"/>
                        </a:spcAft>
                        <a:defRPr kumimoji="1">
                          <a:solidFill>
                            <a:schemeClr val="tx1"/>
                          </a:solidFill>
                          <a:latin typeface="Times New Roman" pitchFamily="18" charset="0"/>
                          <a:ea typeface="新細明體" pitchFamily="18" charset="-120"/>
                        </a:defRPr>
                      </a:lvl9pPr>
                    </a:lstStyle>
                    <a:p>
                      <a:pPr marL="0" marR="0" lvl="0" indent="0" algn="l" defTabSz="635000" rtl="0" eaLnBrk="1" fontAlgn="base" latinLnBrk="0" hangingPunct="1">
                        <a:lnSpc>
                          <a:spcPct val="100000"/>
                        </a:lnSpc>
                        <a:spcBef>
                          <a:spcPct val="20000"/>
                        </a:spcBef>
                        <a:spcAft>
                          <a:spcPct val="0"/>
                        </a:spcAft>
                        <a:buClrTx/>
                        <a:buSzTx/>
                        <a:buFontTx/>
                        <a:buNone/>
                        <a:tabLst/>
                      </a:pPr>
                      <a:r>
                        <a:rPr kumimoji="1" lang="zh-TW" altLang="en-US" sz="1600" b="1" i="0" u="none" strike="noStrike" cap="none" normalizeH="0" baseline="0" dirty="0" smtClean="0">
                          <a:ln>
                            <a:noFill/>
                          </a:ln>
                          <a:solidFill>
                            <a:schemeClr val="tx1"/>
                          </a:solidFill>
                          <a:effectLst/>
                          <a:latin typeface="+mj-lt"/>
                          <a:ea typeface="+mj-ea"/>
                        </a:rPr>
                        <a:t>其他</a:t>
                      </a:r>
                      <a:endParaRPr kumimoji="1" lang="en-US" altLang="zh-TW" sz="1600" b="0" i="0" u="none" strike="noStrike" cap="none" normalizeH="0" baseline="0" dirty="0" smtClean="0">
                        <a:ln>
                          <a:noFill/>
                        </a:ln>
                        <a:solidFill>
                          <a:schemeClr val="tx1"/>
                        </a:solidFill>
                        <a:effectLst/>
                        <a:latin typeface="+mj-lt"/>
                        <a:ea typeface="+mj-ea"/>
                      </a:endParaRPr>
                    </a:p>
                  </a:txBody>
                  <a:tcPr marL="91443" marR="91443" marT="45721" marB="45721" anchor="ctr" horzOverflow="overflow">
                    <a:lnL>
                      <a:noFill/>
                    </a:lnL>
                    <a:lnR w="12700" cap="flat" cmpd="sng" algn="ctr">
                      <a:solidFill>
                        <a:schemeClr val="accent1">
                          <a:lumMod val="40000"/>
                          <a:lumOff val="60000"/>
                        </a:schemeClr>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algn="r" fontAlgn="ctr"/>
                      <a:r>
                        <a:rPr lang="en-US" altLang="zh-TW" sz="1600" b="0" i="0" u="none" strike="noStrike" dirty="0" smtClean="0">
                          <a:solidFill>
                            <a:srgbClr val="000000"/>
                          </a:solidFill>
                          <a:effectLst/>
                          <a:latin typeface="+mn-lt"/>
                        </a:rPr>
                        <a:t>2.6%</a:t>
                      </a:r>
                      <a:endParaRPr lang="en-US" altLang="zh-TW" sz="1600" b="0" i="0" u="none" strike="noStrike" dirty="0">
                        <a:solidFill>
                          <a:srgbClr val="000000"/>
                        </a:solidFill>
                        <a:effectLst/>
                        <a:latin typeface="+mn-lt"/>
                      </a:endParaRPr>
                    </a:p>
                  </a:txBody>
                  <a:tcPr marL="6350" marR="72000" marT="635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algn="r" fontAlgn="ctr"/>
                      <a:r>
                        <a:rPr lang="en-US" altLang="zh-TW" sz="1600" b="0" i="0" u="none" strike="noStrike" dirty="0" smtClean="0">
                          <a:solidFill>
                            <a:schemeClr val="tx1"/>
                          </a:solidFill>
                          <a:effectLst/>
                          <a:latin typeface="+mn-lt"/>
                        </a:rPr>
                        <a:t>2.4%</a:t>
                      </a:r>
                      <a:endParaRPr lang="en-US" altLang="zh-TW" sz="1600" b="0" i="0" u="none" strike="noStrike" dirty="0">
                        <a:solidFill>
                          <a:schemeClr val="tx1"/>
                        </a:solidFill>
                        <a:effectLst/>
                        <a:latin typeface="+mn-lt"/>
                      </a:endParaRPr>
                    </a:p>
                  </a:txBody>
                  <a:tcPr marL="6350" marR="72000" marT="635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algn="r" fontAlgn="ctr"/>
                      <a:r>
                        <a:rPr lang="en-US" altLang="zh-TW" sz="1600" b="0" i="0" u="none" strike="noStrike" dirty="0" smtClean="0">
                          <a:solidFill>
                            <a:schemeClr val="tx1"/>
                          </a:solidFill>
                          <a:effectLst/>
                          <a:latin typeface="+mn-lt"/>
                        </a:rPr>
                        <a:t>2.6%</a:t>
                      </a:r>
                      <a:endParaRPr lang="en-US" altLang="zh-TW" sz="1600" b="0" i="0" u="none" strike="noStrike" dirty="0">
                        <a:solidFill>
                          <a:schemeClr val="tx1"/>
                        </a:solidFill>
                        <a:effectLst/>
                        <a:latin typeface="+mn-lt"/>
                      </a:endParaRPr>
                    </a:p>
                  </a:txBody>
                  <a:tcPr marL="6350" marR="72000" marT="6350" marB="0" anchor="ctr">
                    <a:lnL w="12700" cap="flat" cmpd="sng" algn="ctr">
                      <a:solidFill>
                        <a:schemeClr val="accent1">
                          <a:lumMod val="40000"/>
                          <a:lumOff val="60000"/>
                        </a:schemeClr>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algn="r" defTabSz="914400" rtl="0" eaLnBrk="1" fontAlgn="ctr" latinLnBrk="0" hangingPunct="1"/>
                      <a:r>
                        <a:rPr lang="en-US" altLang="zh-TW" sz="1600" b="0" i="0" u="none" strike="noStrike" kern="1200" dirty="0" smtClean="0">
                          <a:solidFill>
                            <a:schemeClr val="tx1"/>
                          </a:solidFill>
                          <a:effectLst/>
                          <a:latin typeface="+mn-lt"/>
                          <a:ea typeface="+mn-ea"/>
                          <a:cs typeface="+mn-cs"/>
                        </a:rPr>
                        <a:t>191</a:t>
                      </a:r>
                      <a:endParaRPr lang="en-US" altLang="zh-TW" sz="1600" b="0" i="0" u="none" strike="noStrike" kern="1200" dirty="0">
                        <a:solidFill>
                          <a:schemeClr val="tx1"/>
                        </a:solidFill>
                        <a:effectLst/>
                        <a:latin typeface="+mn-lt"/>
                        <a:ea typeface="+mn-ea"/>
                        <a:cs typeface="+mn-cs"/>
                      </a:endParaRPr>
                    </a:p>
                  </a:txBody>
                  <a:tcPr marL="6350" marR="72000" marT="6350" marB="0" anchor="ctr">
                    <a:lnL>
                      <a:noFill/>
                    </a:lnL>
                    <a:lnR w="12700" cap="flat" cmpd="sng" algn="ctr">
                      <a:noFill/>
                      <a:prstDash val="sysDot"/>
                      <a:round/>
                      <a:headEnd type="none" w="med" len="med"/>
                      <a:tailEnd type="none" w="med" len="med"/>
                    </a:lnR>
                    <a:lnT>
                      <a:noFill/>
                    </a:lnT>
                    <a:lnB>
                      <a:noFill/>
                    </a:lnB>
                    <a:lnTlToBr>
                      <a:noFill/>
                    </a:lnTlToBr>
                    <a:lnBlToTr>
                      <a:noFill/>
                    </a:lnBlToTr>
                    <a:solidFill>
                      <a:schemeClr val="bg1"/>
                    </a:solidFill>
                  </a:tcPr>
                </a:tc>
                <a:tc>
                  <a:txBody>
                    <a:bodyPr/>
                    <a:lstStyle/>
                    <a:p>
                      <a:pPr marL="0" algn="r" defTabSz="914400" rtl="0" eaLnBrk="1" fontAlgn="ctr" latinLnBrk="0" hangingPunct="1"/>
                      <a:endParaRPr lang="en-US" altLang="zh-TW" sz="1600" b="1" i="0" u="none" strike="noStrike" kern="1200" dirty="0">
                        <a:solidFill>
                          <a:schemeClr val="tx1"/>
                        </a:solidFill>
                        <a:effectLst/>
                        <a:latin typeface="+mn-lt"/>
                        <a:ea typeface="+mn-ea"/>
                        <a:cs typeface="Arial" pitchFamily="34" charset="0"/>
                      </a:endParaRPr>
                    </a:p>
                  </a:txBody>
                  <a:tcPr marL="6350" marR="72000" marT="6350" marB="0" anchor="ctr">
                    <a:lnL w="12700" cap="flat" cmpd="sng" algn="ctr">
                      <a:noFill/>
                      <a:prstDash val="sysDot"/>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algn="r" fontAlgn="ctr"/>
                      <a:r>
                        <a:rPr lang="en-US" altLang="zh-TW" sz="1600" b="0" i="0" u="none" strike="noStrike" dirty="0" smtClean="0">
                          <a:solidFill>
                            <a:schemeClr val="tx1"/>
                          </a:solidFill>
                          <a:effectLst/>
                          <a:latin typeface="+mn-lt"/>
                        </a:rPr>
                        <a:t>3.2%</a:t>
                      </a:r>
                      <a:endParaRPr lang="en-US" altLang="zh-TW" sz="1600" b="0" i="0" u="none" strike="noStrike" dirty="0">
                        <a:solidFill>
                          <a:schemeClr val="tx1"/>
                        </a:solidFill>
                        <a:effectLst/>
                        <a:latin typeface="+mn-lt"/>
                      </a:endParaRPr>
                    </a:p>
                  </a:txBody>
                  <a:tcPr marL="6350" marR="72000" marT="6350" marB="0" anchor="ctr">
                    <a:lnL w="12700" cap="flat" cmpd="sng" algn="ctr">
                      <a:solidFill>
                        <a:schemeClr val="accent1">
                          <a:lumMod val="40000"/>
                          <a:lumOff val="60000"/>
                        </a:schemeClr>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algn="r" defTabSz="914400" rtl="0" eaLnBrk="1" fontAlgn="ctr" latinLnBrk="0" hangingPunct="1"/>
                      <a:r>
                        <a:rPr lang="en-US" altLang="zh-TW" sz="1600" b="0" i="0" u="none" strike="noStrike" kern="1200" dirty="0" smtClean="0">
                          <a:solidFill>
                            <a:schemeClr val="tx1"/>
                          </a:solidFill>
                          <a:effectLst/>
                          <a:latin typeface="+mn-lt"/>
                          <a:ea typeface="+mn-ea"/>
                          <a:cs typeface="+mn-cs"/>
                        </a:rPr>
                        <a:t>222</a:t>
                      </a:r>
                      <a:endParaRPr lang="en-US" altLang="zh-TW" sz="1600" b="0" i="0" u="none" strike="noStrike" kern="1200" dirty="0">
                        <a:solidFill>
                          <a:schemeClr val="tx1"/>
                        </a:solidFill>
                        <a:effectLst/>
                        <a:latin typeface="+mn-lt"/>
                        <a:ea typeface="+mn-ea"/>
                        <a:cs typeface="+mn-cs"/>
                      </a:endParaRPr>
                    </a:p>
                  </a:txBody>
                  <a:tcPr marL="6350" marR="72000" marT="6350" marB="0" anchor="ctr">
                    <a:lnL>
                      <a:noFill/>
                    </a:lnL>
                    <a:lnR>
                      <a:noFill/>
                    </a:lnR>
                    <a:lnT>
                      <a:noFill/>
                    </a:lnT>
                    <a:lnB>
                      <a:noFill/>
                    </a:lnB>
                    <a:lnTlToBr>
                      <a:noFill/>
                    </a:lnTlToBr>
                    <a:lnBlToTr>
                      <a:noFill/>
                    </a:lnBlToTr>
                    <a:solidFill>
                      <a:schemeClr val="bg1"/>
                    </a:solidFill>
                  </a:tcPr>
                </a:tc>
                <a:tc>
                  <a:txBody>
                    <a:bodyPr/>
                    <a:lstStyle/>
                    <a:p>
                      <a:pPr marL="0" algn="r" defTabSz="914400" rtl="0" eaLnBrk="1" fontAlgn="ctr" latinLnBrk="0" hangingPunct="1"/>
                      <a:endParaRPr lang="en-US" altLang="zh-TW" sz="1600" b="1" i="0" u="none" strike="noStrike" kern="1200" dirty="0">
                        <a:solidFill>
                          <a:srgbClr val="FF0000"/>
                        </a:solidFill>
                        <a:effectLst/>
                        <a:latin typeface="+mn-lt"/>
                        <a:ea typeface="+mn-ea"/>
                        <a:cs typeface="Arial" pitchFamily="34" charset="0"/>
                      </a:endParaRPr>
                    </a:p>
                  </a:txBody>
                  <a:tcPr marL="6350" marR="72000" marT="6350" marB="0" anchor="ctr">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11"/>
                  </a:ext>
                </a:extLst>
              </a:tr>
            </a:tbl>
          </a:graphicData>
        </a:graphic>
      </p:graphicFrame>
      <p:sp>
        <p:nvSpPr>
          <p:cNvPr id="6" name="Text Box 87"/>
          <p:cNvSpPr txBox="1">
            <a:spLocks noChangeArrowheads="1"/>
          </p:cNvSpPr>
          <p:nvPr/>
        </p:nvSpPr>
        <p:spPr bwMode="gray">
          <a:xfrm>
            <a:off x="1619127" y="6277386"/>
            <a:ext cx="5227991"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wrap="square" lIns="0" tIns="0" rIns="0" bIns="0">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nSpc>
                <a:spcPts val="1600"/>
              </a:lnSpc>
              <a:spcBef>
                <a:spcPct val="0"/>
              </a:spcBef>
              <a:buNone/>
            </a:pPr>
            <a:r>
              <a:rPr kumimoji="0" lang="zh-TW" altLang="en-US" sz="1100" i="0" dirty="0" smtClean="0">
                <a:latin typeface="+mj-lt"/>
                <a:ea typeface="微軟正黑體" panose="020B0604030504040204" pitchFamily="34" charset="-120"/>
                <a:cs typeface="Arial" panose="020B0604020202020204" pitchFamily="34" charset="0"/>
              </a:rPr>
              <a:t>註</a:t>
            </a:r>
            <a:r>
              <a:rPr kumimoji="0" lang="zh-TW" altLang="en-US" sz="1100" dirty="0" smtClean="0">
                <a:latin typeface="+mj-lt"/>
                <a:ea typeface="微軟正黑體" panose="020B0604030504040204" pitchFamily="34" charset="-120"/>
                <a:cs typeface="Arial" panose="020B0604020202020204" pitchFamily="34" charset="0"/>
                <a:sym typeface="Wingdings" pitchFamily="2" charset="2"/>
              </a:rPr>
              <a:t>：</a:t>
            </a:r>
            <a:r>
              <a:rPr kumimoji="0" lang="en-US" altLang="zh-TW" sz="1100" dirty="0" smtClean="0">
                <a:latin typeface="+mj-lt"/>
                <a:ea typeface="微軟正黑體" panose="020B0604030504040204" pitchFamily="34" charset="-120"/>
                <a:cs typeface="Arial" panose="020B0604020202020204" pitchFamily="34" charset="0"/>
                <a:sym typeface="Wingdings" pitchFamily="2" charset="2"/>
              </a:rPr>
              <a:t>(1) </a:t>
            </a:r>
            <a:r>
              <a:rPr kumimoji="0" lang="zh-TW" altLang="en-US" sz="1100" i="0" dirty="0" smtClean="0">
                <a:latin typeface="+mj-lt"/>
                <a:ea typeface="微軟正黑體" panose="020B0604030504040204" pitchFamily="34" charset="-120"/>
                <a:cs typeface="Arial" panose="020B0604020202020204" pitchFamily="34" charset="0"/>
              </a:rPr>
              <a:t>總</a:t>
            </a:r>
            <a:r>
              <a:rPr kumimoji="0" lang="zh-TW" altLang="en-US" sz="1100" i="0" dirty="0">
                <a:latin typeface="+mj-lt"/>
                <a:ea typeface="微軟正黑體" panose="020B0604030504040204" pitchFamily="34" charset="-120"/>
                <a:cs typeface="Arial" panose="020B0604020202020204" pitchFamily="34" charset="0"/>
              </a:rPr>
              <a:t>投資金額不含分離帳戶之資產</a:t>
            </a:r>
            <a:r>
              <a:rPr kumimoji="0" lang="zh-TW" altLang="en-US" sz="1100" i="0" dirty="0" smtClean="0">
                <a:latin typeface="+mj-lt"/>
                <a:ea typeface="微軟正黑體" panose="020B0604030504040204" pitchFamily="34" charset="-120"/>
                <a:cs typeface="Arial" panose="020B0604020202020204" pitchFamily="34" charset="0"/>
              </a:rPr>
              <a:t>，國外</a:t>
            </a:r>
            <a:r>
              <a:rPr kumimoji="0" lang="zh-TW" altLang="en-US" sz="1100" i="0" dirty="0">
                <a:latin typeface="+mj-lt"/>
                <a:ea typeface="微軟正黑體" panose="020B0604030504040204" pitchFamily="34" charset="-120"/>
                <a:cs typeface="Arial" panose="020B0604020202020204" pitchFamily="34" charset="0"/>
              </a:rPr>
              <a:t>債券包含外幣存款與其他調整項</a:t>
            </a:r>
            <a:r>
              <a:rPr lang="zh-TW" altLang="en-US" sz="1100" i="0" dirty="0" smtClean="0">
                <a:latin typeface="+mj-lt"/>
                <a:ea typeface="微軟正黑體" panose="020B0604030504040204" pitchFamily="34" charset="-120"/>
                <a:cs typeface="Arial" panose="020B0604020202020204" pitchFamily="34" charset="0"/>
              </a:rPr>
              <a:t>。</a:t>
            </a:r>
            <a:endParaRPr lang="en-US" altLang="zh-TW" sz="1100" i="0" dirty="0" smtClean="0">
              <a:latin typeface="+mj-lt"/>
              <a:ea typeface="微軟正黑體" panose="020B0604030504040204" pitchFamily="34" charset="-120"/>
              <a:cs typeface="Arial" panose="020B0604020202020204" pitchFamily="34" charset="0"/>
            </a:endParaRPr>
          </a:p>
          <a:p>
            <a:pPr marL="485775" indent="-212725">
              <a:lnSpc>
                <a:spcPts val="1600"/>
              </a:lnSpc>
              <a:spcBef>
                <a:spcPct val="0"/>
              </a:spcBef>
              <a:buNone/>
            </a:pPr>
            <a:r>
              <a:rPr kumimoji="0" lang="en-US" altLang="zh-TW" sz="1100" dirty="0" smtClean="0">
                <a:latin typeface="+mj-lt"/>
                <a:ea typeface="微軟正黑體" panose="020B0604030504040204" pitchFamily="34" charset="-120"/>
                <a:cs typeface="Arial" panose="020B0604020202020204" pitchFamily="34" charset="0"/>
              </a:rPr>
              <a:t>(2) </a:t>
            </a:r>
            <a:r>
              <a:rPr kumimoji="0" lang="zh-TW" altLang="en-US" sz="1100" dirty="0" smtClean="0">
                <a:latin typeface="Arial" panose="020B0604020202020204" pitchFamily="34" charset="0"/>
                <a:ea typeface="微軟正黑體" panose="020B0604030504040204" pitchFamily="34" charset="-120"/>
                <a:cs typeface="Arial" panose="020B0604020202020204" pitchFamily="34" charset="0"/>
              </a:rPr>
              <a:t>國外</a:t>
            </a:r>
            <a:r>
              <a:rPr kumimoji="0" lang="zh-TW" altLang="en-US" sz="1100" dirty="0">
                <a:latin typeface="Arial" panose="020B0604020202020204" pitchFamily="34" charset="0"/>
                <a:ea typeface="微軟正黑體" panose="020B0604030504040204" pitchFamily="34" charset="-120"/>
                <a:cs typeface="Arial" panose="020B0604020202020204" pitchFamily="34" charset="0"/>
              </a:rPr>
              <a:t>股票與國外債券之投資收益率為避險前之投資收益</a:t>
            </a:r>
            <a:r>
              <a:rPr kumimoji="0" lang="zh-TW" altLang="en-US" sz="1100" dirty="0" smtClean="0">
                <a:latin typeface="Arial" panose="020B0604020202020204" pitchFamily="34" charset="0"/>
                <a:ea typeface="微軟正黑體" panose="020B0604030504040204" pitchFamily="34" charset="-120"/>
                <a:cs typeface="Arial" panose="020B0604020202020204" pitchFamily="34" charset="0"/>
              </a:rPr>
              <a:t>率。</a:t>
            </a:r>
            <a:endParaRPr kumimoji="0" lang="en-US" altLang="zh-TW" sz="1100" i="0" dirty="0">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543309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376628" y="2896681"/>
            <a:ext cx="4219224" cy="2880000"/>
          </a:xfrm>
          <a:prstGeom prst="rect">
            <a:avLst/>
          </a:prstGeom>
        </p:spPr>
      </p:pic>
      <p:pic>
        <p:nvPicPr>
          <p:cNvPr id="9" name="圖片 8"/>
          <p:cNvPicPr>
            <a:picLocks noChangeAspect="1"/>
          </p:cNvPicPr>
          <p:nvPr/>
        </p:nvPicPr>
        <p:blipFill>
          <a:blip r:embed="rId3"/>
          <a:stretch>
            <a:fillRect/>
          </a:stretch>
        </p:blipFill>
        <p:spPr>
          <a:xfrm>
            <a:off x="4705088" y="2797645"/>
            <a:ext cx="4284000" cy="2924216"/>
          </a:xfrm>
          <a:prstGeom prst="rect">
            <a:avLst/>
          </a:prstGeom>
        </p:spPr>
      </p:pic>
      <p:sp>
        <p:nvSpPr>
          <p:cNvPr id="3" name="投影片編號版面配置區 2"/>
          <p:cNvSpPr>
            <a:spLocks noGrp="1"/>
          </p:cNvSpPr>
          <p:nvPr>
            <p:ph type="sldNum" sz="quarter" idx="12"/>
          </p:nvPr>
        </p:nvSpPr>
        <p:spPr>
          <a:xfrm>
            <a:off x="8734959" y="6450694"/>
            <a:ext cx="395536" cy="288032"/>
          </a:xfrm>
        </p:spPr>
        <p:txBody>
          <a:bodyPr/>
          <a:lstStyle/>
          <a:p>
            <a:fld id="{018B90E8-31B4-41F6-8174-D549C5229FD8}" type="slidenum">
              <a:rPr lang="zh-TW" altLang="en-US" smtClean="0">
                <a:latin typeface="+mn-lt"/>
              </a:rPr>
              <a:t>29</a:t>
            </a:fld>
            <a:endParaRPr lang="zh-TW" altLang="en-US" dirty="0">
              <a:latin typeface="+mn-lt"/>
            </a:endParaRPr>
          </a:p>
        </p:txBody>
      </p:sp>
      <p:sp>
        <p:nvSpPr>
          <p:cNvPr id="5" name="標題 2"/>
          <p:cNvSpPr txBox="1">
            <a:spLocks/>
          </p:cNvSpPr>
          <p:nvPr/>
        </p:nvSpPr>
        <p:spPr>
          <a:xfrm>
            <a:off x="395039" y="157673"/>
            <a:ext cx="8353425" cy="57680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tx1"/>
                </a:solidFill>
                <a:latin typeface="+mj-lt"/>
                <a:ea typeface="+mj-ea"/>
                <a:cs typeface="+mj-cs"/>
              </a:defRPr>
            </a:lvl1pPr>
          </a:lstStyle>
          <a:p>
            <a:r>
              <a:rPr lang="zh-TW" altLang="en-US" dirty="0"/>
              <a:t>國泰人壽 </a:t>
            </a:r>
            <a:r>
              <a:rPr lang="en-US" altLang="zh-TW" dirty="0"/>
              <a:t>–</a:t>
            </a:r>
            <a:r>
              <a:rPr lang="zh-TW" altLang="en-US" dirty="0"/>
              <a:t> 投資績效檢視</a:t>
            </a:r>
            <a:endParaRPr lang="zh-TW" altLang="en-US" dirty="0">
              <a:latin typeface="+mn-lt"/>
            </a:endParaRPr>
          </a:p>
        </p:txBody>
      </p:sp>
      <p:sp>
        <p:nvSpPr>
          <p:cNvPr id="32" name="Text Box 66"/>
          <p:cNvSpPr txBox="1">
            <a:spLocks noChangeArrowheads="1"/>
          </p:cNvSpPr>
          <p:nvPr/>
        </p:nvSpPr>
        <p:spPr bwMode="gray">
          <a:xfrm>
            <a:off x="592079" y="1679075"/>
            <a:ext cx="3794126" cy="396000"/>
          </a:xfrm>
          <a:prstGeom prst="rect">
            <a:avLst/>
          </a:prstGeom>
          <a:solidFill>
            <a:schemeClr val="accent1">
              <a:lumMod val="60000"/>
              <a:lumOff val="40000"/>
            </a:schemeClr>
          </a:solidFill>
          <a:ln>
            <a:noFill/>
          </a:ln>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lnSpc>
                <a:spcPct val="120000"/>
              </a:lnSpc>
              <a:spcBef>
                <a:spcPct val="0"/>
              </a:spcBef>
              <a:buFont typeface="Wingdings" pitchFamily="2" charset="2"/>
              <a:buNone/>
            </a:pPr>
            <a:r>
              <a:rPr lang="zh-TW" altLang="en-US" sz="2000" b="1" dirty="0">
                <a:solidFill>
                  <a:schemeClr val="bg1"/>
                </a:solidFill>
                <a:latin typeface="Arial" panose="020B0604020202020204" pitchFamily="34" charset="0"/>
                <a:ea typeface="微軟正黑體" panose="020B0604030504040204" pitchFamily="34" charset="-120"/>
                <a:cs typeface="Arial" panose="020B0604020202020204" pitchFamily="34" charset="0"/>
              </a:rPr>
              <a:t>避</a:t>
            </a:r>
            <a:r>
              <a:rPr lang="zh-TW" altLang="en-US" sz="2000" b="1" dirty="0" smtClean="0">
                <a:solidFill>
                  <a:schemeClr val="bg1"/>
                </a:solidFill>
                <a:latin typeface="Arial" panose="020B0604020202020204" pitchFamily="34" charset="0"/>
                <a:ea typeface="微軟正黑體" panose="020B0604030504040204" pitchFamily="34" charset="-120"/>
                <a:cs typeface="Arial" panose="020B0604020202020204" pitchFamily="34" charset="0"/>
              </a:rPr>
              <a:t>險後投資</a:t>
            </a:r>
            <a:r>
              <a:rPr lang="zh-TW" altLang="en-US" sz="2000" b="1" dirty="0">
                <a:solidFill>
                  <a:schemeClr val="bg1"/>
                </a:solidFill>
                <a:latin typeface="Arial" panose="020B0604020202020204" pitchFamily="34" charset="0"/>
                <a:ea typeface="微軟正黑體" panose="020B0604030504040204" pitchFamily="34" charset="-120"/>
                <a:cs typeface="Arial" panose="020B0604020202020204" pitchFamily="34" charset="0"/>
              </a:rPr>
              <a:t>收益率</a:t>
            </a:r>
            <a:endParaRPr lang="en-US" altLang="zh-TW" sz="1600" b="1" baseline="-25000"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34" name="Text Box 66"/>
          <p:cNvSpPr txBox="1">
            <a:spLocks noChangeArrowheads="1"/>
          </p:cNvSpPr>
          <p:nvPr/>
        </p:nvSpPr>
        <p:spPr bwMode="gray">
          <a:xfrm>
            <a:off x="4929160" y="1679075"/>
            <a:ext cx="3794126" cy="428194"/>
          </a:xfrm>
          <a:prstGeom prst="rect">
            <a:avLst/>
          </a:prstGeom>
          <a:solidFill>
            <a:schemeClr val="accent1">
              <a:lumMod val="60000"/>
              <a:lumOff val="40000"/>
            </a:schemeClr>
          </a:solidFill>
          <a:ln>
            <a:noFill/>
          </a:ln>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lnSpc>
                <a:spcPct val="120000"/>
              </a:lnSpc>
              <a:spcBef>
                <a:spcPct val="0"/>
              </a:spcBef>
              <a:buFont typeface="Wingdings" pitchFamily="2" charset="2"/>
              <a:buNone/>
            </a:pPr>
            <a:r>
              <a:rPr lang="zh-TW" altLang="en-US" sz="2000" b="1" dirty="0">
                <a:solidFill>
                  <a:schemeClr val="bg1"/>
                </a:solidFill>
                <a:latin typeface="Arial" panose="020B0604020202020204" pitchFamily="34" charset="0"/>
                <a:ea typeface="微軟正黑體" panose="020B0604030504040204" pitchFamily="34" charset="-120"/>
                <a:cs typeface="Arial" panose="020B0604020202020204" pitchFamily="34" charset="0"/>
              </a:rPr>
              <a:t>避險後投資</a:t>
            </a:r>
            <a:r>
              <a:rPr lang="zh-TW" altLang="en-US" sz="2000" b="1" dirty="0" smtClean="0">
                <a:solidFill>
                  <a:schemeClr val="bg1"/>
                </a:solidFill>
                <a:latin typeface="Arial" panose="020B0604020202020204" pitchFamily="34" charset="0"/>
                <a:ea typeface="微軟正黑體" panose="020B0604030504040204" pitchFamily="34" charset="-120"/>
                <a:cs typeface="Arial" panose="020B0604020202020204" pitchFamily="34" charset="0"/>
              </a:rPr>
              <a:t>收益</a:t>
            </a:r>
            <a:r>
              <a:rPr lang="zh-TW" altLang="en-US" sz="2000" b="1" dirty="0">
                <a:solidFill>
                  <a:schemeClr val="bg1"/>
                </a:solidFill>
                <a:latin typeface="Arial" panose="020B0604020202020204" pitchFamily="34" charset="0"/>
                <a:ea typeface="微軟正黑體" panose="020B0604030504040204" pitchFamily="34" charset="-120"/>
                <a:cs typeface="Arial" panose="020B0604020202020204" pitchFamily="34" charset="0"/>
              </a:rPr>
              <a:t>率 </a:t>
            </a:r>
            <a:r>
              <a:rPr lang="en-US" altLang="zh-TW" sz="2000" b="1" dirty="0">
                <a:solidFill>
                  <a:schemeClr val="bg1"/>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chemeClr val="bg1"/>
                </a:solidFill>
                <a:latin typeface="Arial" panose="020B0604020202020204" pitchFamily="34" charset="0"/>
                <a:ea typeface="微軟正黑體" panose="020B0604030504040204" pitchFamily="34" charset="-120"/>
                <a:cs typeface="Arial" panose="020B0604020202020204" pitchFamily="34" charset="0"/>
              </a:rPr>
              <a:t>年資料</a:t>
            </a:r>
            <a:r>
              <a:rPr lang="en-US" altLang="zh-TW" sz="2000" b="1" dirty="0">
                <a:solidFill>
                  <a:schemeClr val="bg1"/>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4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8" name="Text Box 3"/>
          <p:cNvSpPr txBox="1">
            <a:spLocks noChangeArrowheads="1"/>
          </p:cNvSpPr>
          <p:nvPr/>
        </p:nvSpPr>
        <p:spPr bwMode="blackWhite">
          <a:xfrm>
            <a:off x="395039" y="944334"/>
            <a:ext cx="8328247" cy="603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marL="285750" indent="-285750" eaLnBrk="1" hangingPunct="1">
              <a:lnSpc>
                <a:spcPts val="2000"/>
              </a:lnSpc>
              <a:spcBef>
                <a:spcPct val="10000"/>
              </a:spcBef>
              <a:buClr>
                <a:schemeClr val="bg2"/>
              </a:buClr>
              <a:buFont typeface="Wingdings" panose="05000000000000000000" pitchFamily="2" charset="2"/>
              <a:buChar char="p"/>
            </a:pPr>
            <a:r>
              <a:rPr lang="en-US" altLang="zh-TW" sz="1400" dirty="0" smtClean="0">
                <a:latin typeface="+mn-lt"/>
                <a:ea typeface="+mj-ea"/>
              </a:rPr>
              <a:t>1H21</a:t>
            </a:r>
            <a:r>
              <a:rPr lang="zh-TW" altLang="en-US" sz="1400" dirty="0" smtClean="0">
                <a:latin typeface="+mn-lt"/>
                <a:ea typeface="+mj-ea"/>
              </a:rPr>
              <a:t>金融市場</a:t>
            </a:r>
            <a:r>
              <a:rPr lang="zh-TW" altLang="en-US" sz="1400" dirty="0">
                <a:latin typeface="+mn-lt"/>
                <a:ea typeface="+mj-ea"/>
              </a:rPr>
              <a:t>上行，</a:t>
            </a:r>
            <a:r>
              <a:rPr lang="zh-TW" altLang="en-US" sz="1400" dirty="0" smtClean="0">
                <a:latin typeface="+mn-lt"/>
                <a:ea typeface="+mj-ea"/>
              </a:rPr>
              <a:t>投資</a:t>
            </a:r>
            <a:r>
              <a:rPr lang="zh-TW" altLang="en-US" sz="1400" dirty="0">
                <a:latin typeface="+mn-lt"/>
                <a:ea typeface="+mj-ea"/>
              </a:rPr>
              <a:t>收</a:t>
            </a:r>
            <a:r>
              <a:rPr lang="zh-TW" altLang="en-US" sz="1400" dirty="0" smtClean="0">
                <a:latin typeface="+mn-lt"/>
                <a:ea typeface="+mj-ea"/>
              </a:rPr>
              <a:t>益</a:t>
            </a:r>
            <a:r>
              <a:rPr lang="zh-TW" altLang="en-US" sz="1400" dirty="0">
                <a:latin typeface="+mn-lt"/>
                <a:ea typeface="+mj-ea"/>
              </a:rPr>
              <a:t>基期較</a:t>
            </a:r>
            <a:r>
              <a:rPr lang="zh-TW" altLang="en-US" sz="1400" dirty="0" smtClean="0">
                <a:latin typeface="+mn-lt"/>
                <a:ea typeface="+mj-ea"/>
              </a:rPr>
              <a:t>高； </a:t>
            </a:r>
            <a:r>
              <a:rPr lang="en-US" altLang="zh-TW" sz="1400" dirty="0" smtClean="0">
                <a:latin typeface="+mn-lt"/>
                <a:ea typeface="+mj-ea"/>
              </a:rPr>
              <a:t>1H22</a:t>
            </a:r>
            <a:r>
              <a:rPr lang="zh-TW" altLang="en-US" sz="1400" dirty="0">
                <a:latin typeface="+mn-lt"/>
                <a:ea typeface="+mj-ea"/>
              </a:rPr>
              <a:t>因避險成本大幅減少，亦掌握資本利得機會，</a:t>
            </a:r>
            <a:r>
              <a:rPr lang="zh-TW" altLang="en-US" sz="1400" dirty="0" smtClean="0">
                <a:latin typeface="+mn-lt"/>
                <a:ea typeface="+mj-ea"/>
              </a:rPr>
              <a:t>投資收益率維持良好</a:t>
            </a:r>
            <a:endParaRPr lang="en-US" altLang="zh-TW" sz="1400" dirty="0" smtClean="0">
              <a:latin typeface="+mn-lt"/>
              <a:ea typeface="+mj-ea"/>
            </a:endParaRPr>
          </a:p>
        </p:txBody>
      </p:sp>
    </p:spTree>
    <p:extLst>
      <p:ext uri="{BB962C8B-B14F-4D97-AF65-F5344CB8AC3E}">
        <p14:creationId xmlns:p14="http://schemas.microsoft.com/office/powerpoint/2010/main" val="513673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6171" y="169876"/>
            <a:ext cx="8352928" cy="562074"/>
          </a:xfrm>
        </p:spPr>
        <p:txBody>
          <a:bodyPr>
            <a:noAutofit/>
          </a:bodyPr>
          <a:lstStyle/>
          <a:p>
            <a:r>
              <a:rPr lang="zh-CN" altLang="en-GB" sz="2600" dirty="0" smtClean="0">
                <a:latin typeface="微軟正黑體" panose="020B0604030504040204" pitchFamily="34" charset="-120"/>
              </a:rPr>
              <a:t>國泰金控</a:t>
            </a:r>
            <a:r>
              <a:rPr lang="zh-TW" altLang="en-US" sz="2600" dirty="0" smtClean="0">
                <a:latin typeface="微軟正黑體" panose="020B0604030504040204" pitchFamily="34" charset="-120"/>
              </a:rPr>
              <a:t>提供完整的產品及服務</a:t>
            </a:r>
            <a:endParaRPr lang="zh-TW" altLang="en-US" sz="2600" dirty="0">
              <a:latin typeface="+mn-lt"/>
            </a:endParaRPr>
          </a:p>
        </p:txBody>
      </p:sp>
      <p:sp>
        <p:nvSpPr>
          <p:cNvPr id="5" name="投影片編號版面配置區 4"/>
          <p:cNvSpPr>
            <a:spLocks noGrp="1"/>
          </p:cNvSpPr>
          <p:nvPr>
            <p:ph type="sldNum" sz="quarter" idx="12"/>
          </p:nvPr>
        </p:nvSpPr>
        <p:spPr/>
        <p:txBody>
          <a:bodyPr/>
          <a:lstStyle/>
          <a:p>
            <a:fld id="{018B90E8-31B4-41F6-8174-D549C5229FD8}" type="slidenum">
              <a:rPr lang="zh-TW" altLang="en-US" smtClean="0">
                <a:solidFill>
                  <a:prstClr val="black">
                    <a:lumMod val="65000"/>
                    <a:lumOff val="35000"/>
                  </a:prstClr>
                </a:solidFill>
                <a:latin typeface="Calibri"/>
              </a:rPr>
              <a:pPr/>
              <a:t>3</a:t>
            </a:fld>
            <a:endParaRPr lang="zh-TW" altLang="en-US" dirty="0">
              <a:solidFill>
                <a:prstClr val="black">
                  <a:lumMod val="65000"/>
                  <a:lumOff val="35000"/>
                </a:prstClr>
              </a:solidFill>
              <a:latin typeface="Calibri"/>
            </a:endParaRPr>
          </a:p>
        </p:txBody>
      </p:sp>
      <p:grpSp>
        <p:nvGrpSpPr>
          <p:cNvPr id="11" name="群組 10"/>
          <p:cNvGrpSpPr>
            <a:grpSpLocks noChangeAspect="1"/>
          </p:cNvGrpSpPr>
          <p:nvPr/>
        </p:nvGrpSpPr>
        <p:grpSpPr>
          <a:xfrm>
            <a:off x="173091" y="960371"/>
            <a:ext cx="8711155" cy="5288031"/>
            <a:chOff x="172395" y="961494"/>
            <a:chExt cx="8800647" cy="5342353"/>
          </a:xfrm>
        </p:grpSpPr>
        <p:sp>
          <p:nvSpPr>
            <p:cNvPr id="12" name="Line 7"/>
            <p:cNvSpPr>
              <a:spLocks noChangeShapeType="1"/>
            </p:cNvSpPr>
            <p:nvPr/>
          </p:nvSpPr>
          <p:spPr bwMode="auto">
            <a:xfrm>
              <a:off x="1657350" y="5547768"/>
              <a:ext cx="3603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lIns="0" tIns="0" rIns="0" bIns="0" anchor="ctr"/>
            <a:lstStyle/>
            <a:p>
              <a:pPr fontAlgn="base">
                <a:spcBef>
                  <a:spcPct val="0"/>
                </a:spcBef>
                <a:spcAft>
                  <a:spcPct val="0"/>
                </a:spcAft>
                <a:defRPr/>
              </a:pPr>
              <a:endParaRPr kumimoji="1" lang="zh-TW" altLang="en-US" kern="0" smtClean="0">
                <a:solidFill>
                  <a:prstClr val="black"/>
                </a:solidFill>
                <a:ea typeface="新細明體" charset="-120"/>
              </a:endParaRPr>
            </a:p>
          </p:txBody>
        </p:sp>
        <p:sp>
          <p:nvSpPr>
            <p:cNvPr id="13" name="Line 8"/>
            <p:cNvSpPr>
              <a:spLocks noChangeShapeType="1"/>
            </p:cNvSpPr>
            <p:nvPr/>
          </p:nvSpPr>
          <p:spPr bwMode="auto">
            <a:xfrm>
              <a:off x="2520950" y="6114505"/>
              <a:ext cx="19732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lIns="0" tIns="0" rIns="0" bIns="0" anchor="ctr"/>
            <a:lstStyle/>
            <a:p>
              <a:pPr fontAlgn="base">
                <a:spcBef>
                  <a:spcPct val="0"/>
                </a:spcBef>
                <a:spcAft>
                  <a:spcPct val="0"/>
                </a:spcAft>
                <a:defRPr/>
              </a:pPr>
              <a:endParaRPr kumimoji="1" lang="zh-TW" altLang="en-US" kern="0" smtClean="0">
                <a:solidFill>
                  <a:prstClr val="black"/>
                </a:solidFill>
                <a:ea typeface="新細明體" charset="-120"/>
              </a:endParaRPr>
            </a:p>
          </p:txBody>
        </p:sp>
        <p:sp>
          <p:nvSpPr>
            <p:cNvPr id="14" name="Line 9"/>
            <p:cNvSpPr>
              <a:spLocks noChangeShapeType="1"/>
            </p:cNvSpPr>
            <p:nvPr/>
          </p:nvSpPr>
          <p:spPr bwMode="auto">
            <a:xfrm>
              <a:off x="1835150" y="6114505"/>
              <a:ext cx="6905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lIns="0" tIns="0" rIns="0" bIns="0" anchor="ctr"/>
            <a:lstStyle/>
            <a:p>
              <a:pPr fontAlgn="base">
                <a:spcBef>
                  <a:spcPct val="0"/>
                </a:spcBef>
                <a:spcAft>
                  <a:spcPct val="0"/>
                </a:spcAft>
                <a:defRPr/>
              </a:pPr>
              <a:endParaRPr kumimoji="1" lang="zh-TW" altLang="en-US" kern="0" smtClean="0">
                <a:solidFill>
                  <a:prstClr val="black"/>
                </a:solidFill>
                <a:ea typeface="新細明體" charset="-120"/>
              </a:endParaRPr>
            </a:p>
          </p:txBody>
        </p:sp>
        <p:sp>
          <p:nvSpPr>
            <p:cNvPr id="17" name="Line 10"/>
            <p:cNvSpPr>
              <a:spLocks noChangeShapeType="1"/>
            </p:cNvSpPr>
            <p:nvPr/>
          </p:nvSpPr>
          <p:spPr bwMode="auto">
            <a:xfrm>
              <a:off x="2525713" y="6114505"/>
              <a:ext cx="187325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lIns="0" tIns="0" rIns="0" bIns="0" anchor="ctr"/>
            <a:lstStyle/>
            <a:p>
              <a:pPr fontAlgn="base">
                <a:spcBef>
                  <a:spcPct val="0"/>
                </a:spcBef>
                <a:spcAft>
                  <a:spcPct val="0"/>
                </a:spcAft>
                <a:defRPr/>
              </a:pPr>
              <a:endParaRPr kumimoji="1" lang="zh-TW" altLang="en-US" kern="0" smtClean="0">
                <a:solidFill>
                  <a:prstClr val="black"/>
                </a:solidFill>
                <a:ea typeface="新細明體" charset="-120"/>
              </a:endParaRPr>
            </a:p>
          </p:txBody>
        </p:sp>
        <p:sp>
          <p:nvSpPr>
            <p:cNvPr id="18" name="Line 11"/>
            <p:cNvSpPr>
              <a:spLocks noChangeShapeType="1"/>
            </p:cNvSpPr>
            <p:nvPr/>
          </p:nvSpPr>
          <p:spPr bwMode="auto">
            <a:xfrm>
              <a:off x="4398963" y="6114505"/>
              <a:ext cx="5032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lIns="0" tIns="0" rIns="0" bIns="0" anchor="ctr"/>
            <a:lstStyle/>
            <a:p>
              <a:pPr fontAlgn="base">
                <a:spcBef>
                  <a:spcPct val="0"/>
                </a:spcBef>
                <a:spcAft>
                  <a:spcPct val="0"/>
                </a:spcAft>
                <a:defRPr/>
              </a:pPr>
              <a:endParaRPr kumimoji="1" lang="zh-TW" altLang="en-US" kern="0" smtClean="0">
                <a:solidFill>
                  <a:prstClr val="black"/>
                </a:solidFill>
                <a:ea typeface="新細明體" charset="-120"/>
              </a:endParaRPr>
            </a:p>
          </p:txBody>
        </p:sp>
        <p:sp>
          <p:nvSpPr>
            <p:cNvPr id="19" name="Line 12"/>
            <p:cNvSpPr>
              <a:spLocks noChangeShapeType="1"/>
            </p:cNvSpPr>
            <p:nvPr/>
          </p:nvSpPr>
          <p:spPr bwMode="auto">
            <a:xfrm>
              <a:off x="4902200" y="6114505"/>
              <a:ext cx="12239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lIns="0" tIns="0" rIns="0" bIns="0" anchor="ctr"/>
            <a:lstStyle/>
            <a:p>
              <a:pPr fontAlgn="base">
                <a:spcBef>
                  <a:spcPct val="0"/>
                </a:spcBef>
                <a:spcAft>
                  <a:spcPct val="0"/>
                </a:spcAft>
                <a:defRPr/>
              </a:pPr>
              <a:endParaRPr kumimoji="1" lang="zh-TW" altLang="en-US" kern="0" smtClean="0">
                <a:solidFill>
                  <a:prstClr val="black"/>
                </a:solidFill>
                <a:ea typeface="新細明體" charset="-120"/>
              </a:endParaRPr>
            </a:p>
          </p:txBody>
        </p:sp>
        <p:sp>
          <p:nvSpPr>
            <p:cNvPr id="20" name="Rectangle 41"/>
            <p:cNvSpPr>
              <a:spLocks noChangeArrowheads="1"/>
            </p:cNvSpPr>
            <p:nvPr/>
          </p:nvSpPr>
          <p:spPr bwMode="gray">
            <a:xfrm>
              <a:off x="1714092" y="4696432"/>
              <a:ext cx="1368000" cy="1607413"/>
            </a:xfrm>
            <a:prstGeom prst="rect">
              <a:avLst/>
            </a:prstGeom>
            <a:solidFill>
              <a:schemeClr val="tx2">
                <a:lumMod val="40000"/>
                <a:lumOff val="60000"/>
              </a:schemeClr>
            </a:solidFill>
            <a:ln>
              <a:noFill/>
            </a:ln>
            <a:extLst/>
          </p:spPr>
          <p:txBody>
            <a:bodyPr lIns="36000" tIns="36000" rIns="36000" bIns="0"/>
            <a:lstStyle>
              <a:lvl1pPr defTabSz="635000" eaLnBrk="0" hangingPunct="0">
                <a:spcBef>
                  <a:spcPct val="20000"/>
                </a:spcBef>
                <a:buChar char="•"/>
                <a:defRPr kumimoji="1" sz="3200">
                  <a:solidFill>
                    <a:schemeClr val="tx1"/>
                  </a:solidFill>
                  <a:latin typeface="Arial" charset="0"/>
                  <a:ea typeface="新細明體" pitchFamily="18" charset="-120"/>
                </a:defRPr>
              </a:lvl1pPr>
              <a:lvl2pPr marL="742950" indent="-285750" defTabSz="635000" eaLnBrk="0" hangingPunct="0">
                <a:spcBef>
                  <a:spcPct val="20000"/>
                </a:spcBef>
                <a:buChar char="–"/>
                <a:defRPr kumimoji="1" sz="2800">
                  <a:solidFill>
                    <a:schemeClr val="tx1"/>
                  </a:solidFill>
                  <a:latin typeface="Arial" charset="0"/>
                  <a:ea typeface="新細明體" pitchFamily="18" charset="-120"/>
                </a:defRPr>
              </a:lvl2pPr>
              <a:lvl3pPr marL="1143000" indent="-228600" defTabSz="635000" eaLnBrk="0" hangingPunct="0">
                <a:spcBef>
                  <a:spcPct val="20000"/>
                </a:spcBef>
                <a:buChar char="•"/>
                <a:defRPr kumimoji="1" sz="2400">
                  <a:solidFill>
                    <a:schemeClr val="tx1"/>
                  </a:solidFill>
                  <a:latin typeface="Arial" charset="0"/>
                  <a:ea typeface="新細明體" pitchFamily="18" charset="-120"/>
                </a:defRPr>
              </a:lvl3pPr>
              <a:lvl4pPr marL="1600200" indent="-228600" defTabSz="635000" eaLnBrk="0" hangingPunct="0">
                <a:spcBef>
                  <a:spcPct val="20000"/>
                </a:spcBef>
                <a:buChar char="–"/>
                <a:defRPr kumimoji="1" sz="2000">
                  <a:solidFill>
                    <a:schemeClr val="tx1"/>
                  </a:solidFill>
                  <a:latin typeface="Arial" charset="0"/>
                  <a:ea typeface="新細明體" pitchFamily="18" charset="-120"/>
                </a:defRPr>
              </a:lvl4pPr>
              <a:lvl5pPr marL="2057400" indent="-228600" defTabSz="635000" eaLnBrk="0" hangingPunct="0">
                <a:spcBef>
                  <a:spcPct val="20000"/>
                </a:spcBef>
                <a:buChar char="»"/>
                <a:defRPr kumimoji="1" sz="2000">
                  <a:solidFill>
                    <a:schemeClr val="tx1"/>
                  </a:solidFill>
                  <a:latin typeface="Arial" charset="0"/>
                  <a:ea typeface="新細明體" pitchFamily="18" charset="-120"/>
                </a:defRPr>
              </a:lvl5pPr>
              <a:lvl6pPr marL="2514600" indent="-228600" defTabSz="6350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defTabSz="6350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defTabSz="6350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defTabSz="6350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marL="171450" indent="-171450" eaLnBrk="1" hangingPunct="1">
                <a:lnSpc>
                  <a:spcPts val="1800"/>
                </a:lnSpc>
                <a:buClr>
                  <a:srgbClr val="00B050"/>
                </a:buClr>
                <a:buFont typeface="Wingdings" panose="05000000000000000000" pitchFamily="2" charset="2"/>
                <a:buChar char="Ø"/>
              </a:pPr>
              <a:r>
                <a:rPr lang="zh-TW" altLang="en-US" sz="1200" dirty="0" smtClean="0">
                  <a:solidFill>
                    <a:prstClr val="black"/>
                  </a:solidFill>
                  <a:latin typeface="Calibri"/>
                  <a:ea typeface="微軟正黑體" panose="020B0604030504040204" pitchFamily="34" charset="-120"/>
                  <a:cs typeface="Arial" panose="020B0604020202020204" pitchFamily="34" charset="0"/>
                </a:rPr>
                <a:t>臺灣第二大產險公司</a:t>
              </a:r>
              <a:r>
                <a:rPr lang="en-US" altLang="zh-TW" sz="1200" dirty="0" smtClean="0">
                  <a:solidFill>
                    <a:prstClr val="black"/>
                  </a:solidFill>
                  <a:latin typeface="Calibri"/>
                  <a:ea typeface="微軟正黑體" panose="020B0604030504040204" pitchFamily="34" charset="-120"/>
                  <a:cs typeface="Arial" panose="020B0604020202020204" pitchFamily="34" charset="0"/>
                </a:rPr>
                <a:t>(</a:t>
              </a:r>
              <a:r>
                <a:rPr lang="zh-TW" altLang="en-US" sz="1200" dirty="0" smtClean="0">
                  <a:solidFill>
                    <a:prstClr val="black"/>
                  </a:solidFill>
                  <a:latin typeface="Calibri"/>
                  <a:ea typeface="微軟正黑體" panose="020B0604030504040204" pitchFamily="34" charset="-120"/>
                  <a:cs typeface="Arial" panose="020B0604020202020204" pitchFamily="34" charset="0"/>
                </a:rPr>
                <a:t>以保費收入而言</a:t>
              </a:r>
              <a:r>
                <a:rPr lang="en-US" altLang="zh-TW" sz="1200" dirty="0" smtClean="0">
                  <a:solidFill>
                    <a:prstClr val="black"/>
                  </a:solidFill>
                  <a:latin typeface="Calibri"/>
                  <a:ea typeface="微軟正黑體" panose="020B0604030504040204" pitchFamily="34" charset="-120"/>
                  <a:cs typeface="Arial" panose="020B0604020202020204" pitchFamily="34" charset="0"/>
                </a:rPr>
                <a:t>)</a:t>
              </a:r>
              <a:endParaRPr lang="en-US" altLang="zh-TW" sz="1200" dirty="0">
                <a:solidFill>
                  <a:prstClr val="black"/>
                </a:solidFill>
                <a:latin typeface="Calibri"/>
                <a:ea typeface="微軟正黑體" panose="020B0604030504040204" pitchFamily="34" charset="-120"/>
                <a:cs typeface="Arial" panose="020B0604020202020204" pitchFamily="34" charset="0"/>
              </a:endParaRPr>
            </a:p>
            <a:p>
              <a:pPr marL="171450" indent="-171450" eaLnBrk="1" hangingPunct="1">
                <a:lnSpc>
                  <a:spcPts val="1800"/>
                </a:lnSpc>
                <a:buClr>
                  <a:srgbClr val="00B050"/>
                </a:buClr>
                <a:buFont typeface="Wingdings" panose="05000000000000000000" pitchFamily="2" charset="2"/>
                <a:buChar char="Ø"/>
              </a:pPr>
              <a:r>
                <a:rPr lang="en-US" altLang="zh-TW" sz="1200" dirty="0" smtClean="0">
                  <a:solidFill>
                    <a:prstClr val="black"/>
                  </a:solidFill>
                  <a:latin typeface="Calibri"/>
                  <a:ea typeface="微軟正黑體" panose="020B0604030504040204" pitchFamily="34" charset="-120"/>
                  <a:cs typeface="Arial" panose="020B0604020202020204" pitchFamily="34" charset="0"/>
                </a:rPr>
                <a:t>1H22</a:t>
              </a:r>
              <a:r>
                <a:rPr lang="zh-TW" altLang="en-US" sz="1200" dirty="0" smtClean="0">
                  <a:solidFill>
                    <a:prstClr val="black"/>
                  </a:solidFill>
                  <a:latin typeface="Calibri"/>
                  <a:ea typeface="微軟正黑體" panose="020B0604030504040204" pitchFamily="34" charset="-120"/>
                  <a:cs typeface="Arial" panose="020B0604020202020204" pitchFamily="34" charset="0"/>
                </a:rPr>
                <a:t>保費收入市</a:t>
              </a:r>
              <a:r>
                <a:rPr lang="zh-TW" altLang="en-US" sz="1200" dirty="0">
                  <a:solidFill>
                    <a:prstClr val="black"/>
                  </a:solidFill>
                  <a:latin typeface="Calibri"/>
                  <a:ea typeface="微軟正黑體" panose="020B0604030504040204" pitchFamily="34" charset="-120"/>
                  <a:cs typeface="Arial" panose="020B0604020202020204" pitchFamily="34" charset="0"/>
                </a:rPr>
                <a:t>占</a:t>
              </a:r>
              <a:r>
                <a:rPr lang="zh-TW" altLang="en-US" sz="1200" dirty="0" smtClean="0">
                  <a:solidFill>
                    <a:prstClr val="black"/>
                  </a:solidFill>
                  <a:latin typeface="Calibri"/>
                  <a:ea typeface="微軟正黑體" panose="020B0604030504040204" pitchFamily="34" charset="-120"/>
                  <a:cs typeface="Arial" panose="020B0604020202020204" pitchFamily="34" charset="0"/>
                </a:rPr>
                <a:t>率</a:t>
              </a:r>
              <a:r>
                <a:rPr lang="en-US" altLang="zh-TW" sz="1200" dirty="0" smtClean="0">
                  <a:solidFill>
                    <a:prstClr val="black"/>
                  </a:solidFill>
                  <a:latin typeface="Calibri"/>
                  <a:ea typeface="微軟正黑體" panose="020B0604030504040204" pitchFamily="34" charset="-120"/>
                  <a:cs typeface="Arial" panose="020B0604020202020204" pitchFamily="34" charset="0"/>
                </a:rPr>
                <a:t>12.3%</a:t>
              </a:r>
              <a:endParaRPr lang="en-US" altLang="zh-TW" sz="1200" dirty="0">
                <a:solidFill>
                  <a:prstClr val="black"/>
                </a:solidFill>
                <a:latin typeface="Calibri"/>
                <a:ea typeface="微軟正黑體" panose="020B0604030504040204" pitchFamily="34" charset="-120"/>
                <a:cs typeface="Arial" panose="020B0604020202020204" pitchFamily="34" charset="0"/>
              </a:endParaRPr>
            </a:p>
          </p:txBody>
        </p:sp>
        <p:sp>
          <p:nvSpPr>
            <p:cNvPr id="21" name="Rectangle 42"/>
            <p:cNvSpPr>
              <a:spLocks noChangeArrowheads="1"/>
            </p:cNvSpPr>
            <p:nvPr/>
          </p:nvSpPr>
          <p:spPr bwMode="gray">
            <a:xfrm>
              <a:off x="6176714" y="4696432"/>
              <a:ext cx="1525110" cy="1607413"/>
            </a:xfrm>
            <a:prstGeom prst="rect">
              <a:avLst/>
            </a:prstGeom>
            <a:solidFill>
              <a:schemeClr val="tx2">
                <a:lumMod val="40000"/>
                <a:lumOff val="60000"/>
              </a:schemeClr>
            </a:solidFill>
            <a:ln>
              <a:noFill/>
            </a:ln>
            <a:extLst/>
          </p:spPr>
          <p:txBody>
            <a:bodyPr lIns="36000" tIns="36000" rIns="36000" bIns="0"/>
            <a:lstStyle>
              <a:lvl1pPr defTabSz="635000" eaLnBrk="0" hangingPunct="0">
                <a:spcBef>
                  <a:spcPct val="20000"/>
                </a:spcBef>
                <a:buChar char="•"/>
                <a:defRPr kumimoji="1" sz="3200">
                  <a:solidFill>
                    <a:schemeClr val="tx1"/>
                  </a:solidFill>
                  <a:latin typeface="Arial" charset="0"/>
                  <a:ea typeface="新細明體" pitchFamily="18" charset="-120"/>
                </a:defRPr>
              </a:lvl1pPr>
              <a:lvl2pPr marL="742950" indent="-285750" defTabSz="635000" eaLnBrk="0" hangingPunct="0">
                <a:spcBef>
                  <a:spcPct val="20000"/>
                </a:spcBef>
                <a:buChar char="–"/>
                <a:defRPr kumimoji="1" sz="2800">
                  <a:solidFill>
                    <a:schemeClr val="tx1"/>
                  </a:solidFill>
                  <a:latin typeface="Arial" charset="0"/>
                  <a:ea typeface="新細明體" pitchFamily="18" charset="-120"/>
                </a:defRPr>
              </a:lvl2pPr>
              <a:lvl3pPr marL="1143000" indent="-228600" defTabSz="635000" eaLnBrk="0" hangingPunct="0">
                <a:spcBef>
                  <a:spcPct val="20000"/>
                </a:spcBef>
                <a:buChar char="•"/>
                <a:defRPr kumimoji="1" sz="2400">
                  <a:solidFill>
                    <a:schemeClr val="tx1"/>
                  </a:solidFill>
                  <a:latin typeface="Arial" charset="0"/>
                  <a:ea typeface="新細明體" pitchFamily="18" charset="-120"/>
                </a:defRPr>
              </a:lvl3pPr>
              <a:lvl4pPr marL="1600200" indent="-228600" defTabSz="635000" eaLnBrk="0" hangingPunct="0">
                <a:spcBef>
                  <a:spcPct val="20000"/>
                </a:spcBef>
                <a:buChar char="–"/>
                <a:defRPr kumimoji="1" sz="2000">
                  <a:solidFill>
                    <a:schemeClr val="tx1"/>
                  </a:solidFill>
                  <a:latin typeface="Arial" charset="0"/>
                  <a:ea typeface="新細明體" pitchFamily="18" charset="-120"/>
                </a:defRPr>
              </a:lvl4pPr>
              <a:lvl5pPr marL="2057400" indent="-228600" defTabSz="635000" eaLnBrk="0" hangingPunct="0">
                <a:spcBef>
                  <a:spcPct val="20000"/>
                </a:spcBef>
                <a:buChar char="»"/>
                <a:defRPr kumimoji="1" sz="2000">
                  <a:solidFill>
                    <a:schemeClr val="tx1"/>
                  </a:solidFill>
                  <a:latin typeface="Arial" charset="0"/>
                  <a:ea typeface="新細明體" pitchFamily="18" charset="-120"/>
                </a:defRPr>
              </a:lvl5pPr>
              <a:lvl6pPr marL="2514600" indent="-228600" defTabSz="6350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defTabSz="6350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defTabSz="6350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defTabSz="6350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marL="171450" indent="-171450" eaLnBrk="1" hangingPunct="1">
                <a:lnSpc>
                  <a:spcPts val="1800"/>
                </a:lnSpc>
                <a:buClr>
                  <a:srgbClr val="00B050"/>
                </a:buClr>
                <a:buFont typeface="Wingdings" panose="05000000000000000000" pitchFamily="2" charset="2"/>
                <a:buChar char="Ø"/>
              </a:pPr>
              <a:r>
                <a:rPr lang="zh-TW" altLang="en-US" sz="1200" dirty="0" smtClean="0">
                  <a:solidFill>
                    <a:prstClr val="black"/>
                  </a:solidFill>
                  <a:latin typeface="Arial" panose="020B0604020202020204" pitchFamily="34" charset="0"/>
                  <a:ea typeface="微軟正黑體" panose="020B0604030504040204" pitchFamily="34" charset="-120"/>
                  <a:cs typeface="Arial" panose="020B0604020202020204" pitchFamily="34" charset="0"/>
                </a:rPr>
                <a:t>全方位發展投資銀行、證券經紀與自營套利業務</a:t>
              </a:r>
            </a:p>
            <a:p>
              <a:pPr marL="171450" indent="-171450" eaLnBrk="1" hangingPunct="1">
                <a:lnSpc>
                  <a:spcPts val="1800"/>
                </a:lnSpc>
                <a:buClr>
                  <a:srgbClr val="00B050"/>
                </a:buClr>
                <a:buFont typeface="Wingdings" panose="05000000000000000000" pitchFamily="2" charset="2"/>
                <a:buChar char="Ø"/>
              </a:pPr>
              <a:r>
                <a:rPr lang="zh-TW" altLang="en-US" sz="1200" dirty="0" smtClean="0">
                  <a:solidFill>
                    <a:prstClr val="black"/>
                  </a:solidFill>
                  <a:latin typeface="Arial" panose="020B0604020202020204" pitchFamily="34" charset="0"/>
                  <a:ea typeface="微軟正黑體" panose="020B0604030504040204" pitchFamily="34" charset="-120"/>
                  <a:cs typeface="Arial" panose="020B0604020202020204" pitchFamily="34" charset="0"/>
                </a:rPr>
                <a:t>提供集團客戶籌資平臺與多元化商品</a:t>
              </a:r>
              <a:endParaRPr lang="zh-TW" altLang="en-US" sz="1200" dirty="0">
                <a:solidFill>
                  <a:prstClr val="black"/>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2" name="Rectangle 43"/>
            <p:cNvSpPr>
              <a:spLocks noChangeArrowheads="1"/>
            </p:cNvSpPr>
            <p:nvPr/>
          </p:nvSpPr>
          <p:spPr bwMode="gray">
            <a:xfrm>
              <a:off x="251672" y="4696434"/>
              <a:ext cx="1368000" cy="1607413"/>
            </a:xfrm>
            <a:prstGeom prst="rect">
              <a:avLst/>
            </a:prstGeom>
            <a:solidFill>
              <a:schemeClr val="tx2">
                <a:lumMod val="40000"/>
                <a:lumOff val="60000"/>
              </a:schemeClr>
            </a:solidFill>
            <a:ln>
              <a:noFill/>
            </a:ln>
            <a:extLst/>
          </p:spPr>
          <p:txBody>
            <a:bodyPr lIns="36000" tIns="36000" rIns="36000" bIns="0"/>
            <a:lstStyle>
              <a:lvl1pPr defTabSz="635000" eaLnBrk="0" hangingPunct="0">
                <a:spcBef>
                  <a:spcPct val="20000"/>
                </a:spcBef>
                <a:buChar char="•"/>
                <a:defRPr kumimoji="1" sz="3200">
                  <a:solidFill>
                    <a:schemeClr val="tx1"/>
                  </a:solidFill>
                  <a:latin typeface="Arial" charset="0"/>
                  <a:ea typeface="新細明體" pitchFamily="18" charset="-120"/>
                </a:defRPr>
              </a:lvl1pPr>
              <a:lvl2pPr marL="742950" indent="-285750" defTabSz="635000" eaLnBrk="0" hangingPunct="0">
                <a:spcBef>
                  <a:spcPct val="20000"/>
                </a:spcBef>
                <a:buChar char="–"/>
                <a:defRPr kumimoji="1" sz="2800">
                  <a:solidFill>
                    <a:schemeClr val="tx1"/>
                  </a:solidFill>
                  <a:latin typeface="Arial" charset="0"/>
                  <a:ea typeface="新細明體" pitchFamily="18" charset="-120"/>
                </a:defRPr>
              </a:lvl2pPr>
              <a:lvl3pPr marL="1143000" indent="-228600" defTabSz="635000" eaLnBrk="0" hangingPunct="0">
                <a:spcBef>
                  <a:spcPct val="20000"/>
                </a:spcBef>
                <a:buChar char="•"/>
                <a:defRPr kumimoji="1" sz="2400">
                  <a:solidFill>
                    <a:schemeClr val="tx1"/>
                  </a:solidFill>
                  <a:latin typeface="Arial" charset="0"/>
                  <a:ea typeface="新細明體" pitchFamily="18" charset="-120"/>
                </a:defRPr>
              </a:lvl3pPr>
              <a:lvl4pPr marL="1600200" indent="-228600" defTabSz="635000" eaLnBrk="0" hangingPunct="0">
                <a:spcBef>
                  <a:spcPct val="20000"/>
                </a:spcBef>
                <a:buChar char="–"/>
                <a:defRPr kumimoji="1" sz="2000">
                  <a:solidFill>
                    <a:schemeClr val="tx1"/>
                  </a:solidFill>
                  <a:latin typeface="Arial" charset="0"/>
                  <a:ea typeface="新細明體" pitchFamily="18" charset="-120"/>
                </a:defRPr>
              </a:lvl4pPr>
              <a:lvl5pPr marL="2057400" indent="-228600" defTabSz="635000" eaLnBrk="0" hangingPunct="0">
                <a:spcBef>
                  <a:spcPct val="20000"/>
                </a:spcBef>
                <a:buChar char="»"/>
                <a:defRPr kumimoji="1" sz="2000">
                  <a:solidFill>
                    <a:schemeClr val="tx1"/>
                  </a:solidFill>
                  <a:latin typeface="Arial" charset="0"/>
                  <a:ea typeface="新細明體" pitchFamily="18" charset="-120"/>
                </a:defRPr>
              </a:lvl5pPr>
              <a:lvl6pPr marL="2514600" indent="-228600" defTabSz="6350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defTabSz="6350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defTabSz="6350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defTabSz="6350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marL="171450" indent="-171450" eaLnBrk="1" hangingPunct="1">
                <a:lnSpc>
                  <a:spcPts val="1800"/>
                </a:lnSpc>
                <a:buClr>
                  <a:srgbClr val="00B050"/>
                </a:buClr>
                <a:buFont typeface="Wingdings" panose="05000000000000000000" pitchFamily="2" charset="2"/>
                <a:buChar char="Ø"/>
              </a:pPr>
              <a:r>
                <a:rPr lang="zh-TW" altLang="en-US" sz="1200" dirty="0" smtClean="0">
                  <a:solidFill>
                    <a:prstClr val="black"/>
                  </a:solidFill>
                  <a:latin typeface="Arial" panose="020B0604020202020204" pitchFamily="34" charset="0"/>
                  <a:ea typeface="微軟正黑體" panose="020B0604030504040204" pitchFamily="34" charset="-120"/>
                  <a:cs typeface="Arial" panose="020B0604020202020204" pitchFamily="34" charset="0"/>
                </a:rPr>
                <a:t>臺灣最大民營銀行之一</a:t>
              </a:r>
            </a:p>
            <a:p>
              <a:pPr marL="171450" indent="-171450" eaLnBrk="1" hangingPunct="1">
                <a:lnSpc>
                  <a:spcPts val="1800"/>
                </a:lnSpc>
                <a:buClr>
                  <a:srgbClr val="00B050"/>
                </a:buClr>
                <a:buFont typeface="Wingdings" panose="05000000000000000000" pitchFamily="2" charset="2"/>
                <a:buChar char="Ø"/>
              </a:pPr>
              <a:r>
                <a:rPr lang="zh-TW" altLang="en-US" sz="1200" dirty="0" smtClean="0">
                  <a:solidFill>
                    <a:prstClr val="black"/>
                  </a:solidFill>
                  <a:latin typeface="Arial" panose="020B0604020202020204" pitchFamily="34" charset="0"/>
                  <a:ea typeface="微軟正黑體" panose="020B0604030504040204" pitchFamily="34" charset="-120"/>
                  <a:cs typeface="Arial" panose="020B0604020202020204" pitchFamily="34" charset="0"/>
                </a:rPr>
                <a:t>第二大信用卡發行機構</a:t>
              </a:r>
            </a:p>
            <a:p>
              <a:pPr marL="171450" indent="-171450" eaLnBrk="1" hangingPunct="1">
                <a:lnSpc>
                  <a:spcPts val="1800"/>
                </a:lnSpc>
                <a:buClr>
                  <a:srgbClr val="00B050"/>
                </a:buClr>
                <a:buFont typeface="Wingdings" panose="05000000000000000000" pitchFamily="2" charset="2"/>
                <a:buChar char="Ø"/>
              </a:pPr>
              <a:r>
                <a:rPr lang="zh-TW" altLang="en-US" sz="1200" dirty="0" smtClean="0">
                  <a:solidFill>
                    <a:prstClr val="black"/>
                  </a:solidFill>
                  <a:latin typeface="Arial" panose="020B0604020202020204" pitchFamily="34" charset="0"/>
                  <a:ea typeface="微軟正黑體" panose="020B0604030504040204" pitchFamily="34" charset="-120"/>
                  <a:cs typeface="Arial" panose="020B0604020202020204" pitchFamily="34" charset="0"/>
                </a:rPr>
                <a:t>最大證券交割存款帳戶</a:t>
              </a:r>
              <a:endParaRPr lang="zh-TW" altLang="en-US" sz="1200" dirty="0">
                <a:solidFill>
                  <a:prstClr val="black"/>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3" name="Rectangle 44"/>
            <p:cNvSpPr>
              <a:spLocks noChangeArrowheads="1"/>
            </p:cNvSpPr>
            <p:nvPr/>
          </p:nvSpPr>
          <p:spPr bwMode="gray">
            <a:xfrm>
              <a:off x="3204000" y="4696432"/>
              <a:ext cx="1368000" cy="1607413"/>
            </a:xfrm>
            <a:prstGeom prst="rect">
              <a:avLst/>
            </a:prstGeom>
            <a:solidFill>
              <a:schemeClr val="tx2">
                <a:lumMod val="40000"/>
                <a:lumOff val="60000"/>
              </a:schemeClr>
            </a:solidFill>
            <a:ln>
              <a:noFill/>
            </a:ln>
            <a:extLst/>
          </p:spPr>
          <p:txBody>
            <a:bodyPr lIns="36000" tIns="36000" rIns="36000" bIns="0"/>
            <a:lstStyle>
              <a:lvl1pPr defTabSz="635000" eaLnBrk="0" hangingPunct="0">
                <a:spcBef>
                  <a:spcPct val="20000"/>
                </a:spcBef>
                <a:buChar char="•"/>
                <a:defRPr kumimoji="1" sz="3200">
                  <a:solidFill>
                    <a:schemeClr val="tx1"/>
                  </a:solidFill>
                  <a:latin typeface="Arial" charset="0"/>
                  <a:ea typeface="新細明體" pitchFamily="18" charset="-120"/>
                </a:defRPr>
              </a:lvl1pPr>
              <a:lvl2pPr marL="742950" indent="-285750" defTabSz="635000" eaLnBrk="0" hangingPunct="0">
                <a:spcBef>
                  <a:spcPct val="20000"/>
                </a:spcBef>
                <a:buChar char="–"/>
                <a:defRPr kumimoji="1" sz="2800">
                  <a:solidFill>
                    <a:schemeClr val="tx1"/>
                  </a:solidFill>
                  <a:latin typeface="Arial" charset="0"/>
                  <a:ea typeface="新細明體" pitchFamily="18" charset="-120"/>
                </a:defRPr>
              </a:lvl2pPr>
              <a:lvl3pPr marL="1143000" indent="-228600" defTabSz="635000" eaLnBrk="0" hangingPunct="0">
                <a:spcBef>
                  <a:spcPct val="20000"/>
                </a:spcBef>
                <a:buChar char="•"/>
                <a:defRPr kumimoji="1" sz="2400">
                  <a:solidFill>
                    <a:schemeClr val="tx1"/>
                  </a:solidFill>
                  <a:latin typeface="Arial" charset="0"/>
                  <a:ea typeface="新細明體" pitchFamily="18" charset="-120"/>
                </a:defRPr>
              </a:lvl3pPr>
              <a:lvl4pPr marL="1600200" indent="-228600" defTabSz="635000" eaLnBrk="0" hangingPunct="0">
                <a:spcBef>
                  <a:spcPct val="20000"/>
                </a:spcBef>
                <a:buChar char="–"/>
                <a:defRPr kumimoji="1" sz="2000">
                  <a:solidFill>
                    <a:schemeClr val="tx1"/>
                  </a:solidFill>
                  <a:latin typeface="Arial" charset="0"/>
                  <a:ea typeface="新細明體" pitchFamily="18" charset="-120"/>
                </a:defRPr>
              </a:lvl4pPr>
              <a:lvl5pPr marL="2057400" indent="-228600" defTabSz="635000" eaLnBrk="0" hangingPunct="0">
                <a:spcBef>
                  <a:spcPct val="20000"/>
                </a:spcBef>
                <a:buChar char="»"/>
                <a:defRPr kumimoji="1" sz="2000">
                  <a:solidFill>
                    <a:schemeClr val="tx1"/>
                  </a:solidFill>
                  <a:latin typeface="Arial" charset="0"/>
                  <a:ea typeface="新細明體" pitchFamily="18" charset="-120"/>
                </a:defRPr>
              </a:lvl5pPr>
              <a:lvl6pPr marL="2514600" indent="-228600" defTabSz="6350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defTabSz="6350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defTabSz="6350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defTabSz="6350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marL="171450" indent="-171450" eaLnBrk="1" hangingPunct="1">
                <a:lnSpc>
                  <a:spcPts val="1800"/>
                </a:lnSpc>
                <a:buClr>
                  <a:srgbClr val="00B050"/>
                </a:buClr>
                <a:buFont typeface="Wingdings" panose="05000000000000000000" pitchFamily="2" charset="2"/>
                <a:buChar char="Ø"/>
              </a:pPr>
              <a:r>
                <a:rPr lang="zh-TW" altLang="en-US" sz="1200" dirty="0" smtClean="0">
                  <a:solidFill>
                    <a:prstClr val="black"/>
                  </a:solidFill>
                  <a:latin typeface="Calibri"/>
                  <a:ea typeface="微軟正黑體" panose="020B0604030504040204" pitchFamily="34" charset="-120"/>
                  <a:cs typeface="Arial" panose="020B0604020202020204" pitchFamily="34" charset="0"/>
                </a:rPr>
                <a:t>台</a:t>
              </a:r>
              <a:r>
                <a:rPr lang="zh-CN" altLang="en-US" sz="1200" dirty="0" smtClean="0">
                  <a:solidFill>
                    <a:prstClr val="black"/>
                  </a:solidFill>
                  <a:latin typeface="Calibri"/>
                  <a:ea typeface="微軟正黑體" panose="020B0604030504040204" pitchFamily="34" charset="-120"/>
                  <a:cs typeface="Arial" panose="020B0604020202020204" pitchFamily="34" charset="0"/>
                </a:rPr>
                <a:t>灣第一大保險公司</a:t>
              </a:r>
              <a:r>
                <a:rPr lang="en-US" altLang="zh-CN" sz="1200" dirty="0" smtClean="0">
                  <a:solidFill>
                    <a:prstClr val="black"/>
                  </a:solidFill>
                  <a:latin typeface="Calibri"/>
                  <a:ea typeface="微軟正黑體" panose="020B0604030504040204" pitchFamily="34" charset="-120"/>
                  <a:cs typeface="Arial" panose="020B0604020202020204" pitchFamily="34" charset="0"/>
                </a:rPr>
                <a:t>(</a:t>
              </a:r>
              <a:r>
                <a:rPr lang="zh-CN" altLang="en-US" sz="1200" dirty="0" smtClean="0">
                  <a:solidFill>
                    <a:prstClr val="black"/>
                  </a:solidFill>
                  <a:latin typeface="Calibri"/>
                  <a:ea typeface="微軟正黑體" panose="020B0604030504040204" pitchFamily="34" charset="-120"/>
                  <a:cs typeface="Arial" panose="020B0604020202020204" pitchFamily="34" charset="0"/>
                </a:rPr>
                <a:t>以總資產與總保費而言</a:t>
              </a:r>
              <a:r>
                <a:rPr lang="en-US" altLang="zh-CN" sz="1200" dirty="0" smtClean="0">
                  <a:solidFill>
                    <a:prstClr val="black"/>
                  </a:solidFill>
                  <a:latin typeface="Calibri"/>
                  <a:ea typeface="微軟正黑體" panose="020B0604030504040204" pitchFamily="34" charset="-120"/>
                  <a:cs typeface="Arial" panose="020B0604020202020204" pitchFamily="34" charset="0"/>
                </a:rPr>
                <a:t>)</a:t>
              </a:r>
              <a:endParaRPr lang="en-US" altLang="zh-CN" sz="1200" dirty="0">
                <a:solidFill>
                  <a:prstClr val="black"/>
                </a:solidFill>
                <a:latin typeface="Calibri"/>
                <a:ea typeface="微軟正黑體" panose="020B0604030504040204" pitchFamily="34" charset="-120"/>
                <a:cs typeface="Arial" panose="020B0604020202020204" pitchFamily="34" charset="0"/>
              </a:endParaRPr>
            </a:p>
            <a:p>
              <a:pPr marL="171450" indent="-171450" eaLnBrk="1" hangingPunct="1">
                <a:lnSpc>
                  <a:spcPts val="1800"/>
                </a:lnSpc>
                <a:buClr>
                  <a:srgbClr val="00B050"/>
                </a:buClr>
                <a:buFont typeface="Wingdings" panose="05000000000000000000" pitchFamily="2" charset="2"/>
                <a:buChar char="Ø"/>
              </a:pPr>
              <a:r>
                <a:rPr lang="en-US" altLang="zh-CN" sz="1200" dirty="0" smtClean="0">
                  <a:solidFill>
                    <a:prstClr val="black"/>
                  </a:solidFill>
                  <a:latin typeface="Calibri"/>
                  <a:ea typeface="微軟正黑體" panose="020B0604030504040204" pitchFamily="34" charset="-120"/>
                  <a:cs typeface="Arial" panose="020B0604020202020204" pitchFamily="34" charset="0"/>
                </a:rPr>
                <a:t>1</a:t>
              </a:r>
              <a:r>
                <a:rPr lang="en-US" altLang="zh-TW" sz="1200" dirty="0" smtClean="0">
                  <a:solidFill>
                    <a:prstClr val="black"/>
                  </a:solidFill>
                  <a:latin typeface="Calibri"/>
                  <a:ea typeface="微軟正黑體" panose="020B0604030504040204" pitchFamily="34" charset="-120"/>
                  <a:cs typeface="Arial" panose="020B0604020202020204" pitchFamily="34" charset="0"/>
                </a:rPr>
                <a:t>H</a:t>
              </a:r>
              <a:r>
                <a:rPr lang="en-US" altLang="zh-CN" sz="1200" dirty="0" smtClean="0">
                  <a:solidFill>
                    <a:prstClr val="black"/>
                  </a:solidFill>
                  <a:latin typeface="Calibri"/>
                  <a:ea typeface="微軟正黑體" panose="020B0604030504040204" pitchFamily="34" charset="-120"/>
                  <a:cs typeface="Arial" panose="020B0604020202020204" pitchFamily="34" charset="0"/>
                </a:rPr>
                <a:t>22</a:t>
              </a:r>
              <a:r>
                <a:rPr lang="zh-CN" altLang="en-US" sz="1200" dirty="0" smtClean="0">
                  <a:solidFill>
                    <a:prstClr val="black"/>
                  </a:solidFill>
                  <a:latin typeface="Calibri"/>
                  <a:ea typeface="微軟正黑體" panose="020B0604030504040204" pitchFamily="34" charset="-120"/>
                  <a:cs typeface="Arial" panose="020B0604020202020204" pitchFamily="34" charset="0"/>
                </a:rPr>
                <a:t>總保費</a:t>
              </a:r>
              <a:r>
                <a:rPr lang="zh-TW" altLang="en-US" sz="1200" dirty="0" smtClean="0">
                  <a:solidFill>
                    <a:prstClr val="black"/>
                  </a:solidFill>
                  <a:latin typeface="Calibri"/>
                  <a:ea typeface="微軟正黑體" panose="020B0604030504040204" pitchFamily="34" charset="-120"/>
                  <a:cs typeface="Arial" panose="020B0604020202020204" pitchFamily="34" charset="0"/>
                </a:rPr>
                <a:t>市</a:t>
              </a:r>
              <a:r>
                <a:rPr lang="zh-TW" altLang="en-US" sz="1200" dirty="0">
                  <a:solidFill>
                    <a:prstClr val="black"/>
                  </a:solidFill>
                  <a:latin typeface="Calibri"/>
                  <a:ea typeface="微軟正黑體" panose="020B0604030504040204" pitchFamily="34" charset="-120"/>
                  <a:cs typeface="Arial" panose="020B0604020202020204" pitchFamily="34" charset="0"/>
                </a:rPr>
                <a:t>占</a:t>
              </a:r>
              <a:r>
                <a:rPr lang="zh-TW" altLang="en-US" sz="1200" dirty="0" smtClean="0">
                  <a:solidFill>
                    <a:prstClr val="black"/>
                  </a:solidFill>
                  <a:latin typeface="Calibri"/>
                  <a:ea typeface="微軟正黑體" panose="020B0604030504040204" pitchFamily="34" charset="-120"/>
                  <a:cs typeface="Arial" panose="020B0604020202020204" pitchFamily="34" charset="0"/>
                </a:rPr>
                <a:t>率</a:t>
              </a:r>
              <a:r>
                <a:rPr lang="en-US" altLang="zh-TW" sz="1200" dirty="0" smtClean="0">
                  <a:solidFill>
                    <a:prstClr val="black"/>
                  </a:solidFill>
                  <a:latin typeface="Calibri"/>
                  <a:ea typeface="微軟正黑體" panose="020B0604030504040204" pitchFamily="34" charset="-120"/>
                  <a:cs typeface="Arial" panose="020B0604020202020204" pitchFamily="34" charset="0"/>
                </a:rPr>
                <a:t>19.5%</a:t>
              </a:r>
              <a:endParaRPr lang="en-US" altLang="zh-TW" sz="1200" dirty="0">
                <a:solidFill>
                  <a:prstClr val="black"/>
                </a:solidFill>
                <a:latin typeface="Calibri"/>
                <a:ea typeface="微軟正黑體" panose="020B0604030504040204" pitchFamily="34" charset="-120"/>
                <a:cs typeface="Arial" panose="020B0604020202020204" pitchFamily="34" charset="0"/>
              </a:endParaRPr>
            </a:p>
          </p:txBody>
        </p:sp>
        <p:sp>
          <p:nvSpPr>
            <p:cNvPr id="24" name="Rectangle 41"/>
            <p:cNvSpPr>
              <a:spLocks noChangeArrowheads="1"/>
            </p:cNvSpPr>
            <p:nvPr/>
          </p:nvSpPr>
          <p:spPr bwMode="gray">
            <a:xfrm>
              <a:off x="4676787" y="4696433"/>
              <a:ext cx="1368000" cy="1607413"/>
            </a:xfrm>
            <a:prstGeom prst="rect">
              <a:avLst/>
            </a:prstGeom>
            <a:solidFill>
              <a:schemeClr val="tx2">
                <a:lumMod val="40000"/>
                <a:lumOff val="60000"/>
              </a:schemeClr>
            </a:solidFill>
            <a:ln>
              <a:noFill/>
            </a:ln>
            <a:extLst/>
          </p:spPr>
          <p:txBody>
            <a:bodyPr lIns="36000" tIns="36000" rIns="36000" bIns="0"/>
            <a:lstStyle>
              <a:lvl1pPr defTabSz="635000" eaLnBrk="0" hangingPunct="0">
                <a:spcBef>
                  <a:spcPct val="20000"/>
                </a:spcBef>
                <a:buChar char="•"/>
                <a:defRPr kumimoji="1" sz="3200">
                  <a:solidFill>
                    <a:schemeClr val="tx1"/>
                  </a:solidFill>
                  <a:latin typeface="Arial" charset="0"/>
                  <a:ea typeface="新細明體" pitchFamily="18" charset="-120"/>
                </a:defRPr>
              </a:lvl1pPr>
              <a:lvl2pPr marL="742950" indent="-285750" defTabSz="635000" eaLnBrk="0" hangingPunct="0">
                <a:spcBef>
                  <a:spcPct val="20000"/>
                </a:spcBef>
                <a:buChar char="–"/>
                <a:defRPr kumimoji="1" sz="2800">
                  <a:solidFill>
                    <a:schemeClr val="tx1"/>
                  </a:solidFill>
                  <a:latin typeface="Arial" charset="0"/>
                  <a:ea typeface="新細明體" pitchFamily="18" charset="-120"/>
                </a:defRPr>
              </a:lvl2pPr>
              <a:lvl3pPr marL="1143000" indent="-228600" defTabSz="635000" eaLnBrk="0" hangingPunct="0">
                <a:spcBef>
                  <a:spcPct val="20000"/>
                </a:spcBef>
                <a:buChar char="•"/>
                <a:defRPr kumimoji="1" sz="2400">
                  <a:solidFill>
                    <a:schemeClr val="tx1"/>
                  </a:solidFill>
                  <a:latin typeface="Arial" charset="0"/>
                  <a:ea typeface="新細明體" pitchFamily="18" charset="-120"/>
                </a:defRPr>
              </a:lvl3pPr>
              <a:lvl4pPr marL="1600200" indent="-228600" defTabSz="635000" eaLnBrk="0" hangingPunct="0">
                <a:spcBef>
                  <a:spcPct val="20000"/>
                </a:spcBef>
                <a:buChar char="–"/>
                <a:defRPr kumimoji="1" sz="2000">
                  <a:solidFill>
                    <a:schemeClr val="tx1"/>
                  </a:solidFill>
                  <a:latin typeface="Arial" charset="0"/>
                  <a:ea typeface="新細明體" pitchFamily="18" charset="-120"/>
                </a:defRPr>
              </a:lvl4pPr>
              <a:lvl5pPr marL="2057400" indent="-228600" defTabSz="635000" eaLnBrk="0" hangingPunct="0">
                <a:spcBef>
                  <a:spcPct val="20000"/>
                </a:spcBef>
                <a:buChar char="»"/>
                <a:defRPr kumimoji="1" sz="2000">
                  <a:solidFill>
                    <a:schemeClr val="tx1"/>
                  </a:solidFill>
                  <a:latin typeface="Arial" charset="0"/>
                  <a:ea typeface="新細明體" pitchFamily="18" charset="-120"/>
                </a:defRPr>
              </a:lvl5pPr>
              <a:lvl6pPr marL="2514600" indent="-228600" defTabSz="6350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defTabSz="6350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defTabSz="6350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defTabSz="6350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marL="171450" indent="-171450" eaLnBrk="1" hangingPunct="1">
                <a:lnSpc>
                  <a:spcPts val="1800"/>
                </a:lnSpc>
                <a:buClr>
                  <a:srgbClr val="00B050"/>
                </a:buClr>
                <a:buFont typeface="Wingdings" panose="05000000000000000000" pitchFamily="2" charset="2"/>
                <a:buChar char="Ø"/>
              </a:pPr>
              <a:r>
                <a:rPr lang="zh-TW" altLang="en-US" sz="1200" dirty="0" smtClean="0">
                  <a:latin typeface="Calibri"/>
                  <a:ea typeface="微軟正黑體" panose="020B0604030504040204" pitchFamily="34" charset="-120"/>
                  <a:cs typeface="Arial" panose="020B0604020202020204" pitchFamily="34" charset="0"/>
                </a:rPr>
                <a:t>建立全球資產管理平台</a:t>
              </a:r>
              <a:endParaRPr lang="en-US" altLang="zh-TW" sz="1200" dirty="0" smtClean="0">
                <a:latin typeface="Calibri"/>
                <a:ea typeface="微軟正黑體" panose="020B0604030504040204" pitchFamily="34" charset="-120"/>
                <a:cs typeface="Arial" panose="020B0604020202020204" pitchFamily="34" charset="0"/>
              </a:endParaRPr>
            </a:p>
            <a:p>
              <a:pPr marL="171450" indent="-171450" eaLnBrk="1" hangingPunct="1">
                <a:lnSpc>
                  <a:spcPts val="1800"/>
                </a:lnSpc>
                <a:buClr>
                  <a:srgbClr val="00B050"/>
                </a:buClr>
                <a:buFont typeface="Wingdings" panose="05000000000000000000" pitchFamily="2" charset="2"/>
                <a:buChar char="Ø"/>
              </a:pPr>
              <a:r>
                <a:rPr lang="zh-TW" altLang="en-US" sz="1200" dirty="0" smtClean="0">
                  <a:solidFill>
                    <a:prstClr val="black"/>
                  </a:solidFill>
                  <a:latin typeface="Calibri"/>
                  <a:ea typeface="微軟正黑體" panose="020B0604030504040204" pitchFamily="34" charset="-120"/>
                  <a:cs typeface="Arial" panose="020B0604020202020204" pitchFamily="34" charset="0"/>
                </a:rPr>
                <a:t>國泰投信為臺灣第一大資產管理公司</a:t>
              </a:r>
              <a:r>
                <a:rPr lang="en-US" altLang="zh-TW" sz="1200" dirty="0" smtClean="0">
                  <a:solidFill>
                    <a:prstClr val="black"/>
                  </a:solidFill>
                  <a:latin typeface="Calibri"/>
                  <a:ea typeface="微軟正黑體" panose="020B0604030504040204" pitchFamily="34" charset="-120"/>
                  <a:cs typeface="Arial" panose="020B0604020202020204" pitchFamily="34" charset="0"/>
                </a:rPr>
                <a:t>(</a:t>
              </a:r>
              <a:r>
                <a:rPr lang="zh-TW" altLang="en-US" sz="1200" dirty="0" smtClean="0">
                  <a:solidFill>
                    <a:prstClr val="black"/>
                  </a:solidFill>
                  <a:latin typeface="Calibri"/>
                  <a:ea typeface="微軟正黑體" panose="020B0604030504040204" pitchFamily="34" charset="-120"/>
                  <a:cs typeface="Arial" panose="020B0604020202020204" pitchFamily="34" charset="0"/>
                </a:rPr>
                <a:t>總資產管理規模而言</a:t>
              </a:r>
              <a:r>
                <a:rPr lang="en-US" altLang="zh-TW" sz="1200" dirty="0" smtClean="0">
                  <a:solidFill>
                    <a:prstClr val="black"/>
                  </a:solidFill>
                  <a:latin typeface="Calibri"/>
                  <a:ea typeface="微軟正黑體" panose="020B0604030504040204" pitchFamily="34" charset="-120"/>
                  <a:cs typeface="Arial" panose="020B0604020202020204" pitchFamily="34" charset="0"/>
                </a:rPr>
                <a:t>)</a:t>
              </a:r>
              <a:endParaRPr lang="zh-TW" altLang="en-US" sz="1200" strike="sngStrike" dirty="0">
                <a:solidFill>
                  <a:srgbClr val="FF0000"/>
                </a:solidFill>
                <a:latin typeface="Calibri"/>
                <a:ea typeface="微軟正黑體" panose="020B0604030504040204" pitchFamily="34" charset="-120"/>
                <a:cs typeface="Arial" panose="020B0604020202020204" pitchFamily="34" charset="0"/>
              </a:endParaRPr>
            </a:p>
          </p:txBody>
        </p:sp>
        <p:sp>
          <p:nvSpPr>
            <p:cNvPr id="25" name="圓角矩形 24"/>
            <p:cNvSpPr/>
            <p:nvPr/>
          </p:nvSpPr>
          <p:spPr>
            <a:xfrm>
              <a:off x="3327502" y="961494"/>
              <a:ext cx="2169113" cy="540000"/>
            </a:xfrm>
            <a:prstGeom prst="roundRect">
              <a:avLst/>
            </a:prstGeom>
            <a:solidFill>
              <a:schemeClr val="accent2">
                <a:lumMod val="40000"/>
                <a:lumOff val="60000"/>
              </a:schemeClr>
            </a:solidFill>
            <a:ln w="25400" cap="flat" cmpd="sng" algn="ctr">
              <a:noFill/>
              <a:prstDash val="solid"/>
            </a:ln>
            <a:effectLst/>
          </p:spPr>
          <p:txBody>
            <a:bodyPr rtlCol="0" anchor="ctr"/>
            <a:lstStyle/>
            <a:p>
              <a:pPr algn="ctr"/>
              <a:r>
                <a:rPr lang="zh-TW" altLang="en-US" b="1" dirty="0" smtClean="0">
                  <a:solidFill>
                    <a:prstClr val="black"/>
                  </a:solidFill>
                  <a:latin typeface="Arial" panose="020B0604020202020204" pitchFamily="34" charset="0"/>
                  <a:cs typeface="Arial" panose="020B0604020202020204" pitchFamily="34" charset="0"/>
                </a:rPr>
                <a:t>國泰金控</a:t>
              </a:r>
              <a:endParaRPr lang="zh-TW" altLang="en-US" b="1" dirty="0">
                <a:solidFill>
                  <a:prstClr val="black"/>
                </a:solidFill>
                <a:latin typeface="Arial" panose="020B0604020202020204" pitchFamily="34" charset="0"/>
                <a:cs typeface="Arial" panose="020B0604020202020204" pitchFamily="34" charset="0"/>
              </a:endParaRPr>
            </a:p>
          </p:txBody>
        </p:sp>
        <p:grpSp>
          <p:nvGrpSpPr>
            <p:cNvPr id="26" name="群組 71"/>
            <p:cNvGrpSpPr/>
            <p:nvPr/>
          </p:nvGrpSpPr>
          <p:grpSpPr>
            <a:xfrm>
              <a:off x="172395" y="1501494"/>
              <a:ext cx="4239665" cy="1080119"/>
              <a:chOff x="94720" y="1631180"/>
              <a:chExt cx="4274642" cy="1080119"/>
            </a:xfrm>
          </p:grpSpPr>
          <p:sp>
            <p:nvSpPr>
              <p:cNvPr id="54" name="圓角矩形 53"/>
              <p:cNvSpPr/>
              <p:nvPr/>
            </p:nvSpPr>
            <p:spPr>
              <a:xfrm>
                <a:off x="94720" y="2171299"/>
                <a:ext cx="1483077" cy="540000"/>
              </a:xfrm>
              <a:prstGeom prst="roundRect">
                <a:avLst/>
              </a:prstGeom>
              <a:solidFill>
                <a:schemeClr val="accent2">
                  <a:lumMod val="40000"/>
                  <a:lumOff val="60000"/>
                </a:schemeClr>
              </a:solidFill>
              <a:ln w="25400" cap="flat" cmpd="sng" algn="ctr">
                <a:noFill/>
                <a:prstDash val="solid"/>
              </a:ln>
              <a:effectLst/>
            </p:spPr>
            <p:txBody>
              <a:bodyPr rtlCol="0" anchor="ctr"/>
              <a:lstStyle/>
              <a:p>
                <a:pPr algn="ctr"/>
                <a:r>
                  <a:rPr lang="zh-TW" altLang="en-US" sz="1600" b="1" dirty="0" smtClean="0">
                    <a:solidFill>
                      <a:prstClr val="black"/>
                    </a:solidFill>
                    <a:latin typeface="Arial" panose="020B0604020202020204" pitchFamily="34" charset="0"/>
                    <a:cs typeface="Arial" panose="020B0604020202020204" pitchFamily="34" charset="0"/>
                  </a:rPr>
                  <a:t>國泰世華銀行</a:t>
                </a:r>
                <a:endParaRPr lang="zh-TW" altLang="en-US" sz="1600" b="1" dirty="0">
                  <a:solidFill>
                    <a:prstClr val="black"/>
                  </a:solidFill>
                  <a:latin typeface="Arial" panose="020B0604020202020204" pitchFamily="34" charset="0"/>
                  <a:cs typeface="Arial" panose="020B0604020202020204" pitchFamily="34" charset="0"/>
                </a:endParaRPr>
              </a:p>
            </p:txBody>
          </p:sp>
          <p:cxnSp>
            <p:nvCxnSpPr>
              <p:cNvPr id="55" name="肘形接點 54"/>
              <p:cNvCxnSpPr>
                <a:stCxn id="25" idx="2"/>
                <a:endCxn id="54" idx="0"/>
              </p:cNvCxnSpPr>
              <p:nvPr/>
            </p:nvCxnSpPr>
            <p:spPr>
              <a:xfrm rot="5400000">
                <a:off x="2332751" y="134689"/>
                <a:ext cx="540119" cy="3533102"/>
              </a:xfrm>
              <a:prstGeom prst="bentConnector3">
                <a:avLst/>
              </a:prstGeom>
              <a:noFill/>
              <a:ln w="9525" cap="flat" cmpd="sng" algn="ctr">
                <a:solidFill>
                  <a:srgbClr val="9BBB59">
                    <a:lumMod val="50000"/>
                  </a:srgbClr>
                </a:solidFill>
                <a:prstDash val="solid"/>
              </a:ln>
              <a:effectLst/>
            </p:spPr>
          </p:cxnSp>
          <p:sp>
            <p:nvSpPr>
              <p:cNvPr id="56" name="Text Box 38"/>
              <p:cNvSpPr txBox="1">
                <a:spLocks noChangeArrowheads="1"/>
              </p:cNvSpPr>
              <p:nvPr/>
            </p:nvSpPr>
            <p:spPr bwMode="gray">
              <a:xfrm>
                <a:off x="854294" y="1944846"/>
                <a:ext cx="542427" cy="279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600" b="1">
                    <a:solidFill>
                      <a:schemeClr val="bg1"/>
                    </a:solidFill>
                    <a:latin typeface="標楷體" pitchFamily="65" charset="-120"/>
                    <a:ea typeface="標楷體" pitchFamily="65" charset="-120"/>
                  </a:defRPr>
                </a:lvl1pPr>
                <a:lvl2pPr marL="742950" indent="-285750" eaLnBrk="0" hangingPunct="0">
                  <a:defRPr sz="1600" b="1">
                    <a:solidFill>
                      <a:schemeClr val="bg1"/>
                    </a:solidFill>
                    <a:latin typeface="標楷體" pitchFamily="65" charset="-120"/>
                    <a:ea typeface="標楷體" pitchFamily="65" charset="-120"/>
                  </a:defRPr>
                </a:lvl2pPr>
                <a:lvl3pPr marL="1143000" indent="-228600" eaLnBrk="0" hangingPunct="0">
                  <a:defRPr sz="1600" b="1">
                    <a:solidFill>
                      <a:schemeClr val="bg1"/>
                    </a:solidFill>
                    <a:latin typeface="標楷體" pitchFamily="65" charset="-120"/>
                    <a:ea typeface="標楷體" pitchFamily="65" charset="-120"/>
                  </a:defRPr>
                </a:lvl3pPr>
                <a:lvl4pPr marL="1600200" indent="-228600" eaLnBrk="0" hangingPunct="0">
                  <a:defRPr sz="1600" b="1">
                    <a:solidFill>
                      <a:schemeClr val="bg1"/>
                    </a:solidFill>
                    <a:latin typeface="標楷體" pitchFamily="65" charset="-120"/>
                    <a:ea typeface="標楷體" pitchFamily="65" charset="-120"/>
                  </a:defRPr>
                </a:lvl4pPr>
                <a:lvl5pPr marL="2057400" indent="-228600" eaLnBrk="0" hangingPunct="0">
                  <a:defRPr sz="1600" b="1">
                    <a:solidFill>
                      <a:schemeClr val="bg1"/>
                    </a:solidFill>
                    <a:latin typeface="標楷體" pitchFamily="65" charset="-120"/>
                    <a:ea typeface="標楷體" pitchFamily="65" charset="-120"/>
                  </a:defRPr>
                </a:lvl5pPr>
                <a:lvl6pPr marL="2514600" indent="-228600" eaLnBrk="0" fontAlgn="base" hangingPunct="0">
                  <a:spcBef>
                    <a:spcPct val="0"/>
                  </a:spcBef>
                  <a:spcAft>
                    <a:spcPct val="0"/>
                  </a:spcAft>
                  <a:defRPr sz="1600" b="1">
                    <a:solidFill>
                      <a:schemeClr val="bg1"/>
                    </a:solidFill>
                    <a:latin typeface="標楷體" pitchFamily="65" charset="-120"/>
                    <a:ea typeface="標楷體" pitchFamily="65" charset="-120"/>
                  </a:defRPr>
                </a:lvl6pPr>
                <a:lvl7pPr marL="2971800" indent="-228600" eaLnBrk="0" fontAlgn="base" hangingPunct="0">
                  <a:spcBef>
                    <a:spcPct val="0"/>
                  </a:spcBef>
                  <a:spcAft>
                    <a:spcPct val="0"/>
                  </a:spcAft>
                  <a:defRPr sz="1600" b="1">
                    <a:solidFill>
                      <a:schemeClr val="bg1"/>
                    </a:solidFill>
                    <a:latin typeface="標楷體" pitchFamily="65" charset="-120"/>
                    <a:ea typeface="標楷體" pitchFamily="65" charset="-120"/>
                  </a:defRPr>
                </a:lvl7pPr>
                <a:lvl8pPr marL="3429000" indent="-228600" eaLnBrk="0" fontAlgn="base" hangingPunct="0">
                  <a:spcBef>
                    <a:spcPct val="0"/>
                  </a:spcBef>
                  <a:spcAft>
                    <a:spcPct val="0"/>
                  </a:spcAft>
                  <a:defRPr sz="1600" b="1">
                    <a:solidFill>
                      <a:schemeClr val="bg1"/>
                    </a:solidFill>
                    <a:latin typeface="標楷體" pitchFamily="65" charset="-120"/>
                    <a:ea typeface="標楷體" pitchFamily="65" charset="-120"/>
                  </a:defRPr>
                </a:lvl8pPr>
                <a:lvl9pPr marL="3886200" indent="-228600" eaLnBrk="0" fontAlgn="base" hangingPunct="0">
                  <a:spcBef>
                    <a:spcPct val="0"/>
                  </a:spcBef>
                  <a:spcAft>
                    <a:spcPct val="0"/>
                  </a:spcAft>
                  <a:defRPr sz="1600" b="1">
                    <a:solidFill>
                      <a:schemeClr val="bg1"/>
                    </a:solidFill>
                    <a:latin typeface="標楷體" pitchFamily="65" charset="-120"/>
                    <a:ea typeface="標楷體" pitchFamily="65" charset="-120"/>
                  </a:defRPr>
                </a:lvl9pPr>
              </a:lstStyle>
              <a:p>
                <a:pPr eaLnBrk="1" fontAlgn="base" hangingPunct="1">
                  <a:spcBef>
                    <a:spcPct val="0"/>
                  </a:spcBef>
                  <a:spcAft>
                    <a:spcPct val="0"/>
                  </a:spcAft>
                  <a:defRPr/>
                </a:pPr>
                <a:r>
                  <a:rPr kumimoji="1" lang="en-US" altLang="zh-TW" sz="1200" kern="0" dirty="0">
                    <a:solidFill>
                      <a:prstClr val="black"/>
                    </a:solidFill>
                    <a:latin typeface="Calibri"/>
                    <a:ea typeface="新細明體"/>
                    <a:cs typeface="Arial" pitchFamily="34" charset="0"/>
                  </a:rPr>
                  <a:t>100%</a:t>
                </a:r>
              </a:p>
            </p:txBody>
          </p:sp>
        </p:grpSp>
        <p:grpSp>
          <p:nvGrpSpPr>
            <p:cNvPr id="27" name="群組 70"/>
            <p:cNvGrpSpPr/>
            <p:nvPr/>
          </p:nvGrpSpPr>
          <p:grpSpPr>
            <a:xfrm>
              <a:off x="1706297" y="1501494"/>
              <a:ext cx="2705762" cy="1080119"/>
              <a:chOff x="1641277" y="1631180"/>
              <a:chExt cx="2728084" cy="1080119"/>
            </a:xfrm>
          </p:grpSpPr>
          <p:sp>
            <p:nvSpPr>
              <p:cNvPr id="51" name="圓角矩形 50"/>
              <p:cNvSpPr/>
              <p:nvPr/>
            </p:nvSpPr>
            <p:spPr>
              <a:xfrm>
                <a:off x="1641277" y="2171299"/>
                <a:ext cx="1341106" cy="540000"/>
              </a:xfrm>
              <a:prstGeom prst="roundRect">
                <a:avLst/>
              </a:prstGeom>
              <a:solidFill>
                <a:schemeClr val="accent2">
                  <a:lumMod val="40000"/>
                  <a:lumOff val="60000"/>
                </a:schemeClr>
              </a:solidFill>
              <a:ln w="25400" cap="flat" cmpd="sng" algn="ctr">
                <a:noFill/>
                <a:prstDash val="solid"/>
              </a:ln>
              <a:effectLst/>
            </p:spPr>
            <p:txBody>
              <a:bodyPr rtlCol="0" anchor="ctr"/>
              <a:lstStyle/>
              <a:p>
                <a:pPr algn="ctr"/>
                <a:r>
                  <a:rPr lang="zh-TW" altLang="en-US" sz="1600" b="1" dirty="0" smtClean="0">
                    <a:solidFill>
                      <a:prstClr val="black"/>
                    </a:solidFill>
                    <a:latin typeface="Arial" panose="020B0604020202020204" pitchFamily="34" charset="0"/>
                    <a:cs typeface="Arial" panose="020B0604020202020204" pitchFamily="34" charset="0"/>
                  </a:rPr>
                  <a:t>國泰產險</a:t>
                </a:r>
                <a:endParaRPr lang="zh-TW" altLang="en-US" sz="1600" b="1" dirty="0">
                  <a:solidFill>
                    <a:prstClr val="black"/>
                  </a:solidFill>
                  <a:latin typeface="Arial" panose="020B0604020202020204" pitchFamily="34" charset="0"/>
                  <a:cs typeface="Arial" panose="020B0604020202020204" pitchFamily="34" charset="0"/>
                </a:endParaRPr>
              </a:p>
            </p:txBody>
          </p:sp>
          <p:cxnSp>
            <p:nvCxnSpPr>
              <p:cNvPr id="52" name="肘形接點 51"/>
              <p:cNvCxnSpPr>
                <a:stCxn id="25" idx="2"/>
                <a:endCxn id="51" idx="0"/>
              </p:cNvCxnSpPr>
              <p:nvPr/>
            </p:nvCxnSpPr>
            <p:spPr>
              <a:xfrm rot="5400000">
                <a:off x="3070537" y="872475"/>
                <a:ext cx="540119" cy="2057529"/>
              </a:xfrm>
              <a:prstGeom prst="bentConnector3">
                <a:avLst/>
              </a:prstGeom>
              <a:noFill/>
              <a:ln w="9525" cap="flat" cmpd="sng" algn="ctr">
                <a:solidFill>
                  <a:srgbClr val="9BBB59">
                    <a:lumMod val="50000"/>
                  </a:srgbClr>
                </a:solidFill>
                <a:prstDash val="solid"/>
              </a:ln>
              <a:effectLst/>
            </p:spPr>
          </p:cxnSp>
          <p:sp>
            <p:nvSpPr>
              <p:cNvPr id="53" name="Text Box 38"/>
              <p:cNvSpPr txBox="1">
                <a:spLocks noChangeArrowheads="1"/>
              </p:cNvSpPr>
              <p:nvPr/>
            </p:nvSpPr>
            <p:spPr bwMode="gray">
              <a:xfrm>
                <a:off x="2335685" y="1944846"/>
                <a:ext cx="542427" cy="279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600" b="1">
                    <a:solidFill>
                      <a:schemeClr val="bg1"/>
                    </a:solidFill>
                    <a:latin typeface="標楷體" pitchFamily="65" charset="-120"/>
                    <a:ea typeface="標楷體" pitchFamily="65" charset="-120"/>
                  </a:defRPr>
                </a:lvl1pPr>
                <a:lvl2pPr marL="742950" indent="-285750" eaLnBrk="0" hangingPunct="0">
                  <a:defRPr sz="1600" b="1">
                    <a:solidFill>
                      <a:schemeClr val="bg1"/>
                    </a:solidFill>
                    <a:latin typeface="標楷體" pitchFamily="65" charset="-120"/>
                    <a:ea typeface="標楷體" pitchFamily="65" charset="-120"/>
                  </a:defRPr>
                </a:lvl2pPr>
                <a:lvl3pPr marL="1143000" indent="-228600" eaLnBrk="0" hangingPunct="0">
                  <a:defRPr sz="1600" b="1">
                    <a:solidFill>
                      <a:schemeClr val="bg1"/>
                    </a:solidFill>
                    <a:latin typeface="標楷體" pitchFamily="65" charset="-120"/>
                    <a:ea typeface="標楷體" pitchFamily="65" charset="-120"/>
                  </a:defRPr>
                </a:lvl3pPr>
                <a:lvl4pPr marL="1600200" indent="-228600" eaLnBrk="0" hangingPunct="0">
                  <a:defRPr sz="1600" b="1">
                    <a:solidFill>
                      <a:schemeClr val="bg1"/>
                    </a:solidFill>
                    <a:latin typeface="標楷體" pitchFamily="65" charset="-120"/>
                    <a:ea typeface="標楷體" pitchFamily="65" charset="-120"/>
                  </a:defRPr>
                </a:lvl4pPr>
                <a:lvl5pPr marL="2057400" indent="-228600" eaLnBrk="0" hangingPunct="0">
                  <a:defRPr sz="1600" b="1">
                    <a:solidFill>
                      <a:schemeClr val="bg1"/>
                    </a:solidFill>
                    <a:latin typeface="標楷體" pitchFamily="65" charset="-120"/>
                    <a:ea typeface="標楷體" pitchFamily="65" charset="-120"/>
                  </a:defRPr>
                </a:lvl5pPr>
                <a:lvl6pPr marL="2514600" indent="-228600" eaLnBrk="0" fontAlgn="base" hangingPunct="0">
                  <a:spcBef>
                    <a:spcPct val="0"/>
                  </a:spcBef>
                  <a:spcAft>
                    <a:spcPct val="0"/>
                  </a:spcAft>
                  <a:defRPr sz="1600" b="1">
                    <a:solidFill>
                      <a:schemeClr val="bg1"/>
                    </a:solidFill>
                    <a:latin typeface="標楷體" pitchFamily="65" charset="-120"/>
                    <a:ea typeface="標楷體" pitchFamily="65" charset="-120"/>
                  </a:defRPr>
                </a:lvl6pPr>
                <a:lvl7pPr marL="2971800" indent="-228600" eaLnBrk="0" fontAlgn="base" hangingPunct="0">
                  <a:spcBef>
                    <a:spcPct val="0"/>
                  </a:spcBef>
                  <a:spcAft>
                    <a:spcPct val="0"/>
                  </a:spcAft>
                  <a:defRPr sz="1600" b="1">
                    <a:solidFill>
                      <a:schemeClr val="bg1"/>
                    </a:solidFill>
                    <a:latin typeface="標楷體" pitchFamily="65" charset="-120"/>
                    <a:ea typeface="標楷體" pitchFamily="65" charset="-120"/>
                  </a:defRPr>
                </a:lvl7pPr>
                <a:lvl8pPr marL="3429000" indent="-228600" eaLnBrk="0" fontAlgn="base" hangingPunct="0">
                  <a:spcBef>
                    <a:spcPct val="0"/>
                  </a:spcBef>
                  <a:spcAft>
                    <a:spcPct val="0"/>
                  </a:spcAft>
                  <a:defRPr sz="1600" b="1">
                    <a:solidFill>
                      <a:schemeClr val="bg1"/>
                    </a:solidFill>
                    <a:latin typeface="標楷體" pitchFamily="65" charset="-120"/>
                    <a:ea typeface="標楷體" pitchFamily="65" charset="-120"/>
                  </a:defRPr>
                </a:lvl8pPr>
                <a:lvl9pPr marL="3886200" indent="-228600" eaLnBrk="0" fontAlgn="base" hangingPunct="0">
                  <a:spcBef>
                    <a:spcPct val="0"/>
                  </a:spcBef>
                  <a:spcAft>
                    <a:spcPct val="0"/>
                  </a:spcAft>
                  <a:defRPr sz="1600" b="1">
                    <a:solidFill>
                      <a:schemeClr val="bg1"/>
                    </a:solidFill>
                    <a:latin typeface="標楷體" pitchFamily="65" charset="-120"/>
                    <a:ea typeface="標楷體" pitchFamily="65" charset="-120"/>
                  </a:defRPr>
                </a:lvl9pPr>
              </a:lstStyle>
              <a:p>
                <a:pPr eaLnBrk="1" fontAlgn="base" hangingPunct="1">
                  <a:spcBef>
                    <a:spcPct val="0"/>
                  </a:spcBef>
                  <a:spcAft>
                    <a:spcPct val="0"/>
                  </a:spcAft>
                  <a:defRPr/>
                </a:pPr>
                <a:r>
                  <a:rPr kumimoji="1" lang="en-US" altLang="zh-TW" sz="1200" kern="0" dirty="0">
                    <a:solidFill>
                      <a:prstClr val="black"/>
                    </a:solidFill>
                    <a:latin typeface="Calibri"/>
                    <a:ea typeface="新細明體"/>
                    <a:cs typeface="Arial" pitchFamily="34" charset="0"/>
                  </a:rPr>
                  <a:t>100%</a:t>
                </a:r>
              </a:p>
            </p:txBody>
          </p:sp>
        </p:grpSp>
        <p:grpSp>
          <p:nvGrpSpPr>
            <p:cNvPr id="28" name="群組 69"/>
            <p:cNvGrpSpPr/>
            <p:nvPr/>
          </p:nvGrpSpPr>
          <p:grpSpPr>
            <a:xfrm>
              <a:off x="3189611" y="1501494"/>
              <a:ext cx="1356807" cy="1080119"/>
              <a:chOff x="3136824" y="1631180"/>
              <a:chExt cx="1367999" cy="1080119"/>
            </a:xfrm>
          </p:grpSpPr>
          <p:sp>
            <p:nvSpPr>
              <p:cNvPr id="48" name="圓角矩形 47"/>
              <p:cNvSpPr/>
              <p:nvPr/>
            </p:nvSpPr>
            <p:spPr>
              <a:xfrm>
                <a:off x="3136824" y="2171299"/>
                <a:ext cx="1367999" cy="540000"/>
              </a:xfrm>
              <a:prstGeom prst="roundRect">
                <a:avLst/>
              </a:prstGeom>
              <a:solidFill>
                <a:schemeClr val="accent2">
                  <a:lumMod val="40000"/>
                  <a:lumOff val="60000"/>
                </a:schemeClr>
              </a:solidFill>
              <a:ln w="25400" cap="flat" cmpd="sng" algn="ctr">
                <a:noFill/>
                <a:prstDash val="solid"/>
              </a:ln>
              <a:effectLst/>
            </p:spPr>
            <p:txBody>
              <a:bodyPr rtlCol="0" anchor="ctr"/>
              <a:lstStyle/>
              <a:p>
                <a:pPr algn="ctr"/>
                <a:r>
                  <a:rPr lang="zh-TW" altLang="en-US" sz="1600" b="1" dirty="0" smtClean="0">
                    <a:solidFill>
                      <a:prstClr val="black"/>
                    </a:solidFill>
                    <a:latin typeface="Arial" panose="020B0604020202020204" pitchFamily="34" charset="0"/>
                    <a:cs typeface="Arial" panose="020B0604020202020204" pitchFamily="34" charset="0"/>
                  </a:rPr>
                  <a:t>國泰人壽</a:t>
                </a:r>
                <a:endParaRPr lang="zh-TW" altLang="en-US" sz="1600" b="1" dirty="0">
                  <a:solidFill>
                    <a:prstClr val="black"/>
                  </a:solidFill>
                  <a:latin typeface="Arial" panose="020B0604020202020204" pitchFamily="34" charset="0"/>
                  <a:cs typeface="Arial" panose="020B0604020202020204" pitchFamily="34" charset="0"/>
                </a:endParaRPr>
              </a:p>
            </p:txBody>
          </p:sp>
          <p:cxnSp>
            <p:nvCxnSpPr>
              <p:cNvPr id="49" name="肘形接點 48"/>
              <p:cNvCxnSpPr>
                <a:stCxn id="25" idx="2"/>
                <a:endCxn id="48" idx="0"/>
              </p:cNvCxnSpPr>
              <p:nvPr/>
            </p:nvCxnSpPr>
            <p:spPr>
              <a:xfrm rot="5400000">
                <a:off x="3825030" y="1626974"/>
                <a:ext cx="540119" cy="548531"/>
              </a:xfrm>
              <a:prstGeom prst="bentConnector3">
                <a:avLst/>
              </a:prstGeom>
              <a:noFill/>
              <a:ln w="9525" cap="flat" cmpd="sng" algn="ctr">
                <a:solidFill>
                  <a:srgbClr val="9BBB59">
                    <a:lumMod val="50000"/>
                  </a:srgbClr>
                </a:solidFill>
                <a:prstDash val="solid"/>
              </a:ln>
              <a:effectLst/>
            </p:spPr>
          </p:cxnSp>
          <p:sp>
            <p:nvSpPr>
              <p:cNvPr id="50" name="Text Box 38"/>
              <p:cNvSpPr txBox="1">
                <a:spLocks noChangeArrowheads="1"/>
              </p:cNvSpPr>
              <p:nvPr/>
            </p:nvSpPr>
            <p:spPr bwMode="gray">
              <a:xfrm>
                <a:off x="3778566" y="1944846"/>
                <a:ext cx="542426" cy="279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600" b="1">
                    <a:solidFill>
                      <a:schemeClr val="bg1"/>
                    </a:solidFill>
                    <a:latin typeface="標楷體" pitchFamily="65" charset="-120"/>
                    <a:ea typeface="標楷體" pitchFamily="65" charset="-120"/>
                  </a:defRPr>
                </a:lvl1pPr>
                <a:lvl2pPr marL="742950" indent="-285750" eaLnBrk="0" hangingPunct="0">
                  <a:defRPr sz="1600" b="1">
                    <a:solidFill>
                      <a:schemeClr val="bg1"/>
                    </a:solidFill>
                    <a:latin typeface="標楷體" pitchFamily="65" charset="-120"/>
                    <a:ea typeface="標楷體" pitchFamily="65" charset="-120"/>
                  </a:defRPr>
                </a:lvl2pPr>
                <a:lvl3pPr marL="1143000" indent="-228600" eaLnBrk="0" hangingPunct="0">
                  <a:defRPr sz="1600" b="1">
                    <a:solidFill>
                      <a:schemeClr val="bg1"/>
                    </a:solidFill>
                    <a:latin typeface="標楷體" pitchFamily="65" charset="-120"/>
                    <a:ea typeface="標楷體" pitchFamily="65" charset="-120"/>
                  </a:defRPr>
                </a:lvl3pPr>
                <a:lvl4pPr marL="1600200" indent="-228600" eaLnBrk="0" hangingPunct="0">
                  <a:defRPr sz="1600" b="1">
                    <a:solidFill>
                      <a:schemeClr val="bg1"/>
                    </a:solidFill>
                    <a:latin typeface="標楷體" pitchFamily="65" charset="-120"/>
                    <a:ea typeface="標楷體" pitchFamily="65" charset="-120"/>
                  </a:defRPr>
                </a:lvl4pPr>
                <a:lvl5pPr marL="2057400" indent="-228600" eaLnBrk="0" hangingPunct="0">
                  <a:defRPr sz="1600" b="1">
                    <a:solidFill>
                      <a:schemeClr val="bg1"/>
                    </a:solidFill>
                    <a:latin typeface="標楷體" pitchFamily="65" charset="-120"/>
                    <a:ea typeface="標楷體" pitchFamily="65" charset="-120"/>
                  </a:defRPr>
                </a:lvl5pPr>
                <a:lvl6pPr marL="2514600" indent="-228600" eaLnBrk="0" fontAlgn="base" hangingPunct="0">
                  <a:spcBef>
                    <a:spcPct val="0"/>
                  </a:spcBef>
                  <a:spcAft>
                    <a:spcPct val="0"/>
                  </a:spcAft>
                  <a:defRPr sz="1600" b="1">
                    <a:solidFill>
                      <a:schemeClr val="bg1"/>
                    </a:solidFill>
                    <a:latin typeface="標楷體" pitchFamily="65" charset="-120"/>
                    <a:ea typeface="標楷體" pitchFamily="65" charset="-120"/>
                  </a:defRPr>
                </a:lvl6pPr>
                <a:lvl7pPr marL="2971800" indent="-228600" eaLnBrk="0" fontAlgn="base" hangingPunct="0">
                  <a:spcBef>
                    <a:spcPct val="0"/>
                  </a:spcBef>
                  <a:spcAft>
                    <a:spcPct val="0"/>
                  </a:spcAft>
                  <a:defRPr sz="1600" b="1">
                    <a:solidFill>
                      <a:schemeClr val="bg1"/>
                    </a:solidFill>
                    <a:latin typeface="標楷體" pitchFamily="65" charset="-120"/>
                    <a:ea typeface="標楷體" pitchFamily="65" charset="-120"/>
                  </a:defRPr>
                </a:lvl7pPr>
                <a:lvl8pPr marL="3429000" indent="-228600" eaLnBrk="0" fontAlgn="base" hangingPunct="0">
                  <a:spcBef>
                    <a:spcPct val="0"/>
                  </a:spcBef>
                  <a:spcAft>
                    <a:spcPct val="0"/>
                  </a:spcAft>
                  <a:defRPr sz="1600" b="1">
                    <a:solidFill>
                      <a:schemeClr val="bg1"/>
                    </a:solidFill>
                    <a:latin typeface="標楷體" pitchFamily="65" charset="-120"/>
                    <a:ea typeface="標楷體" pitchFamily="65" charset="-120"/>
                  </a:defRPr>
                </a:lvl8pPr>
                <a:lvl9pPr marL="3886200" indent="-228600" eaLnBrk="0" fontAlgn="base" hangingPunct="0">
                  <a:spcBef>
                    <a:spcPct val="0"/>
                  </a:spcBef>
                  <a:spcAft>
                    <a:spcPct val="0"/>
                  </a:spcAft>
                  <a:defRPr sz="1600" b="1">
                    <a:solidFill>
                      <a:schemeClr val="bg1"/>
                    </a:solidFill>
                    <a:latin typeface="標楷體" pitchFamily="65" charset="-120"/>
                    <a:ea typeface="標楷體" pitchFamily="65" charset="-120"/>
                  </a:defRPr>
                </a:lvl9pPr>
              </a:lstStyle>
              <a:p>
                <a:pPr eaLnBrk="1" fontAlgn="base" hangingPunct="1">
                  <a:spcBef>
                    <a:spcPct val="0"/>
                  </a:spcBef>
                  <a:spcAft>
                    <a:spcPct val="0"/>
                  </a:spcAft>
                  <a:defRPr/>
                </a:pPr>
                <a:r>
                  <a:rPr kumimoji="1" lang="en-US" altLang="zh-TW" sz="1200" kern="0" dirty="0">
                    <a:solidFill>
                      <a:prstClr val="black"/>
                    </a:solidFill>
                    <a:latin typeface="Calibri"/>
                    <a:ea typeface="新細明體"/>
                    <a:cs typeface="Arial" pitchFamily="34" charset="0"/>
                  </a:rPr>
                  <a:t>100%</a:t>
                </a:r>
              </a:p>
            </p:txBody>
          </p:sp>
        </p:grpSp>
        <p:sp>
          <p:nvSpPr>
            <p:cNvPr id="29" name="圓角矩形 28"/>
            <p:cNvSpPr/>
            <p:nvPr/>
          </p:nvSpPr>
          <p:spPr>
            <a:xfrm>
              <a:off x="4664002" y="2041613"/>
              <a:ext cx="1356807" cy="540000"/>
            </a:xfrm>
            <a:prstGeom prst="roundRect">
              <a:avLst/>
            </a:prstGeom>
            <a:solidFill>
              <a:schemeClr val="accent2">
                <a:lumMod val="40000"/>
                <a:lumOff val="60000"/>
              </a:schemeClr>
            </a:solidFill>
            <a:ln w="25400" cap="flat" cmpd="sng" algn="ctr">
              <a:noFill/>
              <a:prstDash val="solid"/>
            </a:ln>
            <a:effectLst/>
          </p:spPr>
          <p:txBody>
            <a:bodyPr rtlCol="0" anchor="ctr"/>
            <a:lstStyle/>
            <a:p>
              <a:pPr algn="ctr"/>
              <a:r>
                <a:rPr lang="zh-TW" altLang="en-US" sz="1600" b="1" dirty="0" smtClean="0">
                  <a:solidFill>
                    <a:prstClr val="black"/>
                  </a:solidFill>
                  <a:latin typeface="Arial" panose="020B0604020202020204" pitchFamily="34" charset="0"/>
                  <a:cs typeface="Arial" panose="020B0604020202020204" pitchFamily="34" charset="0"/>
                </a:rPr>
                <a:t>資產管理</a:t>
              </a:r>
              <a:endParaRPr lang="zh-TW" altLang="en-US" sz="1600" b="1" dirty="0">
                <a:solidFill>
                  <a:prstClr val="black"/>
                </a:solidFill>
                <a:latin typeface="Arial" panose="020B0604020202020204" pitchFamily="34" charset="0"/>
                <a:cs typeface="Arial" panose="020B0604020202020204" pitchFamily="34" charset="0"/>
              </a:endParaRPr>
            </a:p>
          </p:txBody>
        </p:sp>
        <p:cxnSp>
          <p:nvCxnSpPr>
            <p:cNvPr id="30" name="肘形接點 29"/>
            <p:cNvCxnSpPr>
              <a:stCxn id="25" idx="2"/>
              <a:endCxn id="29" idx="0"/>
            </p:cNvCxnSpPr>
            <p:nvPr/>
          </p:nvCxnSpPr>
          <p:spPr>
            <a:xfrm rot="16200000" flipH="1">
              <a:off x="4607173" y="1306379"/>
              <a:ext cx="540119" cy="930348"/>
            </a:xfrm>
            <a:prstGeom prst="bentConnector3">
              <a:avLst/>
            </a:prstGeom>
            <a:noFill/>
            <a:ln w="9525" cap="flat" cmpd="sng" algn="ctr">
              <a:solidFill>
                <a:srgbClr val="9BBB59">
                  <a:lumMod val="50000"/>
                </a:srgbClr>
              </a:solidFill>
              <a:prstDash val="solid"/>
            </a:ln>
            <a:effectLst/>
          </p:spPr>
        </p:cxnSp>
        <p:sp>
          <p:nvSpPr>
            <p:cNvPr id="31" name="圓角矩形 30"/>
            <p:cNvSpPr/>
            <p:nvPr/>
          </p:nvSpPr>
          <p:spPr>
            <a:xfrm>
              <a:off x="6160653" y="2041613"/>
              <a:ext cx="1474389" cy="540000"/>
            </a:xfrm>
            <a:prstGeom prst="roundRect">
              <a:avLst/>
            </a:prstGeom>
            <a:solidFill>
              <a:schemeClr val="accent2">
                <a:lumMod val="40000"/>
                <a:lumOff val="60000"/>
              </a:schemeClr>
            </a:solidFill>
            <a:ln w="25400" cap="flat" cmpd="sng" algn="ctr">
              <a:noFill/>
              <a:prstDash val="solid"/>
            </a:ln>
            <a:effectLst/>
          </p:spPr>
          <p:txBody>
            <a:bodyPr rtlCol="0" anchor="ctr"/>
            <a:lstStyle/>
            <a:p>
              <a:pPr algn="ctr"/>
              <a:r>
                <a:rPr lang="zh-TW" altLang="en-US" sz="1600" b="1" dirty="0" smtClean="0">
                  <a:solidFill>
                    <a:prstClr val="black"/>
                  </a:solidFill>
                  <a:latin typeface="Arial" panose="020B0604020202020204" pitchFamily="34" charset="0"/>
                  <a:cs typeface="Arial" panose="020B0604020202020204" pitchFamily="34" charset="0"/>
                </a:rPr>
                <a:t>國泰綜合證券</a:t>
              </a:r>
              <a:endParaRPr lang="zh-TW" altLang="en-US" sz="1600" b="1" dirty="0">
                <a:solidFill>
                  <a:prstClr val="black"/>
                </a:solidFill>
                <a:latin typeface="Arial" panose="020B0604020202020204" pitchFamily="34" charset="0"/>
                <a:cs typeface="Arial" panose="020B0604020202020204" pitchFamily="34" charset="0"/>
              </a:endParaRPr>
            </a:p>
          </p:txBody>
        </p:sp>
        <p:cxnSp>
          <p:nvCxnSpPr>
            <p:cNvPr id="32" name="肘形接點 31"/>
            <p:cNvCxnSpPr>
              <a:stCxn id="25" idx="2"/>
              <a:endCxn id="31" idx="0"/>
            </p:cNvCxnSpPr>
            <p:nvPr/>
          </p:nvCxnSpPr>
          <p:spPr>
            <a:xfrm rot="16200000" flipH="1">
              <a:off x="5384894" y="528658"/>
              <a:ext cx="540119" cy="2485789"/>
            </a:xfrm>
            <a:prstGeom prst="bentConnector3">
              <a:avLst/>
            </a:prstGeom>
            <a:noFill/>
            <a:ln w="9525" cap="flat" cmpd="sng" algn="ctr">
              <a:solidFill>
                <a:srgbClr val="9BBB59">
                  <a:lumMod val="50000"/>
                </a:srgbClr>
              </a:solidFill>
              <a:prstDash val="solid"/>
            </a:ln>
            <a:effectLst/>
          </p:spPr>
        </p:cxnSp>
        <p:sp>
          <p:nvSpPr>
            <p:cNvPr id="33" name="Text Box 38"/>
            <p:cNvSpPr txBox="1">
              <a:spLocks noChangeArrowheads="1"/>
            </p:cNvSpPr>
            <p:nvPr/>
          </p:nvSpPr>
          <p:spPr bwMode="gray">
            <a:xfrm>
              <a:off x="6849551" y="1815160"/>
              <a:ext cx="537989" cy="279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600" b="1">
                  <a:solidFill>
                    <a:schemeClr val="bg1"/>
                  </a:solidFill>
                  <a:latin typeface="標楷體" pitchFamily="65" charset="-120"/>
                  <a:ea typeface="標楷體" pitchFamily="65" charset="-120"/>
                </a:defRPr>
              </a:lvl1pPr>
              <a:lvl2pPr marL="742950" indent="-285750" eaLnBrk="0" hangingPunct="0">
                <a:defRPr sz="1600" b="1">
                  <a:solidFill>
                    <a:schemeClr val="bg1"/>
                  </a:solidFill>
                  <a:latin typeface="標楷體" pitchFamily="65" charset="-120"/>
                  <a:ea typeface="標楷體" pitchFamily="65" charset="-120"/>
                </a:defRPr>
              </a:lvl2pPr>
              <a:lvl3pPr marL="1143000" indent="-228600" eaLnBrk="0" hangingPunct="0">
                <a:defRPr sz="1600" b="1">
                  <a:solidFill>
                    <a:schemeClr val="bg1"/>
                  </a:solidFill>
                  <a:latin typeface="標楷體" pitchFamily="65" charset="-120"/>
                  <a:ea typeface="標楷體" pitchFamily="65" charset="-120"/>
                </a:defRPr>
              </a:lvl3pPr>
              <a:lvl4pPr marL="1600200" indent="-228600" eaLnBrk="0" hangingPunct="0">
                <a:defRPr sz="1600" b="1">
                  <a:solidFill>
                    <a:schemeClr val="bg1"/>
                  </a:solidFill>
                  <a:latin typeface="標楷體" pitchFamily="65" charset="-120"/>
                  <a:ea typeface="標楷體" pitchFamily="65" charset="-120"/>
                </a:defRPr>
              </a:lvl4pPr>
              <a:lvl5pPr marL="2057400" indent="-228600" eaLnBrk="0" hangingPunct="0">
                <a:defRPr sz="1600" b="1">
                  <a:solidFill>
                    <a:schemeClr val="bg1"/>
                  </a:solidFill>
                  <a:latin typeface="標楷體" pitchFamily="65" charset="-120"/>
                  <a:ea typeface="標楷體" pitchFamily="65" charset="-120"/>
                </a:defRPr>
              </a:lvl5pPr>
              <a:lvl6pPr marL="2514600" indent="-228600" eaLnBrk="0" fontAlgn="base" hangingPunct="0">
                <a:spcBef>
                  <a:spcPct val="0"/>
                </a:spcBef>
                <a:spcAft>
                  <a:spcPct val="0"/>
                </a:spcAft>
                <a:defRPr sz="1600" b="1">
                  <a:solidFill>
                    <a:schemeClr val="bg1"/>
                  </a:solidFill>
                  <a:latin typeface="標楷體" pitchFamily="65" charset="-120"/>
                  <a:ea typeface="標楷體" pitchFamily="65" charset="-120"/>
                </a:defRPr>
              </a:lvl6pPr>
              <a:lvl7pPr marL="2971800" indent="-228600" eaLnBrk="0" fontAlgn="base" hangingPunct="0">
                <a:spcBef>
                  <a:spcPct val="0"/>
                </a:spcBef>
                <a:spcAft>
                  <a:spcPct val="0"/>
                </a:spcAft>
                <a:defRPr sz="1600" b="1">
                  <a:solidFill>
                    <a:schemeClr val="bg1"/>
                  </a:solidFill>
                  <a:latin typeface="標楷體" pitchFamily="65" charset="-120"/>
                  <a:ea typeface="標楷體" pitchFamily="65" charset="-120"/>
                </a:defRPr>
              </a:lvl7pPr>
              <a:lvl8pPr marL="3429000" indent="-228600" eaLnBrk="0" fontAlgn="base" hangingPunct="0">
                <a:spcBef>
                  <a:spcPct val="0"/>
                </a:spcBef>
                <a:spcAft>
                  <a:spcPct val="0"/>
                </a:spcAft>
                <a:defRPr sz="1600" b="1">
                  <a:solidFill>
                    <a:schemeClr val="bg1"/>
                  </a:solidFill>
                  <a:latin typeface="標楷體" pitchFamily="65" charset="-120"/>
                  <a:ea typeface="標楷體" pitchFamily="65" charset="-120"/>
                </a:defRPr>
              </a:lvl8pPr>
              <a:lvl9pPr marL="3886200" indent="-228600" eaLnBrk="0" fontAlgn="base" hangingPunct="0">
                <a:spcBef>
                  <a:spcPct val="0"/>
                </a:spcBef>
                <a:spcAft>
                  <a:spcPct val="0"/>
                </a:spcAft>
                <a:defRPr sz="1600" b="1">
                  <a:solidFill>
                    <a:schemeClr val="bg1"/>
                  </a:solidFill>
                  <a:latin typeface="標楷體" pitchFamily="65" charset="-120"/>
                  <a:ea typeface="標楷體" pitchFamily="65" charset="-120"/>
                </a:defRPr>
              </a:lvl9pPr>
            </a:lstStyle>
            <a:p>
              <a:pPr eaLnBrk="1" fontAlgn="base" hangingPunct="1">
                <a:spcBef>
                  <a:spcPct val="0"/>
                </a:spcBef>
                <a:spcAft>
                  <a:spcPct val="0"/>
                </a:spcAft>
                <a:defRPr/>
              </a:pPr>
              <a:r>
                <a:rPr kumimoji="1" lang="en-US" altLang="zh-TW" sz="1200" kern="0" dirty="0">
                  <a:solidFill>
                    <a:prstClr val="black"/>
                  </a:solidFill>
                  <a:latin typeface="Calibri"/>
                  <a:ea typeface="新細明體"/>
                  <a:cs typeface="Arial" pitchFamily="34" charset="0"/>
                </a:rPr>
                <a:t>100%</a:t>
              </a:r>
            </a:p>
          </p:txBody>
        </p:sp>
        <p:sp>
          <p:nvSpPr>
            <p:cNvPr id="34" name="圓角矩形 33"/>
            <p:cNvSpPr/>
            <p:nvPr/>
          </p:nvSpPr>
          <p:spPr>
            <a:xfrm>
              <a:off x="7730365" y="2041613"/>
              <a:ext cx="1242677" cy="540000"/>
            </a:xfrm>
            <a:prstGeom prst="roundRect">
              <a:avLst/>
            </a:prstGeom>
            <a:solidFill>
              <a:schemeClr val="accent2">
                <a:lumMod val="40000"/>
                <a:lumOff val="60000"/>
              </a:schemeClr>
            </a:solidFill>
            <a:ln w="25400" cap="flat" cmpd="sng" algn="ctr">
              <a:noFill/>
              <a:prstDash val="solid"/>
            </a:ln>
            <a:effectLst/>
          </p:spPr>
          <p:txBody>
            <a:bodyPr rtlCol="0" anchor="ctr"/>
            <a:lstStyle/>
            <a:p>
              <a:pPr algn="ctr"/>
              <a:r>
                <a:rPr lang="zh-TW" altLang="en-US" sz="1600" b="1" dirty="0" smtClean="0">
                  <a:solidFill>
                    <a:prstClr val="black"/>
                  </a:solidFill>
                  <a:latin typeface="Arial" panose="020B0604020202020204" pitchFamily="34" charset="0"/>
                  <a:cs typeface="Arial" panose="020B0604020202020204" pitchFamily="34" charset="0"/>
                </a:rPr>
                <a:t>國泰創投</a:t>
              </a:r>
              <a:endParaRPr lang="en-US" altLang="zh-TW" sz="1600" b="1" dirty="0">
                <a:solidFill>
                  <a:prstClr val="black"/>
                </a:solidFill>
                <a:latin typeface="Arial" panose="020B0604020202020204" pitchFamily="34" charset="0"/>
                <a:cs typeface="Arial" panose="020B0604020202020204" pitchFamily="34" charset="0"/>
              </a:endParaRPr>
            </a:p>
          </p:txBody>
        </p:sp>
        <p:cxnSp>
          <p:nvCxnSpPr>
            <p:cNvPr id="35" name="肘形接點 34"/>
            <p:cNvCxnSpPr>
              <a:stCxn id="25" idx="2"/>
              <a:endCxn id="34" idx="0"/>
            </p:cNvCxnSpPr>
            <p:nvPr/>
          </p:nvCxnSpPr>
          <p:spPr>
            <a:xfrm rot="16200000" flipH="1">
              <a:off x="6111822" y="-198270"/>
              <a:ext cx="540119" cy="3939645"/>
            </a:xfrm>
            <a:prstGeom prst="bentConnector3">
              <a:avLst/>
            </a:prstGeom>
            <a:noFill/>
            <a:ln w="9525" cap="flat" cmpd="sng" algn="ctr">
              <a:solidFill>
                <a:srgbClr val="9BBB59">
                  <a:lumMod val="50000"/>
                </a:srgbClr>
              </a:solidFill>
              <a:prstDash val="solid"/>
            </a:ln>
            <a:effectLst/>
          </p:spPr>
        </p:cxnSp>
        <p:sp>
          <p:nvSpPr>
            <p:cNvPr id="36" name="Text Box 38"/>
            <p:cNvSpPr txBox="1">
              <a:spLocks noChangeArrowheads="1"/>
            </p:cNvSpPr>
            <p:nvPr/>
          </p:nvSpPr>
          <p:spPr bwMode="gray">
            <a:xfrm>
              <a:off x="8301046" y="1815160"/>
              <a:ext cx="537989" cy="279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600" b="1">
                  <a:solidFill>
                    <a:schemeClr val="bg1"/>
                  </a:solidFill>
                  <a:latin typeface="標楷體" pitchFamily="65" charset="-120"/>
                  <a:ea typeface="標楷體" pitchFamily="65" charset="-120"/>
                </a:defRPr>
              </a:lvl1pPr>
              <a:lvl2pPr marL="742950" indent="-285750" eaLnBrk="0" hangingPunct="0">
                <a:defRPr sz="1600" b="1">
                  <a:solidFill>
                    <a:schemeClr val="bg1"/>
                  </a:solidFill>
                  <a:latin typeface="標楷體" pitchFamily="65" charset="-120"/>
                  <a:ea typeface="標楷體" pitchFamily="65" charset="-120"/>
                </a:defRPr>
              </a:lvl2pPr>
              <a:lvl3pPr marL="1143000" indent="-228600" eaLnBrk="0" hangingPunct="0">
                <a:defRPr sz="1600" b="1">
                  <a:solidFill>
                    <a:schemeClr val="bg1"/>
                  </a:solidFill>
                  <a:latin typeface="標楷體" pitchFamily="65" charset="-120"/>
                  <a:ea typeface="標楷體" pitchFamily="65" charset="-120"/>
                </a:defRPr>
              </a:lvl3pPr>
              <a:lvl4pPr marL="1600200" indent="-228600" eaLnBrk="0" hangingPunct="0">
                <a:defRPr sz="1600" b="1">
                  <a:solidFill>
                    <a:schemeClr val="bg1"/>
                  </a:solidFill>
                  <a:latin typeface="標楷體" pitchFamily="65" charset="-120"/>
                  <a:ea typeface="標楷體" pitchFamily="65" charset="-120"/>
                </a:defRPr>
              </a:lvl4pPr>
              <a:lvl5pPr marL="2057400" indent="-228600" eaLnBrk="0" hangingPunct="0">
                <a:defRPr sz="1600" b="1">
                  <a:solidFill>
                    <a:schemeClr val="bg1"/>
                  </a:solidFill>
                  <a:latin typeface="標楷體" pitchFamily="65" charset="-120"/>
                  <a:ea typeface="標楷體" pitchFamily="65" charset="-120"/>
                </a:defRPr>
              </a:lvl5pPr>
              <a:lvl6pPr marL="2514600" indent="-228600" eaLnBrk="0" fontAlgn="base" hangingPunct="0">
                <a:spcBef>
                  <a:spcPct val="0"/>
                </a:spcBef>
                <a:spcAft>
                  <a:spcPct val="0"/>
                </a:spcAft>
                <a:defRPr sz="1600" b="1">
                  <a:solidFill>
                    <a:schemeClr val="bg1"/>
                  </a:solidFill>
                  <a:latin typeface="標楷體" pitchFamily="65" charset="-120"/>
                  <a:ea typeface="標楷體" pitchFamily="65" charset="-120"/>
                </a:defRPr>
              </a:lvl6pPr>
              <a:lvl7pPr marL="2971800" indent="-228600" eaLnBrk="0" fontAlgn="base" hangingPunct="0">
                <a:spcBef>
                  <a:spcPct val="0"/>
                </a:spcBef>
                <a:spcAft>
                  <a:spcPct val="0"/>
                </a:spcAft>
                <a:defRPr sz="1600" b="1">
                  <a:solidFill>
                    <a:schemeClr val="bg1"/>
                  </a:solidFill>
                  <a:latin typeface="標楷體" pitchFamily="65" charset="-120"/>
                  <a:ea typeface="標楷體" pitchFamily="65" charset="-120"/>
                </a:defRPr>
              </a:lvl7pPr>
              <a:lvl8pPr marL="3429000" indent="-228600" eaLnBrk="0" fontAlgn="base" hangingPunct="0">
                <a:spcBef>
                  <a:spcPct val="0"/>
                </a:spcBef>
                <a:spcAft>
                  <a:spcPct val="0"/>
                </a:spcAft>
                <a:defRPr sz="1600" b="1">
                  <a:solidFill>
                    <a:schemeClr val="bg1"/>
                  </a:solidFill>
                  <a:latin typeface="標楷體" pitchFamily="65" charset="-120"/>
                  <a:ea typeface="標楷體" pitchFamily="65" charset="-120"/>
                </a:defRPr>
              </a:lvl8pPr>
              <a:lvl9pPr marL="3886200" indent="-228600" eaLnBrk="0" fontAlgn="base" hangingPunct="0">
                <a:spcBef>
                  <a:spcPct val="0"/>
                </a:spcBef>
                <a:spcAft>
                  <a:spcPct val="0"/>
                </a:spcAft>
                <a:defRPr sz="1600" b="1">
                  <a:solidFill>
                    <a:schemeClr val="bg1"/>
                  </a:solidFill>
                  <a:latin typeface="標楷體" pitchFamily="65" charset="-120"/>
                  <a:ea typeface="標楷體" pitchFamily="65" charset="-120"/>
                </a:defRPr>
              </a:lvl9pPr>
            </a:lstStyle>
            <a:p>
              <a:pPr eaLnBrk="1" fontAlgn="base" hangingPunct="1">
                <a:spcBef>
                  <a:spcPct val="0"/>
                </a:spcBef>
                <a:spcAft>
                  <a:spcPct val="0"/>
                </a:spcAft>
                <a:defRPr/>
              </a:pPr>
              <a:r>
                <a:rPr kumimoji="1" lang="en-US" altLang="zh-TW" sz="1200" kern="0" dirty="0">
                  <a:solidFill>
                    <a:prstClr val="black"/>
                  </a:solidFill>
                  <a:latin typeface="Calibri"/>
                  <a:ea typeface="新細明體"/>
                  <a:cs typeface="Arial" pitchFamily="34" charset="0"/>
                </a:rPr>
                <a:t>100%</a:t>
              </a:r>
            </a:p>
          </p:txBody>
        </p:sp>
        <p:sp>
          <p:nvSpPr>
            <p:cNvPr id="37" name="圓角矩形 36"/>
            <p:cNvSpPr/>
            <p:nvPr/>
          </p:nvSpPr>
          <p:spPr>
            <a:xfrm>
              <a:off x="240829" y="3238930"/>
              <a:ext cx="1356807" cy="540000"/>
            </a:xfrm>
            <a:prstGeom prst="roundRect">
              <a:avLst/>
            </a:prstGeom>
            <a:noFill/>
            <a:ln w="25400" cap="flat" cmpd="sng" algn="ctr">
              <a:solidFill>
                <a:schemeClr val="accent2">
                  <a:lumMod val="60000"/>
                  <a:lumOff val="40000"/>
                </a:schemeClr>
              </a:solidFill>
              <a:prstDash val="solid"/>
            </a:ln>
            <a:effectLst/>
          </p:spPr>
          <p:txBody>
            <a:bodyPr lIns="36000" rIns="36000" rtlCol="0" anchor="ctr"/>
            <a:lstStyle/>
            <a:p>
              <a:pPr algn="ctr"/>
              <a:r>
                <a:rPr lang="zh-TW" altLang="en-US" sz="1200" b="1" dirty="0" smtClean="0">
                  <a:solidFill>
                    <a:srgbClr val="9BBB59">
                      <a:lumMod val="50000"/>
                    </a:srgbClr>
                  </a:solidFill>
                  <a:latin typeface="Arial" panose="020B0604020202020204" pitchFamily="34" charset="0"/>
                  <a:cs typeface="Arial" panose="020B0604020202020204" pitchFamily="34" charset="0"/>
                </a:rPr>
                <a:t>世越銀行 </a:t>
              </a:r>
              <a:endParaRPr lang="en-US" altLang="zh-TW" sz="1200" b="1" dirty="0">
                <a:solidFill>
                  <a:srgbClr val="9BBB59">
                    <a:lumMod val="50000"/>
                  </a:srgbClr>
                </a:solidFill>
                <a:latin typeface="Arial" panose="020B0604020202020204" pitchFamily="34" charset="0"/>
                <a:cs typeface="Arial" panose="020B0604020202020204" pitchFamily="34" charset="0"/>
              </a:endParaRPr>
            </a:p>
            <a:p>
              <a:pPr algn="ctr" fontAlgn="base">
                <a:spcBef>
                  <a:spcPct val="0"/>
                </a:spcBef>
                <a:spcAft>
                  <a:spcPct val="0"/>
                </a:spcAft>
                <a:defRPr/>
              </a:pPr>
              <a:r>
                <a:rPr kumimoji="1" lang="en-US" altLang="zh-TW" sz="1200" b="1" kern="0" dirty="0" smtClean="0">
                  <a:solidFill>
                    <a:srgbClr val="9BBB59">
                      <a:lumMod val="50000"/>
                    </a:srgbClr>
                  </a:solidFill>
                  <a:ea typeface="新細明體" panose="02020500000000000000" pitchFamily="18" charset="-120"/>
                  <a:cs typeface="Arial" pitchFamily="34" charset="0"/>
                </a:rPr>
                <a:t>(50%)</a:t>
              </a:r>
              <a:endParaRPr kumimoji="1" lang="zh-TW" altLang="en-US" sz="1200" b="1" kern="0" dirty="0" smtClean="0">
                <a:solidFill>
                  <a:srgbClr val="9BBB59">
                    <a:lumMod val="50000"/>
                  </a:srgbClr>
                </a:solidFill>
                <a:ea typeface="新細明體" panose="02020500000000000000" pitchFamily="18" charset="-120"/>
                <a:cs typeface="Arial" pitchFamily="34" charset="0"/>
              </a:endParaRPr>
            </a:p>
          </p:txBody>
        </p:sp>
        <p:sp>
          <p:nvSpPr>
            <p:cNvPr id="38" name="圓角矩形 37"/>
            <p:cNvSpPr/>
            <p:nvPr/>
          </p:nvSpPr>
          <p:spPr>
            <a:xfrm>
              <a:off x="240829" y="3841823"/>
              <a:ext cx="1356807" cy="540000"/>
            </a:xfrm>
            <a:prstGeom prst="roundRect">
              <a:avLst/>
            </a:prstGeom>
            <a:noFill/>
            <a:ln w="25400" cap="flat" cmpd="sng" algn="ctr">
              <a:solidFill>
                <a:schemeClr val="accent2">
                  <a:lumMod val="60000"/>
                  <a:lumOff val="40000"/>
                </a:schemeClr>
              </a:solidFill>
              <a:prstDash val="solid"/>
            </a:ln>
            <a:effectLst/>
          </p:spPr>
          <p:txBody>
            <a:bodyPr lIns="36000" rIns="36000" rtlCol="0" anchor="ctr"/>
            <a:lstStyle/>
            <a:p>
              <a:pPr algn="ctr" fontAlgn="base">
                <a:spcBef>
                  <a:spcPct val="0"/>
                </a:spcBef>
                <a:spcAft>
                  <a:spcPct val="0"/>
                </a:spcAft>
                <a:defRPr/>
              </a:pPr>
              <a:r>
                <a:rPr kumimoji="1" lang="en-US" altLang="zh-TW" sz="1200" b="1" kern="0" dirty="0" smtClean="0">
                  <a:solidFill>
                    <a:srgbClr val="9BBB59">
                      <a:lumMod val="50000"/>
                    </a:srgbClr>
                  </a:solidFill>
                  <a:ea typeface="新細明體" panose="02020500000000000000" pitchFamily="18" charset="-120"/>
                  <a:cs typeface="Arial" pitchFamily="34" charset="0"/>
                </a:rPr>
                <a:t>CUBC</a:t>
              </a:r>
              <a:r>
                <a:rPr lang="zh-TW" altLang="en-US" sz="1200" b="1" dirty="0" smtClean="0">
                  <a:solidFill>
                    <a:srgbClr val="9BBB59">
                      <a:lumMod val="50000"/>
                    </a:srgbClr>
                  </a:solidFill>
                  <a:latin typeface="Arial" panose="020B0604020202020204" pitchFamily="34" charset="0"/>
                  <a:cs typeface="Arial" panose="020B0604020202020204" pitchFamily="34" charset="0"/>
                </a:rPr>
                <a:t>銀行 </a:t>
              </a:r>
              <a:endParaRPr lang="en-US" altLang="zh-TW" sz="1200" b="1" dirty="0" smtClean="0">
                <a:solidFill>
                  <a:srgbClr val="9BBB59">
                    <a:lumMod val="50000"/>
                  </a:srgbClr>
                </a:solidFill>
                <a:latin typeface="Arial" panose="020B0604020202020204" pitchFamily="34" charset="0"/>
                <a:cs typeface="Arial" panose="020B0604020202020204" pitchFamily="34" charset="0"/>
              </a:endParaRPr>
            </a:p>
            <a:p>
              <a:pPr algn="ctr" fontAlgn="base">
                <a:spcBef>
                  <a:spcPct val="0"/>
                </a:spcBef>
                <a:spcAft>
                  <a:spcPct val="0"/>
                </a:spcAft>
                <a:defRPr/>
              </a:pPr>
              <a:r>
                <a:rPr kumimoji="1" lang="en-US" altLang="zh-TW" sz="1200" b="1" kern="0" dirty="0" smtClean="0">
                  <a:solidFill>
                    <a:srgbClr val="9BBB59">
                      <a:lumMod val="50000"/>
                    </a:srgbClr>
                  </a:solidFill>
                  <a:ea typeface="新細明體" panose="02020500000000000000" pitchFamily="18" charset="-120"/>
                  <a:cs typeface="Arial" pitchFamily="34" charset="0"/>
                </a:rPr>
                <a:t>(100%)</a:t>
              </a:r>
              <a:endParaRPr kumimoji="1" lang="zh-TW" altLang="en-US" sz="1200" b="1" kern="0" dirty="0" smtClean="0">
                <a:solidFill>
                  <a:srgbClr val="9BBB59">
                    <a:lumMod val="50000"/>
                  </a:srgbClr>
                </a:solidFill>
                <a:ea typeface="新細明體" panose="02020500000000000000" pitchFamily="18" charset="-120"/>
                <a:cs typeface="Arial" pitchFamily="34" charset="0"/>
              </a:endParaRPr>
            </a:p>
          </p:txBody>
        </p:sp>
        <p:sp>
          <p:nvSpPr>
            <p:cNvPr id="39" name="圓角矩形 38"/>
            <p:cNvSpPr/>
            <p:nvPr/>
          </p:nvSpPr>
          <p:spPr>
            <a:xfrm>
              <a:off x="1706297" y="2638944"/>
              <a:ext cx="1356807" cy="540000"/>
            </a:xfrm>
            <a:prstGeom prst="roundRect">
              <a:avLst/>
            </a:prstGeom>
            <a:noFill/>
            <a:ln w="25400" cap="flat" cmpd="sng" algn="ctr">
              <a:solidFill>
                <a:schemeClr val="accent2">
                  <a:lumMod val="60000"/>
                  <a:lumOff val="40000"/>
                </a:schemeClr>
              </a:solidFill>
              <a:prstDash val="solid"/>
            </a:ln>
            <a:effectLst/>
          </p:spPr>
          <p:txBody>
            <a:bodyPr lIns="36000" rIns="36000" rtlCol="0" anchor="ctr"/>
            <a:lstStyle/>
            <a:p>
              <a:pPr algn="ctr" fontAlgn="base">
                <a:spcBef>
                  <a:spcPct val="0"/>
                </a:spcBef>
                <a:spcAft>
                  <a:spcPct val="0"/>
                </a:spcAft>
                <a:defRPr/>
              </a:pPr>
              <a:r>
                <a:rPr lang="zh-TW" altLang="en-US" sz="1200" b="1" dirty="0" smtClean="0">
                  <a:solidFill>
                    <a:srgbClr val="9BBB59">
                      <a:lumMod val="50000"/>
                    </a:srgbClr>
                  </a:solidFill>
                  <a:latin typeface="Arial" panose="020B0604020202020204" pitchFamily="34" charset="0"/>
                  <a:cs typeface="Arial" panose="020B0604020202020204" pitchFamily="34" charset="0"/>
                </a:rPr>
                <a:t>大陸國泰產險</a:t>
              </a:r>
              <a:r>
                <a:rPr kumimoji="1" lang="en-US" altLang="zh-TW" sz="1200" b="1" kern="0" dirty="0" smtClean="0">
                  <a:solidFill>
                    <a:srgbClr val="9BBB59">
                      <a:lumMod val="50000"/>
                    </a:srgbClr>
                  </a:solidFill>
                  <a:ea typeface="新細明體" panose="02020500000000000000" pitchFamily="18" charset="-120"/>
                  <a:cs typeface="Arial" pitchFamily="34" charset="0"/>
                </a:rPr>
                <a:t>(49%)</a:t>
              </a:r>
              <a:endParaRPr kumimoji="1" lang="zh-TW" altLang="en-US" sz="1200" b="1" kern="0" dirty="0" smtClean="0">
                <a:solidFill>
                  <a:srgbClr val="9BBB59">
                    <a:lumMod val="50000"/>
                  </a:srgbClr>
                </a:solidFill>
                <a:ea typeface="新細明體" panose="02020500000000000000" pitchFamily="18" charset="-120"/>
                <a:cs typeface="Arial" pitchFamily="34" charset="0"/>
              </a:endParaRPr>
            </a:p>
          </p:txBody>
        </p:sp>
        <p:sp>
          <p:nvSpPr>
            <p:cNvPr id="40" name="圓角矩形 39"/>
            <p:cNvSpPr/>
            <p:nvPr/>
          </p:nvSpPr>
          <p:spPr>
            <a:xfrm>
              <a:off x="1706297" y="3232312"/>
              <a:ext cx="1356807" cy="540000"/>
            </a:xfrm>
            <a:prstGeom prst="roundRect">
              <a:avLst/>
            </a:prstGeom>
            <a:noFill/>
            <a:ln w="25400" cap="flat" cmpd="sng" algn="ctr">
              <a:solidFill>
                <a:schemeClr val="accent2">
                  <a:lumMod val="60000"/>
                  <a:lumOff val="40000"/>
                </a:schemeClr>
              </a:solidFill>
              <a:prstDash val="solid"/>
            </a:ln>
            <a:effectLst/>
          </p:spPr>
          <p:txBody>
            <a:bodyPr lIns="36000" rIns="36000" rtlCol="0" anchor="ctr"/>
            <a:lstStyle/>
            <a:p>
              <a:pPr algn="ctr" fontAlgn="base">
                <a:spcBef>
                  <a:spcPct val="0"/>
                </a:spcBef>
                <a:spcAft>
                  <a:spcPct val="0"/>
                </a:spcAft>
                <a:defRPr/>
              </a:pPr>
              <a:r>
                <a:rPr lang="zh-CN" altLang="en-US" sz="1200" b="1" dirty="0" smtClean="0">
                  <a:solidFill>
                    <a:srgbClr val="9BBB59">
                      <a:lumMod val="50000"/>
                    </a:srgbClr>
                  </a:solidFill>
                  <a:latin typeface="Arial" panose="020B0604020202020204" pitchFamily="34" charset="0"/>
                  <a:cs typeface="Arial" panose="020B0604020202020204" pitchFamily="34" charset="0"/>
                </a:rPr>
                <a:t>越南國泰產險</a:t>
              </a:r>
              <a:r>
                <a:rPr kumimoji="1" lang="en-US" altLang="zh-TW" sz="1200" b="1" kern="0" dirty="0" smtClean="0">
                  <a:solidFill>
                    <a:srgbClr val="9BBB59">
                      <a:lumMod val="50000"/>
                    </a:srgbClr>
                  </a:solidFill>
                  <a:ea typeface="新細明體" panose="02020500000000000000" pitchFamily="18" charset="-120"/>
                  <a:cs typeface="Arial" pitchFamily="34" charset="0"/>
                </a:rPr>
                <a:t>(100%)</a:t>
              </a:r>
              <a:endParaRPr kumimoji="1" lang="zh-TW" altLang="en-US" sz="1200" b="1" kern="0" dirty="0" smtClean="0">
                <a:solidFill>
                  <a:srgbClr val="9BBB59">
                    <a:lumMod val="50000"/>
                  </a:srgbClr>
                </a:solidFill>
                <a:ea typeface="新細明體" panose="02020500000000000000" pitchFamily="18" charset="-120"/>
                <a:cs typeface="Arial" pitchFamily="34" charset="0"/>
              </a:endParaRPr>
            </a:p>
          </p:txBody>
        </p:sp>
        <p:sp>
          <p:nvSpPr>
            <p:cNvPr id="41" name="圓角矩形 40"/>
            <p:cNvSpPr/>
            <p:nvPr/>
          </p:nvSpPr>
          <p:spPr>
            <a:xfrm>
              <a:off x="3189611" y="2638944"/>
              <a:ext cx="1356807" cy="540000"/>
            </a:xfrm>
            <a:prstGeom prst="roundRect">
              <a:avLst/>
            </a:prstGeom>
            <a:noFill/>
            <a:ln w="25400" cap="flat" cmpd="sng" algn="ctr">
              <a:solidFill>
                <a:schemeClr val="accent2">
                  <a:lumMod val="60000"/>
                  <a:lumOff val="40000"/>
                </a:schemeClr>
              </a:solidFill>
              <a:prstDash val="solid"/>
            </a:ln>
            <a:effectLst/>
          </p:spPr>
          <p:txBody>
            <a:bodyPr lIns="36000" rIns="36000" rtlCol="0" anchor="ctr"/>
            <a:lstStyle/>
            <a:p>
              <a:pPr algn="ctr" fontAlgn="base">
                <a:spcBef>
                  <a:spcPct val="0"/>
                </a:spcBef>
                <a:spcAft>
                  <a:spcPct val="0"/>
                </a:spcAft>
                <a:defRPr/>
              </a:pPr>
              <a:r>
                <a:rPr lang="zh-TW" altLang="en-US" sz="1200" b="1" dirty="0" smtClean="0">
                  <a:solidFill>
                    <a:srgbClr val="9BBB59">
                      <a:lumMod val="50000"/>
                    </a:srgbClr>
                  </a:solidFill>
                  <a:latin typeface="Arial" panose="020B0604020202020204" pitchFamily="34" charset="0"/>
                  <a:cs typeface="Arial" panose="020B0604020202020204" pitchFamily="34" charset="0"/>
                </a:rPr>
                <a:t>陸家嘴國泰人壽</a:t>
              </a:r>
              <a:r>
                <a:rPr kumimoji="1" lang="en-US" altLang="zh-TW" sz="1200" b="1" kern="0" dirty="0" smtClean="0">
                  <a:solidFill>
                    <a:srgbClr val="9BBB59">
                      <a:lumMod val="50000"/>
                    </a:srgbClr>
                  </a:solidFill>
                  <a:ea typeface="新細明體" panose="02020500000000000000" pitchFamily="18" charset="-120"/>
                  <a:cs typeface="Arial" pitchFamily="34" charset="0"/>
                </a:rPr>
                <a:t>(50%)</a:t>
              </a:r>
              <a:endParaRPr kumimoji="1" lang="zh-TW" altLang="en-US" sz="1200" b="1" kern="0" dirty="0" smtClean="0">
                <a:solidFill>
                  <a:srgbClr val="9BBB59">
                    <a:lumMod val="50000"/>
                  </a:srgbClr>
                </a:solidFill>
                <a:ea typeface="新細明體" panose="02020500000000000000" pitchFamily="18" charset="-120"/>
                <a:cs typeface="Arial" pitchFamily="34" charset="0"/>
              </a:endParaRPr>
            </a:p>
          </p:txBody>
        </p:sp>
        <p:sp>
          <p:nvSpPr>
            <p:cNvPr id="42" name="圓角矩形 41"/>
            <p:cNvSpPr/>
            <p:nvPr/>
          </p:nvSpPr>
          <p:spPr>
            <a:xfrm>
              <a:off x="3189611" y="3232312"/>
              <a:ext cx="1356807" cy="540000"/>
            </a:xfrm>
            <a:prstGeom prst="roundRect">
              <a:avLst/>
            </a:prstGeom>
            <a:noFill/>
            <a:ln w="25400" cap="flat" cmpd="sng" algn="ctr">
              <a:solidFill>
                <a:schemeClr val="accent2">
                  <a:lumMod val="60000"/>
                  <a:lumOff val="40000"/>
                </a:schemeClr>
              </a:solidFill>
              <a:prstDash val="solid"/>
            </a:ln>
            <a:effectLst/>
          </p:spPr>
          <p:txBody>
            <a:bodyPr lIns="36000" rIns="36000" rtlCol="0" anchor="ctr"/>
            <a:lstStyle/>
            <a:p>
              <a:pPr algn="ctr" fontAlgn="base">
                <a:spcBef>
                  <a:spcPct val="0"/>
                </a:spcBef>
                <a:spcAft>
                  <a:spcPct val="0"/>
                </a:spcAft>
                <a:defRPr/>
              </a:pPr>
              <a:r>
                <a:rPr lang="zh-TW" altLang="en-US" sz="1200" b="1" dirty="0" smtClean="0">
                  <a:solidFill>
                    <a:srgbClr val="9BBB59">
                      <a:lumMod val="50000"/>
                    </a:srgbClr>
                  </a:solidFill>
                  <a:latin typeface="Arial" panose="020B0604020202020204" pitchFamily="34" charset="0"/>
                  <a:cs typeface="Arial" panose="020B0604020202020204" pitchFamily="34" charset="0"/>
                </a:rPr>
                <a:t>越南國泰人壽</a:t>
              </a:r>
              <a:r>
                <a:rPr kumimoji="1" lang="en-US" altLang="zh-TW" sz="1200" b="1" kern="0" dirty="0" smtClean="0">
                  <a:solidFill>
                    <a:srgbClr val="9BBB59">
                      <a:lumMod val="50000"/>
                    </a:srgbClr>
                  </a:solidFill>
                  <a:ea typeface="新細明體" panose="02020500000000000000" pitchFamily="18" charset="-120"/>
                  <a:cs typeface="Arial" pitchFamily="34" charset="0"/>
                </a:rPr>
                <a:t>(100%)</a:t>
              </a:r>
              <a:endParaRPr kumimoji="1" lang="zh-TW" altLang="en-US" sz="1200" b="1" kern="0" dirty="0" smtClean="0">
                <a:solidFill>
                  <a:srgbClr val="9BBB59">
                    <a:lumMod val="50000"/>
                  </a:srgbClr>
                </a:solidFill>
                <a:ea typeface="新細明體" panose="02020500000000000000" pitchFamily="18" charset="-120"/>
                <a:cs typeface="Arial" pitchFamily="34" charset="0"/>
              </a:endParaRPr>
            </a:p>
          </p:txBody>
        </p:sp>
        <p:sp>
          <p:nvSpPr>
            <p:cNvPr id="43" name="圓角矩形 42"/>
            <p:cNvSpPr/>
            <p:nvPr/>
          </p:nvSpPr>
          <p:spPr>
            <a:xfrm>
              <a:off x="6216304" y="2619896"/>
              <a:ext cx="1356807" cy="540000"/>
            </a:xfrm>
            <a:prstGeom prst="roundRect">
              <a:avLst/>
            </a:prstGeom>
            <a:noFill/>
            <a:ln w="25400" cap="flat" cmpd="sng" algn="ctr">
              <a:solidFill>
                <a:schemeClr val="accent2">
                  <a:lumMod val="60000"/>
                  <a:lumOff val="40000"/>
                </a:schemeClr>
              </a:solidFill>
              <a:prstDash val="solid"/>
            </a:ln>
            <a:effectLst/>
          </p:spPr>
          <p:txBody>
            <a:bodyPr lIns="36000" rIns="36000" rtlCol="0" anchor="ctr"/>
            <a:lstStyle/>
            <a:p>
              <a:pPr algn="ctr"/>
              <a:r>
                <a:rPr lang="zh-TW" altLang="en-US" sz="1200" b="1" dirty="0" smtClean="0">
                  <a:solidFill>
                    <a:srgbClr val="9BBB59">
                      <a:lumMod val="50000"/>
                    </a:srgbClr>
                  </a:solidFill>
                  <a:latin typeface="Arial" panose="020B0604020202020204" pitchFamily="34" charset="0"/>
                  <a:cs typeface="Arial" panose="020B0604020202020204" pitchFamily="34" charset="0"/>
                </a:rPr>
                <a:t>國泰期貨 </a:t>
              </a:r>
              <a:endParaRPr lang="en-US" altLang="zh-TW" sz="1200" b="1" dirty="0">
                <a:solidFill>
                  <a:srgbClr val="9BBB59">
                    <a:lumMod val="50000"/>
                  </a:srgbClr>
                </a:solidFill>
                <a:latin typeface="Arial" panose="020B0604020202020204" pitchFamily="34" charset="0"/>
                <a:cs typeface="Arial" panose="020B0604020202020204" pitchFamily="34" charset="0"/>
              </a:endParaRPr>
            </a:p>
            <a:p>
              <a:pPr algn="ctr" fontAlgn="base">
                <a:spcBef>
                  <a:spcPct val="0"/>
                </a:spcBef>
                <a:spcAft>
                  <a:spcPct val="0"/>
                </a:spcAft>
                <a:defRPr/>
              </a:pPr>
              <a:r>
                <a:rPr kumimoji="1" lang="en-US" altLang="zh-TW" sz="1200" b="1" kern="0" dirty="0" smtClean="0">
                  <a:solidFill>
                    <a:srgbClr val="9BBB59">
                      <a:lumMod val="50000"/>
                    </a:srgbClr>
                  </a:solidFill>
                  <a:ea typeface="新細明體" panose="02020500000000000000" pitchFamily="18" charset="-120"/>
                  <a:cs typeface="Arial" pitchFamily="34" charset="0"/>
                </a:rPr>
                <a:t>(100%)</a:t>
              </a:r>
              <a:endParaRPr kumimoji="1" lang="zh-TW" altLang="en-US" sz="1200" b="1" kern="0" dirty="0" smtClean="0">
                <a:solidFill>
                  <a:srgbClr val="9BBB59">
                    <a:lumMod val="50000"/>
                  </a:srgbClr>
                </a:solidFill>
                <a:ea typeface="新細明體" panose="02020500000000000000" pitchFamily="18" charset="-120"/>
                <a:cs typeface="Arial" pitchFamily="34" charset="0"/>
              </a:endParaRPr>
            </a:p>
          </p:txBody>
        </p:sp>
        <p:sp>
          <p:nvSpPr>
            <p:cNvPr id="44" name="Text Box 45"/>
            <p:cNvSpPr txBox="1">
              <a:spLocks noChangeArrowheads="1"/>
            </p:cNvSpPr>
            <p:nvPr/>
          </p:nvSpPr>
          <p:spPr bwMode="gray">
            <a:xfrm>
              <a:off x="5496615" y="999507"/>
              <a:ext cx="1869193" cy="528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tabLst>
                  <a:tab pos="1168400" algn="l"/>
                  <a:tab pos="1257300" algn="l"/>
                </a:tabLst>
                <a:defRPr kumimoji="1" sz="3200">
                  <a:solidFill>
                    <a:schemeClr val="tx1"/>
                  </a:solidFill>
                  <a:latin typeface="Arial" charset="0"/>
                  <a:ea typeface="新細明體" pitchFamily="18" charset="-120"/>
                </a:defRPr>
              </a:lvl1pPr>
              <a:lvl2pPr marL="742950" indent="-285750" eaLnBrk="0" hangingPunct="0">
                <a:spcBef>
                  <a:spcPct val="20000"/>
                </a:spcBef>
                <a:buChar char="–"/>
                <a:tabLst>
                  <a:tab pos="1168400" algn="l"/>
                  <a:tab pos="1257300" algn="l"/>
                </a:tabLst>
                <a:defRPr kumimoji="1" sz="2800">
                  <a:solidFill>
                    <a:schemeClr val="tx1"/>
                  </a:solidFill>
                  <a:latin typeface="Arial" charset="0"/>
                  <a:ea typeface="新細明體" pitchFamily="18" charset="-120"/>
                </a:defRPr>
              </a:lvl2pPr>
              <a:lvl3pPr marL="1143000" indent="-228600" eaLnBrk="0" hangingPunct="0">
                <a:spcBef>
                  <a:spcPct val="20000"/>
                </a:spcBef>
                <a:buChar char="•"/>
                <a:tabLst>
                  <a:tab pos="1168400" algn="l"/>
                  <a:tab pos="1257300" algn="l"/>
                </a:tabLst>
                <a:defRPr kumimoji="1" sz="2400">
                  <a:solidFill>
                    <a:schemeClr val="tx1"/>
                  </a:solidFill>
                  <a:latin typeface="Arial" charset="0"/>
                  <a:ea typeface="新細明體" pitchFamily="18" charset="-120"/>
                </a:defRPr>
              </a:lvl3pPr>
              <a:lvl4pPr marL="1600200" indent="-228600" eaLnBrk="0" hangingPunct="0">
                <a:spcBef>
                  <a:spcPct val="20000"/>
                </a:spcBef>
                <a:buChar char="–"/>
                <a:tabLst>
                  <a:tab pos="1168400" algn="l"/>
                  <a:tab pos="1257300" algn="l"/>
                </a:tabLst>
                <a:defRPr kumimoji="1" sz="2000">
                  <a:solidFill>
                    <a:schemeClr val="tx1"/>
                  </a:solidFill>
                  <a:latin typeface="Arial" charset="0"/>
                  <a:ea typeface="新細明體" pitchFamily="18" charset="-120"/>
                </a:defRPr>
              </a:lvl4pPr>
              <a:lvl5pPr marL="2057400" indent="-228600" eaLnBrk="0" hangingPunct="0">
                <a:spcBef>
                  <a:spcPct val="20000"/>
                </a:spcBef>
                <a:buChar char="»"/>
                <a:tabLst>
                  <a:tab pos="1168400" algn="l"/>
                  <a:tab pos="1257300" algn="l"/>
                </a:tabLst>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tabLst>
                  <a:tab pos="1168400" algn="l"/>
                  <a:tab pos="1257300" algn="l"/>
                </a:tabLst>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tabLst>
                  <a:tab pos="1168400" algn="l"/>
                  <a:tab pos="1257300" algn="l"/>
                </a:tabLst>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tabLst>
                  <a:tab pos="1168400" algn="l"/>
                  <a:tab pos="1257300" algn="l"/>
                </a:tabLst>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tabLst>
                  <a:tab pos="1168400" algn="l"/>
                  <a:tab pos="1257300" algn="l"/>
                </a:tabLst>
                <a:defRPr kumimoji="1" sz="2000">
                  <a:solidFill>
                    <a:schemeClr val="tx1"/>
                  </a:solidFill>
                  <a:latin typeface="Arial" charset="0"/>
                  <a:ea typeface="新細明體" pitchFamily="18" charset="-120"/>
                </a:defRPr>
              </a:lvl9pPr>
            </a:lstStyle>
            <a:p>
              <a:pPr eaLnBrk="1" hangingPunct="1">
                <a:lnSpc>
                  <a:spcPct val="90000"/>
                </a:lnSpc>
                <a:buFontTx/>
                <a:buNone/>
              </a:pPr>
              <a:r>
                <a:rPr lang="zh-TW" altLang="en-US" sz="1400" dirty="0" smtClean="0">
                  <a:solidFill>
                    <a:prstClr val="black"/>
                  </a:solidFill>
                  <a:latin typeface="Arial" panose="020B0604020202020204" pitchFamily="34" charset="0"/>
                  <a:ea typeface="微軟正黑體" panose="020B0604030504040204" pitchFamily="34" charset="-120"/>
                  <a:cs typeface="Arial" panose="020B0604020202020204" pitchFamily="34" charset="0"/>
                </a:rPr>
                <a:t>董事長：蔡宏圖 先生</a:t>
              </a:r>
              <a:endParaRPr lang="en-US" altLang="zh-TW" sz="1400" dirty="0">
                <a:solidFill>
                  <a:prstClr val="black"/>
                </a:solidFill>
                <a:latin typeface="Arial" panose="020B0604020202020204" pitchFamily="34" charset="0"/>
                <a:ea typeface="微軟正黑體" panose="020B0604030504040204" pitchFamily="34" charset="-120"/>
                <a:cs typeface="Arial" panose="020B0604020202020204" pitchFamily="34" charset="0"/>
              </a:endParaRPr>
            </a:p>
            <a:p>
              <a:pPr eaLnBrk="1" hangingPunct="1">
                <a:lnSpc>
                  <a:spcPct val="90000"/>
                </a:lnSpc>
                <a:buFontTx/>
                <a:buNone/>
              </a:pPr>
              <a:r>
                <a:rPr lang="zh-CN" altLang="en-US" sz="1400" smtClean="0">
                  <a:solidFill>
                    <a:prstClr val="black"/>
                  </a:solidFill>
                  <a:latin typeface="Arial" panose="020B0604020202020204" pitchFamily="34" charset="0"/>
                  <a:ea typeface="微軟正黑體" panose="020B0604030504040204" pitchFamily="34" charset="-120"/>
                  <a:cs typeface="Arial" panose="020B0604020202020204" pitchFamily="34" charset="0"/>
                </a:rPr>
                <a:t>總經理</a:t>
              </a:r>
              <a:r>
                <a:rPr lang="zh-CN" altLang="en-US" sz="1400" dirty="0" smtClean="0">
                  <a:solidFill>
                    <a:prstClr val="black"/>
                  </a:solidFill>
                  <a:latin typeface="Arial" panose="020B0604020202020204" pitchFamily="34" charset="0"/>
                  <a:ea typeface="微軟正黑體" panose="020B0604030504040204" pitchFamily="34" charset="-120"/>
                  <a:cs typeface="Arial" panose="020B0604020202020204" pitchFamily="34" charset="0"/>
                </a:rPr>
                <a:t>：李長庚 先生</a:t>
              </a:r>
              <a:endParaRPr lang="zh-TW" altLang="en-US" sz="1400" dirty="0">
                <a:solidFill>
                  <a:prstClr val="black"/>
                </a:solidFill>
                <a:latin typeface="Arial" panose="020B0604020202020204" pitchFamily="34" charset="0"/>
                <a:ea typeface="微軟正黑體" panose="020B0604030504040204" pitchFamily="34" charset="-120"/>
                <a:cs typeface="Arial" panose="020B0604020202020204" pitchFamily="34" charset="0"/>
              </a:endParaRPr>
            </a:p>
          </p:txBody>
        </p:sp>
        <p:sp>
          <p:nvSpPr>
            <p:cNvPr id="45" name="圓角矩形 44"/>
            <p:cNvSpPr/>
            <p:nvPr/>
          </p:nvSpPr>
          <p:spPr>
            <a:xfrm>
              <a:off x="4664002" y="3215216"/>
              <a:ext cx="1356807" cy="540000"/>
            </a:xfrm>
            <a:prstGeom prst="roundRect">
              <a:avLst/>
            </a:prstGeom>
            <a:noFill/>
            <a:ln w="25400" cap="flat" cmpd="sng" algn="ctr">
              <a:solidFill>
                <a:schemeClr val="accent2">
                  <a:lumMod val="60000"/>
                  <a:lumOff val="40000"/>
                </a:schemeClr>
              </a:solidFill>
              <a:prstDash val="solid"/>
            </a:ln>
            <a:effectLst/>
          </p:spPr>
          <p:txBody>
            <a:bodyPr lIns="36000" rIns="36000" rtlCol="0" anchor="ctr"/>
            <a:lstStyle/>
            <a:p>
              <a:pPr algn="ctr"/>
              <a:r>
                <a:rPr lang="zh-TW" altLang="en-US" sz="1200" b="1" dirty="0" smtClean="0">
                  <a:solidFill>
                    <a:srgbClr val="9BBB59">
                      <a:lumMod val="50000"/>
                    </a:srgbClr>
                  </a:solidFill>
                  <a:latin typeface="Arial" panose="020B0604020202020204" pitchFamily="34" charset="0"/>
                  <a:cs typeface="Arial" panose="020B0604020202020204" pitchFamily="34" charset="0"/>
                </a:rPr>
                <a:t>國泰投信</a:t>
              </a:r>
            </a:p>
            <a:p>
              <a:pPr algn="ctr" fontAlgn="base">
                <a:spcBef>
                  <a:spcPct val="0"/>
                </a:spcBef>
                <a:spcAft>
                  <a:spcPct val="0"/>
                </a:spcAft>
                <a:defRPr/>
              </a:pPr>
              <a:r>
                <a:rPr kumimoji="1" lang="en-US" altLang="zh-TW" sz="1200" b="1" kern="0" dirty="0" smtClean="0">
                  <a:solidFill>
                    <a:srgbClr val="9BBB59">
                      <a:lumMod val="50000"/>
                    </a:srgbClr>
                  </a:solidFill>
                  <a:ea typeface="新細明體" panose="02020500000000000000" pitchFamily="18" charset="-120"/>
                  <a:cs typeface="Arial" pitchFamily="34" charset="0"/>
                </a:rPr>
                <a:t>(100%)</a:t>
              </a:r>
              <a:endParaRPr kumimoji="1" lang="zh-TW" altLang="en-US" sz="1200" b="1" kern="0" dirty="0" smtClean="0">
                <a:solidFill>
                  <a:srgbClr val="9BBB59">
                    <a:lumMod val="50000"/>
                  </a:srgbClr>
                </a:solidFill>
                <a:ea typeface="新細明體" panose="02020500000000000000" pitchFamily="18" charset="-120"/>
                <a:cs typeface="Arial" pitchFamily="34" charset="0"/>
              </a:endParaRPr>
            </a:p>
          </p:txBody>
        </p:sp>
        <p:sp>
          <p:nvSpPr>
            <p:cNvPr id="46" name="圓角矩形 45"/>
            <p:cNvSpPr/>
            <p:nvPr/>
          </p:nvSpPr>
          <p:spPr>
            <a:xfrm>
              <a:off x="4664002" y="2620216"/>
              <a:ext cx="1356807" cy="540000"/>
            </a:xfrm>
            <a:prstGeom prst="roundRect">
              <a:avLst/>
            </a:prstGeom>
            <a:noFill/>
            <a:ln w="25400" cap="flat" cmpd="sng" algn="ctr">
              <a:solidFill>
                <a:schemeClr val="accent2">
                  <a:lumMod val="60000"/>
                  <a:lumOff val="40000"/>
                </a:schemeClr>
              </a:solidFill>
              <a:prstDash val="solid"/>
            </a:ln>
            <a:effectLst/>
          </p:spPr>
          <p:txBody>
            <a:bodyPr lIns="36000" rIns="36000" rtlCol="0" anchor="ctr"/>
            <a:lstStyle/>
            <a:p>
              <a:pPr algn="ctr" fontAlgn="base">
                <a:spcBef>
                  <a:spcPct val="0"/>
                </a:spcBef>
                <a:spcAft>
                  <a:spcPct val="0"/>
                </a:spcAft>
                <a:defRPr/>
              </a:pPr>
              <a:r>
                <a:rPr lang="en-US" altLang="zh-TW" sz="1300" b="1" dirty="0" smtClean="0">
                  <a:solidFill>
                    <a:srgbClr val="9BBB59">
                      <a:lumMod val="50000"/>
                    </a:srgbClr>
                  </a:solidFill>
                  <a:cs typeface="Arial" pitchFamily="34" charset="0"/>
                </a:rPr>
                <a:t>Conning</a:t>
              </a:r>
            </a:p>
            <a:p>
              <a:pPr algn="ctr" fontAlgn="base">
                <a:spcBef>
                  <a:spcPct val="0"/>
                </a:spcBef>
                <a:spcAft>
                  <a:spcPct val="0"/>
                </a:spcAft>
                <a:defRPr/>
              </a:pPr>
              <a:r>
                <a:rPr kumimoji="1" lang="en-US" altLang="zh-TW" sz="1200" b="1" kern="0" dirty="0" smtClean="0">
                  <a:solidFill>
                    <a:srgbClr val="9BBB59">
                      <a:lumMod val="50000"/>
                    </a:srgbClr>
                  </a:solidFill>
                  <a:ea typeface="新細明體" panose="02020500000000000000" pitchFamily="18" charset="-120"/>
                  <a:cs typeface="Arial" pitchFamily="34" charset="0"/>
                </a:rPr>
                <a:t>(100%)</a:t>
              </a:r>
              <a:endParaRPr kumimoji="1" lang="zh-TW" altLang="en-US" sz="1200" b="1" kern="0" dirty="0" smtClean="0">
                <a:solidFill>
                  <a:srgbClr val="9BBB59">
                    <a:lumMod val="50000"/>
                  </a:srgbClr>
                </a:solidFill>
                <a:ea typeface="新細明體" panose="02020500000000000000" pitchFamily="18" charset="-120"/>
                <a:cs typeface="Arial" pitchFamily="34" charset="0"/>
              </a:endParaRPr>
            </a:p>
          </p:txBody>
        </p:sp>
        <p:sp>
          <p:nvSpPr>
            <p:cNvPr id="47" name="圓角矩形 46"/>
            <p:cNvSpPr/>
            <p:nvPr/>
          </p:nvSpPr>
          <p:spPr>
            <a:xfrm>
              <a:off x="4664002" y="3807756"/>
              <a:ext cx="1356807" cy="564575"/>
            </a:xfrm>
            <a:prstGeom prst="roundRect">
              <a:avLst/>
            </a:prstGeom>
            <a:noFill/>
            <a:ln w="25400" cap="flat" cmpd="sng" algn="ctr">
              <a:solidFill>
                <a:schemeClr val="accent2">
                  <a:lumMod val="60000"/>
                  <a:lumOff val="40000"/>
                </a:schemeClr>
              </a:solidFill>
              <a:prstDash val="solid"/>
            </a:ln>
            <a:effectLst/>
          </p:spPr>
          <p:txBody>
            <a:bodyPr lIns="36000" rIns="36000" rtlCol="0" anchor="ctr"/>
            <a:lstStyle/>
            <a:p>
              <a:pPr algn="ctr"/>
              <a:r>
                <a:rPr lang="zh-TW" altLang="en-US" sz="1200" b="1" dirty="0">
                  <a:solidFill>
                    <a:srgbClr val="9BBB59">
                      <a:lumMod val="50000"/>
                    </a:srgbClr>
                  </a:solidFill>
                  <a:latin typeface="Arial" panose="020B0604020202020204" pitchFamily="34" charset="0"/>
                  <a:cs typeface="Arial" panose="020B0604020202020204" pitchFamily="34" charset="0"/>
                </a:rPr>
                <a:t>京管泰富</a:t>
              </a:r>
              <a:endParaRPr lang="en-US" altLang="zh-TW" sz="1200" b="1" dirty="0">
                <a:solidFill>
                  <a:srgbClr val="9BBB59">
                    <a:lumMod val="50000"/>
                  </a:srgbClr>
                </a:solidFill>
                <a:latin typeface="Arial" panose="020B0604020202020204" pitchFamily="34" charset="0"/>
                <a:cs typeface="Arial" panose="020B0604020202020204" pitchFamily="34" charset="0"/>
              </a:endParaRPr>
            </a:p>
            <a:p>
              <a:pPr algn="ctr" fontAlgn="base">
                <a:spcBef>
                  <a:spcPct val="0"/>
                </a:spcBef>
                <a:spcAft>
                  <a:spcPct val="0"/>
                </a:spcAft>
                <a:defRPr/>
              </a:pPr>
              <a:r>
                <a:rPr kumimoji="1" lang="en-US" altLang="zh-TW" sz="1200" b="1" kern="0" dirty="0" smtClean="0">
                  <a:solidFill>
                    <a:srgbClr val="9BBB59">
                      <a:lumMod val="50000"/>
                    </a:srgbClr>
                  </a:solidFill>
                  <a:ea typeface="新細明體" panose="02020500000000000000" pitchFamily="18" charset="-120"/>
                  <a:cs typeface="Arial" pitchFamily="34" charset="0"/>
                </a:rPr>
                <a:t>(33%)</a:t>
              </a:r>
              <a:endParaRPr kumimoji="1" lang="zh-TW" altLang="en-US" sz="1200" b="1" kern="0" dirty="0" smtClean="0">
                <a:solidFill>
                  <a:srgbClr val="9BBB59">
                    <a:lumMod val="50000"/>
                  </a:srgbClr>
                </a:solidFill>
                <a:ea typeface="新細明體" panose="02020500000000000000" pitchFamily="18" charset="-120"/>
                <a:cs typeface="Arial" pitchFamily="34" charset="0"/>
              </a:endParaRPr>
            </a:p>
          </p:txBody>
        </p:sp>
      </p:grpSp>
      <p:sp>
        <p:nvSpPr>
          <p:cNvPr id="57" name="圓角矩形 56"/>
          <p:cNvSpPr/>
          <p:nvPr/>
        </p:nvSpPr>
        <p:spPr>
          <a:xfrm>
            <a:off x="6155541" y="3186158"/>
            <a:ext cx="1343010" cy="534509"/>
          </a:xfrm>
          <a:prstGeom prst="roundRect">
            <a:avLst/>
          </a:prstGeom>
          <a:noFill/>
          <a:ln w="25400" cap="flat" cmpd="sng" algn="ctr">
            <a:solidFill>
              <a:schemeClr val="accent2">
                <a:lumMod val="60000"/>
                <a:lumOff val="40000"/>
              </a:schemeClr>
            </a:solidFill>
            <a:prstDash val="solid"/>
          </a:ln>
          <a:effectLst/>
        </p:spPr>
        <p:txBody>
          <a:bodyPr lIns="36000" rIns="36000" rtlCol="0" anchor="ctr"/>
          <a:lstStyle/>
          <a:p>
            <a:pPr algn="ctr"/>
            <a:r>
              <a:rPr lang="zh-TW" altLang="en-US" sz="1200" b="1" dirty="0" smtClean="0">
                <a:solidFill>
                  <a:srgbClr val="9BBB59">
                    <a:lumMod val="50000"/>
                  </a:srgbClr>
                </a:solidFill>
                <a:latin typeface="Arial" panose="020B0604020202020204" pitchFamily="34" charset="0"/>
                <a:cs typeface="Arial" panose="020B0604020202020204" pitchFamily="34" charset="0"/>
              </a:rPr>
              <a:t>國泰證券</a:t>
            </a:r>
            <a:r>
              <a:rPr lang="en-US" altLang="zh-TW" sz="1200" b="1" dirty="0" smtClean="0">
                <a:solidFill>
                  <a:srgbClr val="9BBB59">
                    <a:lumMod val="50000"/>
                  </a:srgbClr>
                </a:solidFill>
                <a:latin typeface="Arial" panose="020B0604020202020204" pitchFamily="34" charset="0"/>
                <a:cs typeface="Arial" panose="020B0604020202020204" pitchFamily="34" charset="0"/>
              </a:rPr>
              <a:t>(</a:t>
            </a:r>
            <a:r>
              <a:rPr lang="zh-TW" altLang="en-US" sz="1200" b="1" dirty="0">
                <a:solidFill>
                  <a:srgbClr val="9BBB59">
                    <a:lumMod val="50000"/>
                  </a:srgbClr>
                </a:solidFill>
                <a:latin typeface="Arial" panose="020B0604020202020204" pitchFamily="34" charset="0"/>
                <a:cs typeface="Arial" panose="020B0604020202020204" pitchFamily="34" charset="0"/>
              </a:rPr>
              <a:t>香港</a:t>
            </a:r>
            <a:r>
              <a:rPr lang="en-US" altLang="zh-TW" sz="1200" b="1" dirty="0">
                <a:solidFill>
                  <a:srgbClr val="9BBB59">
                    <a:lumMod val="50000"/>
                  </a:srgbClr>
                </a:solidFill>
                <a:latin typeface="Arial" panose="020B0604020202020204" pitchFamily="34" charset="0"/>
                <a:cs typeface="Arial" panose="020B0604020202020204" pitchFamily="34" charset="0"/>
              </a:rPr>
              <a:t>)</a:t>
            </a:r>
            <a:r>
              <a:rPr lang="zh-TW" altLang="en-US" sz="1200" b="1" dirty="0">
                <a:solidFill>
                  <a:srgbClr val="9BBB59">
                    <a:lumMod val="50000"/>
                  </a:srgbClr>
                </a:solidFill>
                <a:latin typeface="Arial" panose="020B0604020202020204" pitchFamily="34" charset="0"/>
                <a:cs typeface="Arial" panose="020B0604020202020204" pitchFamily="34" charset="0"/>
              </a:rPr>
              <a:t> </a:t>
            </a:r>
            <a:endParaRPr lang="en-US" altLang="zh-TW" sz="1200" b="1" dirty="0">
              <a:solidFill>
                <a:srgbClr val="9BBB59">
                  <a:lumMod val="50000"/>
                </a:srgbClr>
              </a:solidFill>
              <a:latin typeface="Arial" panose="020B0604020202020204" pitchFamily="34" charset="0"/>
              <a:cs typeface="Arial" panose="020B0604020202020204" pitchFamily="34" charset="0"/>
            </a:endParaRPr>
          </a:p>
          <a:p>
            <a:pPr algn="ctr" fontAlgn="base">
              <a:spcBef>
                <a:spcPct val="0"/>
              </a:spcBef>
              <a:spcAft>
                <a:spcPct val="0"/>
              </a:spcAft>
              <a:defRPr/>
            </a:pPr>
            <a:r>
              <a:rPr kumimoji="1" lang="en-US" altLang="zh-TW" sz="1200" b="1" kern="0" dirty="0" smtClean="0">
                <a:solidFill>
                  <a:srgbClr val="9BBB59">
                    <a:lumMod val="50000"/>
                  </a:srgbClr>
                </a:solidFill>
                <a:ea typeface="新細明體" panose="02020500000000000000" pitchFamily="18" charset="-120"/>
                <a:cs typeface="Arial" pitchFamily="34" charset="0"/>
              </a:rPr>
              <a:t>(100%)</a:t>
            </a:r>
            <a:endParaRPr kumimoji="1" lang="zh-TW" altLang="en-US" sz="1200" b="1" kern="0" dirty="0" smtClean="0">
              <a:solidFill>
                <a:srgbClr val="9BBB59">
                  <a:lumMod val="50000"/>
                </a:srgbClr>
              </a:solidFill>
              <a:ea typeface="新細明體" panose="02020500000000000000" pitchFamily="18" charset="-120"/>
              <a:cs typeface="Arial" pitchFamily="34" charset="0"/>
            </a:endParaRPr>
          </a:p>
        </p:txBody>
      </p:sp>
      <p:sp>
        <p:nvSpPr>
          <p:cNvPr id="58" name="圓角矩形 57"/>
          <p:cNvSpPr/>
          <p:nvPr/>
        </p:nvSpPr>
        <p:spPr>
          <a:xfrm>
            <a:off x="240828" y="2626556"/>
            <a:ext cx="1343010" cy="534509"/>
          </a:xfrm>
          <a:prstGeom prst="roundRect">
            <a:avLst/>
          </a:prstGeom>
          <a:noFill/>
          <a:ln w="25400" cap="flat" cmpd="sng" algn="ctr">
            <a:solidFill>
              <a:schemeClr val="accent2">
                <a:lumMod val="60000"/>
                <a:lumOff val="40000"/>
              </a:schemeClr>
            </a:solidFill>
            <a:prstDash val="solid"/>
          </a:ln>
          <a:effectLst/>
        </p:spPr>
        <p:txBody>
          <a:bodyPr lIns="36000" rIns="36000" rtlCol="0" anchor="ctr"/>
          <a:lstStyle/>
          <a:p>
            <a:pPr algn="ctr"/>
            <a:r>
              <a:rPr lang="zh-TW" altLang="en-US" sz="1200" b="1" dirty="0" smtClean="0">
                <a:solidFill>
                  <a:srgbClr val="9BBB59">
                    <a:lumMod val="50000"/>
                  </a:srgbClr>
                </a:solidFill>
                <a:latin typeface="Arial" panose="020B0604020202020204" pitchFamily="34" charset="0"/>
                <a:cs typeface="Arial" panose="020B0604020202020204" pitchFamily="34" charset="0"/>
              </a:rPr>
              <a:t>國泰世華 </a:t>
            </a:r>
            <a:r>
              <a:rPr lang="en-US" altLang="zh-TW" sz="1200" b="1" dirty="0" smtClean="0">
                <a:solidFill>
                  <a:srgbClr val="9BBB59">
                    <a:lumMod val="50000"/>
                  </a:srgbClr>
                </a:solidFill>
                <a:cs typeface="Arial" panose="020B0604020202020204" pitchFamily="34" charset="0"/>
              </a:rPr>
              <a:t>(China)</a:t>
            </a:r>
          </a:p>
          <a:p>
            <a:pPr algn="ctr"/>
            <a:r>
              <a:rPr kumimoji="1" lang="en-US" altLang="zh-TW" sz="1200" b="1" kern="0" dirty="0" smtClean="0">
                <a:solidFill>
                  <a:srgbClr val="9BBB59">
                    <a:lumMod val="50000"/>
                  </a:srgbClr>
                </a:solidFill>
                <a:ea typeface="新細明體" panose="02020500000000000000" pitchFamily="18" charset="-120"/>
                <a:cs typeface="Arial" pitchFamily="34" charset="0"/>
              </a:rPr>
              <a:t>(100%)</a:t>
            </a:r>
            <a:endParaRPr kumimoji="1" lang="zh-TW" altLang="en-US" sz="1200" b="1" kern="0" dirty="0" smtClean="0">
              <a:solidFill>
                <a:srgbClr val="9BBB59">
                  <a:lumMod val="50000"/>
                </a:srgbClr>
              </a:solidFill>
              <a:ea typeface="新細明體" panose="02020500000000000000" pitchFamily="18" charset="-120"/>
              <a:cs typeface="Arial" pitchFamily="34" charset="0"/>
            </a:endParaRPr>
          </a:p>
        </p:txBody>
      </p:sp>
    </p:spTree>
    <p:extLst>
      <p:ext uri="{BB962C8B-B14F-4D97-AF65-F5344CB8AC3E}">
        <p14:creationId xmlns:p14="http://schemas.microsoft.com/office/powerpoint/2010/main" val="15724263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2"/>
          <a:stretch>
            <a:fillRect/>
          </a:stretch>
        </p:blipFill>
        <p:spPr>
          <a:xfrm>
            <a:off x="6474922" y="4376234"/>
            <a:ext cx="2520000" cy="2323719"/>
          </a:xfrm>
          <a:prstGeom prst="rect">
            <a:avLst/>
          </a:prstGeom>
        </p:spPr>
      </p:pic>
      <p:pic>
        <p:nvPicPr>
          <p:cNvPr id="6" name="圖片 5"/>
          <p:cNvPicPr>
            <a:picLocks noChangeAspect="1"/>
          </p:cNvPicPr>
          <p:nvPr/>
        </p:nvPicPr>
        <p:blipFill>
          <a:blip r:embed="rId3"/>
          <a:stretch>
            <a:fillRect/>
          </a:stretch>
        </p:blipFill>
        <p:spPr>
          <a:xfrm>
            <a:off x="523498" y="2734177"/>
            <a:ext cx="3852000" cy="2833716"/>
          </a:xfrm>
          <a:prstGeom prst="rect">
            <a:avLst/>
          </a:prstGeom>
        </p:spPr>
      </p:pic>
      <p:pic>
        <p:nvPicPr>
          <p:cNvPr id="2" name="圖片 1"/>
          <p:cNvPicPr>
            <a:picLocks noChangeAspect="1"/>
          </p:cNvPicPr>
          <p:nvPr/>
        </p:nvPicPr>
        <p:blipFill>
          <a:blip r:embed="rId4"/>
          <a:stretch>
            <a:fillRect/>
          </a:stretch>
        </p:blipFill>
        <p:spPr>
          <a:xfrm>
            <a:off x="4872549" y="2228769"/>
            <a:ext cx="3888000" cy="1504812"/>
          </a:xfrm>
          <a:prstGeom prst="rect">
            <a:avLst/>
          </a:prstGeom>
        </p:spPr>
      </p:pic>
      <p:sp>
        <p:nvSpPr>
          <p:cNvPr id="3" name="投影片編號版面配置區 2"/>
          <p:cNvSpPr>
            <a:spLocks noGrp="1"/>
          </p:cNvSpPr>
          <p:nvPr>
            <p:ph type="sldNum" sz="quarter" idx="12"/>
          </p:nvPr>
        </p:nvSpPr>
        <p:spPr>
          <a:xfrm>
            <a:off x="8734959" y="6450694"/>
            <a:ext cx="395536" cy="288032"/>
          </a:xfrm>
        </p:spPr>
        <p:txBody>
          <a:bodyPr/>
          <a:lstStyle/>
          <a:p>
            <a:fld id="{018B90E8-31B4-41F6-8174-D549C5229FD8}" type="slidenum">
              <a:rPr lang="zh-TW" altLang="en-US" smtClean="0">
                <a:latin typeface="+mn-lt"/>
              </a:rPr>
              <a:t>30</a:t>
            </a:fld>
            <a:endParaRPr lang="zh-TW" altLang="en-US" dirty="0">
              <a:latin typeface="+mn-lt"/>
            </a:endParaRPr>
          </a:p>
        </p:txBody>
      </p:sp>
      <p:sp>
        <p:nvSpPr>
          <p:cNvPr id="5" name="標題 2"/>
          <p:cNvSpPr txBox="1">
            <a:spLocks/>
          </p:cNvSpPr>
          <p:nvPr/>
        </p:nvSpPr>
        <p:spPr>
          <a:xfrm>
            <a:off x="395039" y="157673"/>
            <a:ext cx="8353425" cy="57680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tx1"/>
                </a:solidFill>
                <a:latin typeface="+mj-lt"/>
                <a:ea typeface="+mj-ea"/>
                <a:cs typeface="+mj-cs"/>
              </a:defRPr>
            </a:lvl1pPr>
          </a:lstStyle>
          <a:p>
            <a:r>
              <a:rPr lang="zh-TW" altLang="en-US" dirty="0"/>
              <a:t>國泰人壽 </a:t>
            </a:r>
            <a:r>
              <a:rPr lang="en-US" altLang="zh-TW" dirty="0"/>
              <a:t>–</a:t>
            </a:r>
            <a:r>
              <a:rPr lang="zh-TW" altLang="en-US" dirty="0"/>
              <a:t> 投資績效檢視</a:t>
            </a:r>
            <a:endParaRPr lang="zh-TW" altLang="en-US" dirty="0">
              <a:latin typeface="+mn-lt"/>
            </a:endParaRPr>
          </a:p>
        </p:txBody>
      </p:sp>
      <p:grpSp>
        <p:nvGrpSpPr>
          <p:cNvPr id="11" name="群組 10"/>
          <p:cNvGrpSpPr>
            <a:grpSpLocks noChangeAspect="1"/>
          </p:cNvGrpSpPr>
          <p:nvPr/>
        </p:nvGrpSpPr>
        <p:grpSpPr>
          <a:xfrm>
            <a:off x="4588651" y="4585312"/>
            <a:ext cx="2781779" cy="2248011"/>
            <a:chOff x="4422118" y="3599788"/>
            <a:chExt cx="3061887" cy="2474373"/>
          </a:xfrm>
        </p:grpSpPr>
        <p:cxnSp>
          <p:nvCxnSpPr>
            <p:cNvPr id="13" name="直線接點 12"/>
            <p:cNvCxnSpPr/>
            <p:nvPr/>
          </p:nvCxnSpPr>
          <p:spPr>
            <a:xfrm>
              <a:off x="5430002" y="5290230"/>
              <a:ext cx="2054003" cy="429443"/>
            </a:xfrm>
            <a:prstGeom prst="line">
              <a:avLst/>
            </a:prstGeom>
            <a:ln w="31750">
              <a:solidFill>
                <a:srgbClr val="FF9900"/>
              </a:solidFill>
              <a:prstDash val="dash"/>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flipV="1">
              <a:off x="5434514" y="3666194"/>
              <a:ext cx="1921151" cy="464621"/>
            </a:xfrm>
            <a:prstGeom prst="line">
              <a:avLst/>
            </a:prstGeom>
            <a:ln w="31750">
              <a:solidFill>
                <a:srgbClr val="FF9900"/>
              </a:solidFill>
              <a:prstDash val="dash"/>
            </a:ln>
          </p:spPr>
          <p:style>
            <a:lnRef idx="1">
              <a:schemeClr val="accent1"/>
            </a:lnRef>
            <a:fillRef idx="0">
              <a:schemeClr val="accent1"/>
            </a:fillRef>
            <a:effectRef idx="0">
              <a:schemeClr val="accent1"/>
            </a:effectRef>
            <a:fontRef idx="minor">
              <a:schemeClr val="tx1"/>
            </a:fontRef>
          </p:style>
        </p:cxnSp>
        <p:grpSp>
          <p:nvGrpSpPr>
            <p:cNvPr id="14" name="群組 13"/>
            <p:cNvGrpSpPr/>
            <p:nvPr/>
          </p:nvGrpSpPr>
          <p:grpSpPr>
            <a:xfrm>
              <a:off x="4422118" y="3599788"/>
              <a:ext cx="1576340" cy="2474373"/>
              <a:chOff x="4113214" y="3526619"/>
              <a:chExt cx="1576340" cy="2474373"/>
            </a:xfrm>
          </p:grpSpPr>
          <p:sp>
            <p:nvSpPr>
              <p:cNvPr id="15" name="Text Box 87"/>
              <p:cNvSpPr txBox="1">
                <a:spLocks noChangeArrowheads="1"/>
              </p:cNvSpPr>
              <p:nvPr/>
            </p:nvSpPr>
            <p:spPr bwMode="gray">
              <a:xfrm>
                <a:off x="4231513" y="5289580"/>
                <a:ext cx="1223774" cy="711412"/>
              </a:xfrm>
              <a:prstGeom prst="rect">
                <a:avLst/>
              </a:prstGeom>
              <a:noFill/>
              <a:ln>
                <a:noFill/>
              </a:ln>
              <a:extLst>
                <a:ext uri="{91240B29-F687-4F45-9708-019B960494DF}">
                  <a14:hiddenLine xmlns:a14="http://schemas.microsoft.com/office/drawing/2010/main" w="22225">
                    <a:solidFill>
                      <a:srgbClr val="000000"/>
                    </a:solidFill>
                    <a:miter lim="800000"/>
                    <a:headEnd/>
                    <a:tailEnd/>
                  </a14:hiddenLine>
                </a:ext>
              </a:extLst>
            </p:spPr>
            <p:txBody>
              <a:bodyPr wrap="square" lIns="0" tIns="0" rIns="0" bIns="0">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gn="ctr">
                  <a:spcBef>
                    <a:spcPct val="0"/>
                  </a:spcBef>
                  <a:buFontTx/>
                  <a:buNone/>
                </a:pPr>
                <a:r>
                  <a:rPr kumimoji="0" lang="zh-TW" altLang="en-US" sz="1400" b="1" dirty="0">
                    <a:latin typeface="+mj-lt"/>
                    <a:ea typeface="+mj-ea"/>
                    <a:cs typeface="Arial" panose="020B0604020202020204" pitchFamily="34" charset="0"/>
                  </a:rPr>
                  <a:t>外幣資產</a:t>
                </a:r>
                <a:endParaRPr kumimoji="0" lang="en-US" altLang="zh-TW" sz="1400" b="1" dirty="0">
                  <a:latin typeface="+mj-lt"/>
                  <a:ea typeface="+mj-ea"/>
                  <a:cs typeface="Arial" panose="020B0604020202020204" pitchFamily="34" charset="0"/>
                </a:endParaRPr>
              </a:p>
              <a:p>
                <a:pPr algn="ctr">
                  <a:spcBef>
                    <a:spcPct val="0"/>
                  </a:spcBef>
                  <a:buNone/>
                </a:pPr>
                <a:r>
                  <a:rPr kumimoji="0" lang="en-US" altLang="zh-TW" sz="1400" b="1" dirty="0" smtClean="0">
                    <a:latin typeface="+mj-lt"/>
                    <a:ea typeface="+mj-ea"/>
                    <a:cs typeface="Arial" panose="020B0604020202020204" pitchFamily="34" charset="0"/>
                  </a:rPr>
                  <a:t>NT$4.88</a:t>
                </a:r>
                <a:r>
                  <a:rPr kumimoji="0" lang="zh-TW" altLang="en-US" sz="1400" b="1" dirty="0" smtClean="0">
                    <a:latin typeface="+mj-lt"/>
                    <a:ea typeface="+mj-ea"/>
                    <a:cs typeface="Arial" panose="020B0604020202020204" pitchFamily="34" charset="0"/>
                  </a:rPr>
                  <a:t>兆</a:t>
                </a:r>
                <a:r>
                  <a:rPr kumimoji="0" lang="zh-TW" altLang="en-US" sz="1400" b="1" dirty="0">
                    <a:latin typeface="+mj-lt"/>
                    <a:ea typeface="+mj-ea"/>
                    <a:cs typeface="Arial" panose="020B0604020202020204" pitchFamily="34" charset="0"/>
                  </a:rPr>
                  <a:t>元</a:t>
                </a:r>
                <a:endParaRPr kumimoji="0" lang="en-US" altLang="zh-TW" sz="1400" b="1" dirty="0">
                  <a:latin typeface="+mj-lt"/>
                  <a:ea typeface="+mj-ea"/>
                  <a:cs typeface="Arial" panose="020B0604020202020204" pitchFamily="34" charset="0"/>
                </a:endParaRPr>
              </a:p>
              <a:p>
                <a:pPr algn="ctr">
                  <a:spcBef>
                    <a:spcPct val="0"/>
                  </a:spcBef>
                  <a:buFontTx/>
                  <a:buNone/>
                </a:pPr>
                <a:endParaRPr kumimoji="0" lang="en-US" altLang="zh-TW" sz="1400" b="1" dirty="0">
                  <a:latin typeface="+mj-lt"/>
                  <a:ea typeface="+mj-ea"/>
                  <a:cs typeface="Arial" panose="020B0604020202020204" pitchFamily="34" charset="0"/>
                </a:endParaRPr>
              </a:p>
            </p:txBody>
          </p:sp>
          <p:grpSp>
            <p:nvGrpSpPr>
              <p:cNvPr id="16" name="群組 15"/>
              <p:cNvGrpSpPr/>
              <p:nvPr/>
            </p:nvGrpSpPr>
            <p:grpSpPr>
              <a:xfrm>
                <a:off x="4605975" y="3526620"/>
                <a:ext cx="520278" cy="1690440"/>
                <a:chOff x="4676907" y="2776786"/>
                <a:chExt cx="520278" cy="864591"/>
              </a:xfrm>
            </p:grpSpPr>
            <p:sp>
              <p:nvSpPr>
                <p:cNvPr id="19" name="Text Box 4"/>
                <p:cNvSpPr txBox="1">
                  <a:spLocks noChangeArrowheads="1"/>
                </p:cNvSpPr>
                <p:nvPr/>
              </p:nvSpPr>
              <p:spPr bwMode="gray">
                <a:xfrm rot="16200000">
                  <a:off x="4811377" y="2654443"/>
                  <a:ext cx="263465" cy="508151"/>
                </a:xfrm>
                <a:prstGeom prst="rect">
                  <a:avLst/>
                </a:prstGeom>
                <a:solidFill>
                  <a:schemeClr val="accent2">
                    <a:lumMod val="60000"/>
                    <a:lumOff val="40000"/>
                  </a:schemeClr>
                </a:solidFill>
                <a:ln>
                  <a:solidFill>
                    <a:schemeClr val="bg1"/>
                  </a:solidFill>
                </a:ln>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lnSpc>
                      <a:spcPct val="120000"/>
                    </a:lnSpc>
                    <a:spcBef>
                      <a:spcPct val="0"/>
                    </a:spcBef>
                    <a:buFont typeface="Wingdings" pitchFamily="2" charset="2"/>
                    <a:buNone/>
                  </a:pPr>
                  <a:endParaRPr lang="en-US" altLang="zh-TW" sz="2000" b="1" dirty="0">
                    <a:solidFill>
                      <a:prstClr val="white"/>
                    </a:solidFill>
                    <a:latin typeface="+mn-lt"/>
                    <a:ea typeface="DFKai-SB" pitchFamily="65" charset="-120"/>
                    <a:cs typeface="Arial" charset="0"/>
                  </a:endParaRPr>
                </a:p>
              </p:txBody>
            </p:sp>
            <p:sp>
              <p:nvSpPr>
                <p:cNvPr id="20" name="Text Box 4"/>
                <p:cNvSpPr txBox="1">
                  <a:spLocks noChangeArrowheads="1"/>
                </p:cNvSpPr>
                <p:nvPr/>
              </p:nvSpPr>
              <p:spPr bwMode="gray">
                <a:xfrm rot="16200000">
                  <a:off x="4630470" y="3079817"/>
                  <a:ext cx="607997" cy="515123"/>
                </a:xfrm>
                <a:prstGeom prst="rect">
                  <a:avLst/>
                </a:prstGeom>
                <a:solidFill>
                  <a:schemeClr val="accent3">
                    <a:lumMod val="75000"/>
                  </a:schemeClr>
                </a:solidFill>
                <a:ln>
                  <a:solidFill>
                    <a:schemeClr val="bg1"/>
                  </a:solidFill>
                </a:ln>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lnSpc>
                      <a:spcPct val="120000"/>
                    </a:lnSpc>
                    <a:spcBef>
                      <a:spcPct val="0"/>
                    </a:spcBef>
                    <a:buFont typeface="Wingdings" pitchFamily="2" charset="2"/>
                    <a:buNone/>
                  </a:pPr>
                  <a:endParaRPr lang="en-US" altLang="zh-TW" sz="2000" b="1" dirty="0">
                    <a:solidFill>
                      <a:prstClr val="white"/>
                    </a:solidFill>
                    <a:latin typeface="+mn-lt"/>
                    <a:ea typeface="DFKai-SB" pitchFamily="65" charset="-120"/>
                    <a:cs typeface="Arial" charset="0"/>
                  </a:endParaRPr>
                </a:p>
              </p:txBody>
            </p:sp>
          </p:grpSp>
          <p:sp>
            <p:nvSpPr>
              <p:cNvPr id="17" name="文字方塊 5"/>
              <p:cNvSpPr txBox="1"/>
              <p:nvPr/>
            </p:nvSpPr>
            <p:spPr>
              <a:xfrm>
                <a:off x="4166031" y="4329794"/>
                <a:ext cx="1395011" cy="518114"/>
              </a:xfrm>
              <a:prstGeom prst="rect">
                <a:avLst/>
              </a:prstGeom>
              <a:noFill/>
              <a:ln w="38100" cmpd="sng">
                <a:noFill/>
                <a:prstDash val="dash"/>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zh-TW" altLang="en-US" sz="1400" b="1" dirty="0">
                    <a:solidFill>
                      <a:schemeClr val="tx1"/>
                    </a:solidFill>
                    <a:latin typeface="+mj-lt"/>
                    <a:ea typeface="+mj-ea"/>
                    <a:cs typeface="Arial" panose="020B0604020202020204" pitchFamily="34" charset="0"/>
                  </a:rPr>
                  <a:t>具外匯風險</a:t>
                </a:r>
                <a:endParaRPr lang="en-US" altLang="zh-TW" sz="1400" b="1" dirty="0">
                  <a:solidFill>
                    <a:schemeClr val="tx1"/>
                  </a:solidFill>
                  <a:latin typeface="+mj-lt"/>
                  <a:ea typeface="+mj-ea"/>
                  <a:cs typeface="Arial" panose="020B0604020202020204" pitchFamily="34" charset="0"/>
                </a:endParaRPr>
              </a:p>
              <a:p>
                <a:pPr algn="ctr"/>
                <a:r>
                  <a:rPr lang="zh-TW" altLang="en-US" sz="1400" b="1" dirty="0" smtClean="0">
                    <a:solidFill>
                      <a:schemeClr val="tx1"/>
                    </a:solidFill>
                    <a:latin typeface="+mj-lt"/>
                    <a:ea typeface="+mj-ea"/>
                    <a:cs typeface="Arial" panose="020B0604020202020204" pitchFamily="34" charset="0"/>
                  </a:rPr>
                  <a:t>資產</a:t>
                </a:r>
                <a:r>
                  <a:rPr lang="en-US" altLang="zh-TW" sz="1400" b="1" dirty="0" smtClean="0">
                    <a:solidFill>
                      <a:schemeClr val="tx1"/>
                    </a:solidFill>
                    <a:latin typeface="+mj-lt"/>
                    <a:ea typeface="+mj-ea"/>
                    <a:cs typeface="Arial" panose="020B0604020202020204" pitchFamily="34" charset="0"/>
                  </a:rPr>
                  <a:t>68%    </a:t>
                </a:r>
                <a:endParaRPr lang="zh-TW" altLang="en-US" sz="1400" b="1" dirty="0">
                  <a:solidFill>
                    <a:schemeClr val="tx1"/>
                  </a:solidFill>
                  <a:latin typeface="+mj-lt"/>
                  <a:ea typeface="+mj-ea"/>
                  <a:cs typeface="Arial" panose="020B0604020202020204" pitchFamily="34" charset="0"/>
                </a:endParaRPr>
              </a:p>
            </p:txBody>
          </p:sp>
          <p:sp>
            <p:nvSpPr>
              <p:cNvPr id="18" name="文字方塊 3"/>
              <p:cNvSpPr txBox="1"/>
              <p:nvPr/>
            </p:nvSpPr>
            <p:spPr>
              <a:xfrm>
                <a:off x="4113214" y="3526619"/>
                <a:ext cx="1576340" cy="39636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zh-TW" altLang="en-US" sz="1400" b="1" dirty="0">
                    <a:solidFill>
                      <a:schemeClr val="tx1"/>
                    </a:solidFill>
                    <a:latin typeface="+mj-lt"/>
                    <a:ea typeface="+mj-ea"/>
                    <a:cs typeface="Arial" panose="020B0604020202020204" pitchFamily="34" charset="0"/>
                  </a:rPr>
                  <a:t>外幣</a:t>
                </a:r>
                <a:r>
                  <a:rPr lang="zh-TW" altLang="en-US" sz="1400" b="1" dirty="0" smtClean="0">
                    <a:solidFill>
                      <a:schemeClr val="tx1"/>
                    </a:solidFill>
                    <a:latin typeface="+mj-lt"/>
                    <a:ea typeface="+mj-ea"/>
                    <a:cs typeface="Arial" panose="020B0604020202020204" pitchFamily="34" charset="0"/>
                  </a:rPr>
                  <a:t>保單負債</a:t>
                </a:r>
                <a:endParaRPr lang="en-US" altLang="zh-TW" sz="1400" b="1" dirty="0">
                  <a:solidFill>
                    <a:schemeClr val="tx1"/>
                  </a:solidFill>
                  <a:latin typeface="+mj-lt"/>
                  <a:ea typeface="+mj-ea"/>
                  <a:cs typeface="Arial" panose="020B0604020202020204" pitchFamily="34" charset="0"/>
                </a:endParaRPr>
              </a:p>
              <a:p>
                <a:pPr algn="ctr"/>
                <a:r>
                  <a:rPr lang="zh-TW" altLang="en-US" sz="1400" b="1" dirty="0" smtClean="0">
                    <a:solidFill>
                      <a:srgbClr val="FF0000"/>
                    </a:solidFill>
                    <a:latin typeface="+mj-lt"/>
                    <a:ea typeface="+mj-ea"/>
                    <a:cs typeface="Arial" panose="020B0604020202020204" pitchFamily="34" charset="0"/>
                  </a:rPr>
                  <a:t> </a:t>
                </a:r>
                <a:r>
                  <a:rPr lang="en-US" altLang="zh-TW" sz="1400" b="1" dirty="0" smtClean="0">
                    <a:solidFill>
                      <a:schemeClr val="tx1"/>
                    </a:solidFill>
                    <a:latin typeface="+mj-lt"/>
                    <a:ea typeface="+mj-ea"/>
                    <a:cs typeface="Arial" panose="020B0604020202020204" pitchFamily="34" charset="0"/>
                  </a:rPr>
                  <a:t>32%</a:t>
                </a:r>
                <a:endParaRPr lang="zh-TW" altLang="en-US" sz="1400" b="1" dirty="0">
                  <a:solidFill>
                    <a:schemeClr val="tx1"/>
                  </a:solidFill>
                  <a:latin typeface="+mj-lt"/>
                  <a:ea typeface="+mj-ea"/>
                  <a:cs typeface="Arial" panose="020B0604020202020204" pitchFamily="34" charset="0"/>
                </a:endParaRPr>
              </a:p>
            </p:txBody>
          </p:sp>
        </p:grpSp>
      </p:grpSp>
      <p:sp>
        <p:nvSpPr>
          <p:cNvPr id="21" name="Text Box 87"/>
          <p:cNvSpPr txBox="1">
            <a:spLocks noChangeArrowheads="1"/>
          </p:cNvSpPr>
          <p:nvPr/>
        </p:nvSpPr>
        <p:spPr bwMode="gray">
          <a:xfrm>
            <a:off x="5399338" y="4164470"/>
            <a:ext cx="28537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wrap="square" lIns="0" tIns="0" rIns="0" bIns="0">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gn="ctr">
              <a:spcBef>
                <a:spcPct val="0"/>
              </a:spcBef>
              <a:buFontTx/>
              <a:buNone/>
            </a:pPr>
            <a:r>
              <a:rPr kumimoji="0" lang="en-US" altLang="zh-TW" sz="1800" b="1" u="sng" dirty="0" smtClean="0">
                <a:latin typeface="+mj-lt"/>
                <a:ea typeface="+mn-ea"/>
                <a:cs typeface="Arial" panose="020B0604020202020204" pitchFamily="34" charset="0"/>
              </a:rPr>
              <a:t>1H22</a:t>
            </a:r>
            <a:r>
              <a:rPr kumimoji="0" lang="zh-TW" altLang="en-US" sz="1800" b="1" u="sng" dirty="0" smtClean="0">
                <a:latin typeface="+mj-lt"/>
                <a:ea typeface="+mn-ea"/>
                <a:cs typeface="Arial" panose="020B0604020202020204" pitchFamily="34" charset="0"/>
              </a:rPr>
              <a:t> 避險成本 </a:t>
            </a:r>
            <a:r>
              <a:rPr kumimoji="0" lang="en-US" altLang="zh-TW" sz="1800" b="1" u="sng" dirty="0" smtClean="0">
                <a:latin typeface="+mj-lt"/>
                <a:ea typeface="+mn-ea"/>
                <a:cs typeface="Arial" panose="020B0604020202020204" pitchFamily="34" charset="0"/>
              </a:rPr>
              <a:t>-0.21%</a:t>
            </a:r>
            <a:r>
              <a:rPr kumimoji="0" lang="zh-TW" altLang="en-US" sz="1800" b="1" u="sng" dirty="0" smtClean="0">
                <a:latin typeface="+mj-lt"/>
                <a:ea typeface="+mn-ea"/>
                <a:cs typeface="Arial" panose="020B0604020202020204" pitchFamily="34" charset="0"/>
              </a:rPr>
              <a:t> </a:t>
            </a:r>
            <a:r>
              <a:rPr kumimoji="0" lang="en-US" altLang="zh-TW" sz="1800" b="1" u="sng" dirty="0" smtClean="0">
                <a:latin typeface="+mj-lt"/>
                <a:ea typeface="+mn-ea"/>
                <a:cs typeface="Arial" panose="020B0604020202020204" pitchFamily="34" charset="0"/>
              </a:rPr>
              <a:t>(</a:t>
            </a:r>
            <a:r>
              <a:rPr kumimoji="0" lang="zh-TW" altLang="en-US" sz="1800" b="1" u="sng" dirty="0" smtClean="0">
                <a:latin typeface="+mj-lt"/>
                <a:ea typeface="+mn-ea"/>
                <a:cs typeface="Arial" panose="020B0604020202020204" pitchFamily="34" charset="0"/>
              </a:rPr>
              <a:t>利得</a:t>
            </a:r>
            <a:r>
              <a:rPr kumimoji="0" lang="en-US" altLang="zh-TW" sz="1800" b="1" u="sng" dirty="0" smtClean="0">
                <a:latin typeface="+mj-lt"/>
                <a:ea typeface="+mn-ea"/>
                <a:cs typeface="Arial" panose="020B0604020202020204" pitchFamily="34" charset="0"/>
              </a:rPr>
              <a:t>)</a:t>
            </a:r>
            <a:endParaRPr kumimoji="0" lang="en-US" altLang="zh-TW" sz="1800" b="1" u="sng" dirty="0">
              <a:latin typeface="+mj-lt"/>
              <a:ea typeface="+mn-ea"/>
              <a:cs typeface="Arial" panose="020B0604020202020204" pitchFamily="34" charset="0"/>
            </a:endParaRPr>
          </a:p>
        </p:txBody>
      </p:sp>
      <p:grpSp>
        <p:nvGrpSpPr>
          <p:cNvPr id="28" name="群組 27"/>
          <p:cNvGrpSpPr/>
          <p:nvPr/>
        </p:nvGrpSpPr>
        <p:grpSpPr>
          <a:xfrm>
            <a:off x="6670641" y="4693727"/>
            <a:ext cx="2179954" cy="1164619"/>
            <a:chOff x="6823041" y="5003096"/>
            <a:chExt cx="2179954" cy="1164619"/>
          </a:xfrm>
        </p:grpSpPr>
        <p:sp>
          <p:nvSpPr>
            <p:cNvPr id="29" name="Text Box 3"/>
            <p:cNvSpPr txBox="1">
              <a:spLocks noChangeArrowheads="1"/>
            </p:cNvSpPr>
            <p:nvPr/>
          </p:nvSpPr>
          <p:spPr bwMode="auto">
            <a:xfrm>
              <a:off x="7094127" y="5003096"/>
              <a:ext cx="10419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spcBef>
                  <a:spcPts val="0"/>
                </a:spcBef>
                <a:buNone/>
              </a:pPr>
              <a:r>
                <a:rPr lang="en-US" altLang="zh-TW" sz="1300" dirty="0">
                  <a:latin typeface="+mn-lt"/>
                  <a:cs typeface="Arial" panose="020B0604020202020204" pitchFamily="34" charset="0"/>
                </a:rPr>
                <a:t>Proxy</a:t>
              </a:r>
            </a:p>
            <a:p>
              <a:pPr algn="ctr" eaLnBrk="1" hangingPunct="1">
                <a:spcBef>
                  <a:spcPts val="0"/>
                </a:spcBef>
                <a:buNone/>
              </a:pPr>
              <a:r>
                <a:rPr lang="en-US" altLang="zh-TW" sz="1300" dirty="0">
                  <a:latin typeface="+mn-lt"/>
                  <a:cs typeface="Arial" panose="020B0604020202020204" pitchFamily="34" charset="0"/>
                </a:rPr>
                <a:t>&amp; Open </a:t>
              </a:r>
            </a:p>
          </p:txBody>
        </p:sp>
        <p:sp>
          <p:nvSpPr>
            <p:cNvPr id="30" name="Text Box 3"/>
            <p:cNvSpPr txBox="1">
              <a:spLocks noChangeArrowheads="1"/>
            </p:cNvSpPr>
            <p:nvPr/>
          </p:nvSpPr>
          <p:spPr bwMode="auto">
            <a:xfrm>
              <a:off x="7961095" y="5429446"/>
              <a:ext cx="10419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buNone/>
              </a:pPr>
              <a:r>
                <a:rPr lang="en-US" altLang="zh-TW" sz="1400" dirty="0" smtClean="0">
                  <a:solidFill>
                    <a:schemeClr val="bg1"/>
                  </a:solidFill>
                  <a:latin typeface="+mn-lt"/>
                  <a:cs typeface="Arial" panose="020B0604020202020204" pitchFamily="34" charset="0"/>
                </a:rPr>
                <a:t>Currency</a:t>
              </a:r>
              <a:r>
                <a:rPr lang="en-US" altLang="zh-TW" sz="1300" dirty="0" smtClean="0">
                  <a:solidFill>
                    <a:schemeClr val="bg1"/>
                  </a:solidFill>
                  <a:latin typeface="+mn-lt"/>
                  <a:cs typeface="Arial" panose="020B0604020202020204" pitchFamily="34" charset="0"/>
                </a:rPr>
                <a:t> Swap &amp; NDF</a:t>
              </a:r>
              <a:endParaRPr lang="zh-TW" altLang="zh-TW" sz="1300" dirty="0">
                <a:solidFill>
                  <a:schemeClr val="bg1"/>
                </a:solidFill>
                <a:latin typeface="+mn-lt"/>
                <a:cs typeface="Arial" panose="020B0604020202020204" pitchFamily="34" charset="0"/>
              </a:endParaRPr>
            </a:p>
          </p:txBody>
        </p:sp>
        <p:sp>
          <p:nvSpPr>
            <p:cNvPr id="31" name="Text Box 3"/>
            <p:cNvSpPr txBox="1">
              <a:spLocks noChangeArrowheads="1"/>
            </p:cNvSpPr>
            <p:nvPr/>
          </p:nvSpPr>
          <p:spPr bwMode="auto">
            <a:xfrm>
              <a:off x="6823041" y="5745612"/>
              <a:ext cx="1332811" cy="42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lnSpc>
                  <a:spcPts val="1100"/>
                </a:lnSpc>
                <a:buNone/>
              </a:pPr>
              <a:r>
                <a:rPr lang="en-US" altLang="zh-TW" sz="1300" dirty="0">
                  <a:solidFill>
                    <a:schemeClr val="bg1"/>
                  </a:solidFill>
                  <a:latin typeface="+mj-lt"/>
                  <a:cs typeface="Arial" panose="020B0604020202020204" pitchFamily="34" charset="0"/>
                </a:rPr>
                <a:t>FVOCI &amp; </a:t>
              </a:r>
            </a:p>
            <a:p>
              <a:pPr algn="ctr" eaLnBrk="1" hangingPunct="1">
                <a:lnSpc>
                  <a:spcPts val="1100"/>
                </a:lnSpc>
                <a:buNone/>
              </a:pPr>
              <a:r>
                <a:rPr lang="en-US" altLang="zh-TW" sz="1300" dirty="0" smtClean="0">
                  <a:solidFill>
                    <a:schemeClr val="bg1"/>
                  </a:solidFill>
                  <a:latin typeface="+mj-lt"/>
                  <a:cs typeface="Arial" panose="020B0604020202020204" pitchFamily="34" charset="0"/>
                </a:rPr>
                <a:t>FVTPL</a:t>
              </a:r>
              <a:r>
                <a:rPr lang="zh-TW" altLang="en-US" sz="1300" dirty="0" smtClean="0">
                  <a:solidFill>
                    <a:schemeClr val="bg1"/>
                  </a:solidFill>
                  <a:latin typeface="+mj-lt"/>
                  <a:cs typeface="Arial" panose="020B0604020202020204" pitchFamily="34" charset="0"/>
                </a:rPr>
                <a:t> </a:t>
              </a:r>
              <a:r>
                <a:rPr lang="en-US" altLang="zh-TW" sz="1300" dirty="0" smtClean="0">
                  <a:solidFill>
                    <a:schemeClr val="bg1"/>
                  </a:solidFill>
                  <a:latin typeface="+mj-lt"/>
                  <a:cs typeface="Arial" panose="020B0604020202020204" pitchFamily="34" charset="0"/>
                </a:rPr>
                <a:t>(</a:t>
              </a:r>
              <a:r>
                <a:rPr lang="en-US" altLang="zh-TW" sz="1300" dirty="0">
                  <a:solidFill>
                    <a:schemeClr val="bg1"/>
                  </a:solidFill>
                  <a:latin typeface="+mj-lt"/>
                  <a:cs typeface="Arial" panose="020B0604020202020204" pitchFamily="34" charset="0"/>
                </a:rPr>
                <a:t>overlay</a:t>
              </a:r>
              <a:r>
                <a:rPr lang="en-US" altLang="zh-TW" sz="1300" dirty="0" smtClean="0">
                  <a:solidFill>
                    <a:schemeClr val="bg1"/>
                  </a:solidFill>
                  <a:latin typeface="+mj-lt"/>
                  <a:cs typeface="Arial" panose="020B0604020202020204" pitchFamily="34" charset="0"/>
                </a:rPr>
                <a:t>)</a:t>
              </a:r>
              <a:endParaRPr lang="zh-TW" altLang="zh-TW" sz="1300" dirty="0">
                <a:solidFill>
                  <a:schemeClr val="bg1"/>
                </a:solidFill>
                <a:latin typeface="+mj-lt"/>
                <a:cs typeface="Arial" panose="020B0604020202020204" pitchFamily="34" charset="0"/>
              </a:endParaRPr>
            </a:p>
          </p:txBody>
        </p:sp>
      </p:grpSp>
      <p:sp>
        <p:nvSpPr>
          <p:cNvPr id="32" name="Text Box 66"/>
          <p:cNvSpPr txBox="1">
            <a:spLocks noChangeArrowheads="1"/>
          </p:cNvSpPr>
          <p:nvPr/>
        </p:nvSpPr>
        <p:spPr bwMode="gray">
          <a:xfrm>
            <a:off x="587196" y="1781207"/>
            <a:ext cx="3794126" cy="428194"/>
          </a:xfrm>
          <a:prstGeom prst="rect">
            <a:avLst/>
          </a:prstGeom>
          <a:solidFill>
            <a:schemeClr val="accent1">
              <a:lumMod val="60000"/>
              <a:lumOff val="40000"/>
            </a:schemeClr>
          </a:solidFill>
          <a:ln>
            <a:noFill/>
          </a:ln>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lnSpc>
                <a:spcPct val="120000"/>
              </a:lnSpc>
              <a:spcBef>
                <a:spcPct val="0"/>
              </a:spcBef>
              <a:buFont typeface="Wingdings" pitchFamily="2" charset="2"/>
              <a:buNone/>
            </a:pPr>
            <a:r>
              <a:rPr lang="zh-TW" altLang="en-US" sz="2000" b="1" dirty="0">
                <a:solidFill>
                  <a:schemeClr val="bg1"/>
                </a:solidFill>
                <a:latin typeface="Arial" panose="020B0604020202020204" pitchFamily="34" charset="0"/>
                <a:ea typeface="微軟正黑體" panose="020B0604030504040204" pitchFamily="34" charset="-120"/>
                <a:cs typeface="Arial" panose="020B0604020202020204" pitchFamily="34" charset="0"/>
              </a:rPr>
              <a:t>避險前經常性投資收益率</a:t>
            </a:r>
            <a:endParaRPr lang="en-US" altLang="zh-TW" sz="1600" b="1" baseline="-25000"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34" name="Text Box 66"/>
          <p:cNvSpPr txBox="1">
            <a:spLocks noChangeArrowheads="1"/>
          </p:cNvSpPr>
          <p:nvPr/>
        </p:nvSpPr>
        <p:spPr bwMode="gray">
          <a:xfrm>
            <a:off x="4929160" y="1770190"/>
            <a:ext cx="3794126" cy="428194"/>
          </a:xfrm>
          <a:prstGeom prst="rect">
            <a:avLst/>
          </a:prstGeom>
          <a:solidFill>
            <a:schemeClr val="accent1">
              <a:lumMod val="60000"/>
              <a:lumOff val="40000"/>
            </a:schemeClr>
          </a:solidFill>
          <a:ln>
            <a:noFill/>
          </a:ln>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lnSpc>
                <a:spcPct val="120000"/>
              </a:lnSpc>
              <a:spcBef>
                <a:spcPct val="0"/>
              </a:spcBef>
              <a:buFont typeface="Wingdings" pitchFamily="2" charset="2"/>
              <a:buNone/>
            </a:pPr>
            <a:r>
              <a:rPr lang="zh-TW" altLang="en-US" sz="2000" b="1" dirty="0" smtClean="0">
                <a:solidFill>
                  <a:schemeClr val="bg1"/>
                </a:solidFill>
                <a:latin typeface="Arial" panose="020B0604020202020204" pitchFamily="34" charset="0"/>
                <a:ea typeface="微軟正黑體" panose="020B0604030504040204" pitchFamily="34" charset="-120"/>
                <a:cs typeface="Arial" panose="020B0604020202020204" pitchFamily="34" charset="0"/>
              </a:rPr>
              <a:t>避險前經常性投資收益率</a:t>
            </a:r>
            <a:endParaRPr lang="en-US" altLang="zh-TW" sz="1600" b="1" baseline="-25000"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35" name="Text Box 66"/>
          <p:cNvSpPr txBox="1">
            <a:spLocks noChangeArrowheads="1"/>
          </p:cNvSpPr>
          <p:nvPr/>
        </p:nvSpPr>
        <p:spPr bwMode="gray">
          <a:xfrm>
            <a:off x="4929160" y="3713783"/>
            <a:ext cx="3794126" cy="396000"/>
          </a:xfrm>
          <a:prstGeom prst="rect">
            <a:avLst/>
          </a:prstGeom>
          <a:solidFill>
            <a:schemeClr val="accent1">
              <a:lumMod val="60000"/>
              <a:lumOff val="40000"/>
            </a:schemeClr>
          </a:solidFill>
          <a:ln>
            <a:noFill/>
          </a:ln>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lnSpc>
                <a:spcPct val="120000"/>
              </a:lnSpc>
              <a:spcBef>
                <a:spcPct val="0"/>
              </a:spcBef>
              <a:buFont typeface="Wingdings" pitchFamily="2" charset="2"/>
              <a:buNone/>
            </a:pPr>
            <a:r>
              <a:rPr lang="zh-TW" altLang="en-US" sz="2000" b="1" dirty="0">
                <a:solidFill>
                  <a:schemeClr val="bg1"/>
                </a:solidFill>
                <a:latin typeface="Arial" panose="020B0604020202020204" pitchFamily="34" charset="0"/>
                <a:ea typeface="微軟正黑體" panose="020B0604030504040204" pitchFamily="34" charset="-120"/>
                <a:cs typeface="Arial" panose="020B0604020202020204" pitchFamily="34" charset="0"/>
              </a:rPr>
              <a:t>外幣資產避險結構</a:t>
            </a:r>
            <a:endParaRPr lang="en-US" altLang="zh-TW" sz="20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36" name="矩形 35"/>
          <p:cNvSpPr/>
          <p:nvPr/>
        </p:nvSpPr>
        <p:spPr>
          <a:xfrm>
            <a:off x="409068" y="5909044"/>
            <a:ext cx="4071966" cy="430887"/>
          </a:xfrm>
          <a:prstGeom prst="rect">
            <a:avLst/>
          </a:prstGeom>
        </p:spPr>
        <p:txBody>
          <a:bodyPr wrap="square">
            <a:spAutoFit/>
          </a:bodyPr>
          <a:lstStyle/>
          <a:p>
            <a:pPr marL="266700" indent="-266700"/>
            <a:r>
              <a:rPr kumimoji="0" lang="zh-TW" altLang="en-US" sz="1100" dirty="0" smtClean="0">
                <a:latin typeface="+mj-lt"/>
                <a:cs typeface="Arial" panose="020B0604020202020204" pitchFamily="34" charset="0"/>
              </a:rPr>
              <a:t>註</a:t>
            </a:r>
            <a:r>
              <a:rPr kumimoji="0" lang="zh-TW" altLang="en-US" sz="1100" dirty="0" smtClean="0">
                <a:latin typeface="+mj-lt"/>
                <a:cs typeface="Arial" panose="020B0604020202020204" pitchFamily="34" charset="0"/>
                <a:sym typeface="Wingdings" pitchFamily="2" charset="2"/>
              </a:rPr>
              <a:t>：</a:t>
            </a:r>
            <a:r>
              <a:rPr kumimoji="0" lang="zh-TW" altLang="en-US" sz="1100" dirty="0" smtClean="0">
                <a:latin typeface="+mj-lt"/>
                <a:cs typeface="Arial" panose="020B0604020202020204" pitchFamily="34" charset="0"/>
              </a:rPr>
              <a:t>避險前經常性投資收益不含資本利得，包含租金、利息收入與現金股利。現金股利收入主要於第二、三季認列。</a:t>
            </a:r>
            <a:endParaRPr kumimoji="0" lang="en-US" altLang="zh-TW" sz="1100" dirty="0" smtClean="0">
              <a:latin typeface="+mj-lt"/>
              <a:cs typeface="Arial" panose="020B0604020202020204" pitchFamily="34" charset="0"/>
            </a:endParaRPr>
          </a:p>
        </p:txBody>
      </p:sp>
      <p:sp>
        <p:nvSpPr>
          <p:cNvPr id="33" name="Text Box 3"/>
          <p:cNvSpPr txBox="1">
            <a:spLocks noChangeArrowheads="1"/>
          </p:cNvSpPr>
          <p:nvPr/>
        </p:nvSpPr>
        <p:spPr bwMode="blackWhite">
          <a:xfrm>
            <a:off x="409068" y="862550"/>
            <a:ext cx="8337936" cy="88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marL="285750" indent="-285750" eaLnBrk="1" hangingPunct="1">
              <a:lnSpc>
                <a:spcPts val="2000"/>
              </a:lnSpc>
              <a:spcBef>
                <a:spcPct val="10000"/>
              </a:spcBef>
              <a:buClr>
                <a:schemeClr val="bg2"/>
              </a:buClr>
              <a:buFont typeface="Wingdings" panose="05000000000000000000" pitchFamily="2" charset="2"/>
              <a:buChar char="p"/>
            </a:pPr>
            <a:r>
              <a:rPr lang="en-US" altLang="zh-TW" sz="1400" dirty="0">
                <a:latin typeface="+mj-lt"/>
                <a:ea typeface="+mj-ea"/>
              </a:rPr>
              <a:t>1H22</a:t>
            </a:r>
            <a:r>
              <a:rPr lang="zh-TW" altLang="en-US" sz="1400" dirty="0">
                <a:latin typeface="+mj-lt"/>
                <a:ea typeface="+mj-ea"/>
              </a:rPr>
              <a:t>經常性收益率年增</a:t>
            </a:r>
            <a:r>
              <a:rPr lang="en-US" altLang="zh-TW" sz="1400" dirty="0">
                <a:latin typeface="+mj-lt"/>
                <a:ea typeface="+mj-ea"/>
              </a:rPr>
              <a:t>32bps</a:t>
            </a:r>
            <a:r>
              <a:rPr lang="zh-TW" altLang="en-US" sz="1400" dirty="0">
                <a:latin typeface="+mj-lt"/>
                <a:ea typeface="+mj-ea"/>
              </a:rPr>
              <a:t>，因今年以來海外債新錢收益率較去年同期顯著</a:t>
            </a:r>
            <a:r>
              <a:rPr lang="zh-TW" altLang="en-US" sz="1400">
                <a:latin typeface="+mj-lt"/>
                <a:ea typeface="+mj-ea"/>
              </a:rPr>
              <a:t>提升</a:t>
            </a:r>
            <a:r>
              <a:rPr lang="zh-TW" altLang="en-US" sz="1400" smtClean="0">
                <a:latin typeface="+mj-lt"/>
                <a:ea typeface="+mj-ea"/>
              </a:rPr>
              <a:t>，把握機會積極佈建；股利</a:t>
            </a:r>
            <a:r>
              <a:rPr lang="zh-TW" altLang="en-US" sz="1400" dirty="0">
                <a:latin typeface="+mj-lt"/>
                <a:ea typeface="+mj-ea"/>
              </a:rPr>
              <a:t>收入亦較去年同期</a:t>
            </a:r>
            <a:r>
              <a:rPr lang="zh-TW" altLang="en-US" sz="1400" dirty="0" smtClean="0">
                <a:latin typeface="+mj-lt"/>
                <a:ea typeface="+mj-ea"/>
              </a:rPr>
              <a:t>增加</a:t>
            </a:r>
            <a:endParaRPr lang="en-US" altLang="zh-TW" sz="1400" dirty="0" smtClean="0">
              <a:latin typeface="+mj-lt"/>
              <a:ea typeface="+mj-ea"/>
            </a:endParaRPr>
          </a:p>
          <a:p>
            <a:pPr marL="285750" indent="-285750" eaLnBrk="1" hangingPunct="1">
              <a:lnSpc>
                <a:spcPts val="2000"/>
              </a:lnSpc>
              <a:spcBef>
                <a:spcPct val="10000"/>
              </a:spcBef>
              <a:buClr>
                <a:schemeClr val="bg2"/>
              </a:buClr>
              <a:buFont typeface="Wingdings" panose="05000000000000000000" pitchFamily="2" charset="2"/>
              <a:buChar char="p"/>
            </a:pPr>
            <a:r>
              <a:rPr kumimoji="0" lang="zh-TW" altLang="en-US" sz="1400" dirty="0" smtClean="0">
                <a:latin typeface="Calibri"/>
                <a:ea typeface="微軟正黑體"/>
              </a:rPr>
              <a:t>受惠</a:t>
            </a:r>
            <a:r>
              <a:rPr kumimoji="0" lang="zh-TW" altLang="en-US" sz="1400" dirty="0">
                <a:latin typeface="Calibri"/>
                <a:ea typeface="微軟正黑體"/>
              </a:rPr>
              <a:t>於台幣貶值及替代避險成效提升，</a:t>
            </a:r>
            <a:r>
              <a:rPr kumimoji="0" lang="en-US" altLang="zh-TW" sz="1400" dirty="0" smtClean="0">
                <a:latin typeface="Calibri"/>
                <a:ea typeface="微軟正黑體"/>
              </a:rPr>
              <a:t>1H22</a:t>
            </a:r>
            <a:r>
              <a:rPr kumimoji="0" lang="zh-TW" altLang="en-US" sz="1400" dirty="0">
                <a:latin typeface="Calibri"/>
                <a:ea typeface="微軟正黑體"/>
              </a:rPr>
              <a:t>年化避險利得</a:t>
            </a:r>
            <a:r>
              <a:rPr kumimoji="0" lang="en-US" altLang="zh-TW" sz="1400" dirty="0" smtClean="0">
                <a:latin typeface="Calibri"/>
                <a:ea typeface="微軟正黑體"/>
              </a:rPr>
              <a:t>0.21%</a:t>
            </a:r>
            <a:endParaRPr kumimoji="0" lang="zh-TW" altLang="en-US" sz="1400" dirty="0">
              <a:latin typeface="Calibri"/>
              <a:ea typeface="微軟正黑體"/>
            </a:endParaRPr>
          </a:p>
        </p:txBody>
      </p:sp>
    </p:spTree>
    <p:extLst>
      <p:ext uri="{BB962C8B-B14F-4D97-AF65-F5344CB8AC3E}">
        <p14:creationId xmlns:p14="http://schemas.microsoft.com/office/powerpoint/2010/main" val="30680998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stretch>
            <a:fillRect/>
          </a:stretch>
        </p:blipFill>
        <p:spPr>
          <a:xfrm>
            <a:off x="493242" y="2279029"/>
            <a:ext cx="4032000" cy="4169893"/>
          </a:xfrm>
          <a:prstGeom prst="rect">
            <a:avLst/>
          </a:prstGeom>
        </p:spPr>
      </p:pic>
      <p:pic>
        <p:nvPicPr>
          <p:cNvPr id="4" name="圖片 3"/>
          <p:cNvPicPr>
            <a:picLocks noChangeAspect="1"/>
          </p:cNvPicPr>
          <p:nvPr/>
        </p:nvPicPr>
        <p:blipFill>
          <a:blip r:embed="rId3"/>
          <a:stretch>
            <a:fillRect/>
          </a:stretch>
        </p:blipFill>
        <p:spPr>
          <a:xfrm>
            <a:off x="4833861" y="3205894"/>
            <a:ext cx="4126375" cy="3168000"/>
          </a:xfrm>
          <a:prstGeom prst="rect">
            <a:avLst/>
          </a:prstGeom>
        </p:spPr>
      </p:pic>
      <p:sp>
        <p:nvSpPr>
          <p:cNvPr id="3" name="投影片編號版面配置區 2"/>
          <p:cNvSpPr>
            <a:spLocks noGrp="1"/>
          </p:cNvSpPr>
          <p:nvPr>
            <p:ph type="sldNum" sz="quarter" idx="12"/>
          </p:nvPr>
        </p:nvSpPr>
        <p:spPr>
          <a:xfrm>
            <a:off x="8736889" y="6449913"/>
            <a:ext cx="395536" cy="288032"/>
          </a:xfrm>
        </p:spPr>
        <p:txBody>
          <a:bodyPr/>
          <a:lstStyle/>
          <a:p>
            <a:fld id="{018B90E8-31B4-41F6-8174-D549C5229FD8}" type="slidenum">
              <a:rPr lang="zh-TW" altLang="en-US" smtClean="0">
                <a:latin typeface="+mn-lt"/>
              </a:rPr>
              <a:t>31</a:t>
            </a:fld>
            <a:endParaRPr lang="zh-TW" altLang="en-US">
              <a:latin typeface="+mn-lt"/>
            </a:endParaRPr>
          </a:p>
        </p:txBody>
      </p:sp>
      <p:sp>
        <p:nvSpPr>
          <p:cNvPr id="20" name="Text Box 3"/>
          <p:cNvSpPr txBox="1">
            <a:spLocks noChangeArrowheads="1"/>
          </p:cNvSpPr>
          <p:nvPr/>
        </p:nvSpPr>
        <p:spPr bwMode="auto">
          <a:xfrm>
            <a:off x="3492974" y="2134810"/>
            <a:ext cx="76014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300" i="0" dirty="0">
                <a:latin typeface="+mn-lt"/>
              </a:rPr>
              <a:t>(NT$BN)</a:t>
            </a:r>
          </a:p>
        </p:txBody>
      </p:sp>
      <p:sp>
        <p:nvSpPr>
          <p:cNvPr id="22" name="標題 2"/>
          <p:cNvSpPr>
            <a:spLocks noGrp="1"/>
          </p:cNvSpPr>
          <p:nvPr>
            <p:ph type="title"/>
          </p:nvPr>
        </p:nvSpPr>
        <p:spPr>
          <a:xfrm>
            <a:off x="431809" y="188564"/>
            <a:ext cx="8748712" cy="576808"/>
          </a:xfrm>
        </p:spPr>
        <p:txBody>
          <a:bodyPr>
            <a:noAutofit/>
          </a:bodyPr>
          <a:lstStyle/>
          <a:p>
            <a:pPr marL="2155825" indent="-2155825">
              <a:lnSpc>
                <a:spcPts val="2700"/>
              </a:lnSpc>
            </a:pPr>
            <a:r>
              <a:rPr lang="zh-TW" altLang="en-US" dirty="0"/>
              <a:t>國泰人壽 </a:t>
            </a:r>
            <a:r>
              <a:rPr lang="en-US" altLang="zh-TW" dirty="0"/>
              <a:t>–</a:t>
            </a:r>
            <a:r>
              <a:rPr lang="zh-TW" altLang="en-US" dirty="0"/>
              <a:t> 現金股利收入與國外固定收益投資區域</a:t>
            </a:r>
            <a:endParaRPr lang="en-US" altLang="zh-TW" dirty="0">
              <a:latin typeface="+mn-lt"/>
              <a:ea typeface="DFKai-SB" pitchFamily="65" charset="-120"/>
            </a:endParaRPr>
          </a:p>
        </p:txBody>
      </p:sp>
      <p:sp>
        <p:nvSpPr>
          <p:cNvPr id="23" name="Text Box 66"/>
          <p:cNvSpPr txBox="1">
            <a:spLocks noChangeArrowheads="1"/>
          </p:cNvSpPr>
          <p:nvPr/>
        </p:nvSpPr>
        <p:spPr bwMode="gray">
          <a:xfrm>
            <a:off x="390946" y="1710021"/>
            <a:ext cx="3927600" cy="396000"/>
          </a:xfrm>
          <a:prstGeom prst="rect">
            <a:avLst/>
          </a:prstGeom>
          <a:solidFill>
            <a:schemeClr val="accent1">
              <a:lumMod val="60000"/>
              <a:lumOff val="40000"/>
            </a:schemeClr>
          </a:solidFill>
          <a:ln>
            <a:noFill/>
          </a:ln>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lnSpc>
                <a:spcPct val="120000"/>
              </a:lnSpc>
              <a:spcBef>
                <a:spcPct val="0"/>
              </a:spcBef>
              <a:buFont typeface="Wingdings" pitchFamily="2" charset="2"/>
              <a:buNone/>
            </a:pPr>
            <a:r>
              <a:rPr lang="zh-TW" altLang="en-US" sz="2000" b="1" dirty="0">
                <a:solidFill>
                  <a:schemeClr val="bg1"/>
                </a:solidFill>
                <a:latin typeface="Arial" panose="020B0604020202020204" pitchFamily="34" charset="0"/>
                <a:ea typeface="微軟正黑體" panose="020B0604030504040204" pitchFamily="34" charset="-120"/>
                <a:cs typeface="Arial" panose="020B0604020202020204" pitchFamily="34" charset="0"/>
              </a:rPr>
              <a:t>現金股利收入</a:t>
            </a:r>
            <a:endParaRPr lang="en-US" altLang="zh-TW" sz="14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4" name="Text Box 66"/>
          <p:cNvSpPr txBox="1">
            <a:spLocks noChangeArrowheads="1"/>
          </p:cNvSpPr>
          <p:nvPr/>
        </p:nvSpPr>
        <p:spPr bwMode="gray">
          <a:xfrm>
            <a:off x="4790947" y="1710021"/>
            <a:ext cx="3928576" cy="396000"/>
          </a:xfrm>
          <a:prstGeom prst="rect">
            <a:avLst/>
          </a:prstGeom>
          <a:solidFill>
            <a:schemeClr val="accent1">
              <a:lumMod val="60000"/>
              <a:lumOff val="40000"/>
            </a:schemeClr>
          </a:solidFill>
          <a:ln>
            <a:noFill/>
          </a:ln>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lnSpc>
                <a:spcPct val="120000"/>
              </a:lnSpc>
              <a:spcBef>
                <a:spcPct val="0"/>
              </a:spcBef>
              <a:buFont typeface="Wingdings" pitchFamily="2" charset="2"/>
              <a:buNone/>
            </a:pPr>
            <a:r>
              <a:rPr lang="zh-TW" altLang="en-US" sz="2000" b="1" dirty="0">
                <a:solidFill>
                  <a:schemeClr val="bg1"/>
                </a:solidFill>
                <a:latin typeface="Arial" panose="020B0604020202020204" pitchFamily="34" charset="0"/>
                <a:ea typeface="微軟正黑體" panose="020B0604030504040204" pitchFamily="34" charset="-120"/>
                <a:cs typeface="Arial" panose="020B0604020202020204" pitchFamily="34" charset="0"/>
              </a:rPr>
              <a:t>國外固定收益投資地域分佈</a:t>
            </a:r>
            <a:endParaRPr lang="en-US" altLang="zh-TW" sz="20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grpSp>
        <p:nvGrpSpPr>
          <p:cNvPr id="19" name="群組 18"/>
          <p:cNvGrpSpPr/>
          <p:nvPr/>
        </p:nvGrpSpPr>
        <p:grpSpPr>
          <a:xfrm>
            <a:off x="4915410" y="2049162"/>
            <a:ext cx="2520340" cy="1029688"/>
            <a:chOff x="700441" y="1410884"/>
            <a:chExt cx="2520340" cy="1029688"/>
          </a:xfrm>
        </p:grpSpPr>
        <p:sp>
          <p:nvSpPr>
            <p:cNvPr id="21" name="Text Box 12"/>
            <p:cNvSpPr txBox="1">
              <a:spLocks noChangeArrowheads="1"/>
            </p:cNvSpPr>
            <p:nvPr/>
          </p:nvSpPr>
          <p:spPr bwMode="gray">
            <a:xfrm>
              <a:off x="958595" y="1648849"/>
              <a:ext cx="2046287" cy="315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nSpc>
                  <a:spcPct val="170000"/>
                </a:lnSpc>
                <a:spcBef>
                  <a:spcPct val="80000"/>
                </a:spcBef>
                <a:spcAft>
                  <a:spcPct val="80000"/>
                </a:spcAft>
                <a:buFontTx/>
                <a:buNone/>
              </a:pPr>
              <a:r>
                <a:rPr kumimoji="0" lang="zh-TW" altLang="en-US" sz="1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亞太區域</a:t>
              </a:r>
              <a:endParaRPr kumimoji="0" lang="zh-TW" altLang="en-US" sz="1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5" name="Rectangle 19"/>
            <p:cNvSpPr>
              <a:spLocks noChangeArrowheads="1"/>
            </p:cNvSpPr>
            <p:nvPr/>
          </p:nvSpPr>
          <p:spPr bwMode="gray">
            <a:xfrm>
              <a:off x="700441" y="2233850"/>
              <a:ext cx="180000" cy="18000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400">
                <a:solidFill>
                  <a:srgbClr val="FFFFFF"/>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6" name="Rectangle 45"/>
            <p:cNvSpPr>
              <a:spLocks noChangeArrowheads="1"/>
            </p:cNvSpPr>
            <p:nvPr/>
          </p:nvSpPr>
          <p:spPr bwMode="gray">
            <a:xfrm>
              <a:off x="700441" y="1997542"/>
              <a:ext cx="180000" cy="180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400">
                <a:solidFill>
                  <a:srgbClr val="FFFFFF"/>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7" name="Rectangle 46"/>
            <p:cNvSpPr>
              <a:spLocks noChangeArrowheads="1"/>
            </p:cNvSpPr>
            <p:nvPr/>
          </p:nvSpPr>
          <p:spPr bwMode="gray">
            <a:xfrm>
              <a:off x="700441" y="1761234"/>
              <a:ext cx="180000" cy="1800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400">
                <a:solidFill>
                  <a:srgbClr val="FFFFFF"/>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8" name="Text Box 13"/>
            <p:cNvSpPr txBox="1">
              <a:spLocks noChangeArrowheads="1"/>
            </p:cNvSpPr>
            <p:nvPr/>
          </p:nvSpPr>
          <p:spPr bwMode="gray">
            <a:xfrm>
              <a:off x="958595" y="1886814"/>
              <a:ext cx="1890712" cy="315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nSpc>
                  <a:spcPct val="170000"/>
                </a:lnSpc>
                <a:spcBef>
                  <a:spcPct val="80000"/>
                </a:spcBef>
                <a:spcAft>
                  <a:spcPct val="80000"/>
                </a:spcAft>
                <a:buFontTx/>
                <a:buNone/>
              </a:pPr>
              <a:r>
                <a:rPr kumimoji="0" lang="zh-TW" altLang="en-US" sz="1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歐洲</a:t>
              </a:r>
            </a:p>
          </p:txBody>
        </p:sp>
        <p:sp>
          <p:nvSpPr>
            <p:cNvPr id="29" name="Text Box 13"/>
            <p:cNvSpPr txBox="1">
              <a:spLocks noChangeArrowheads="1"/>
            </p:cNvSpPr>
            <p:nvPr/>
          </p:nvSpPr>
          <p:spPr bwMode="gray">
            <a:xfrm>
              <a:off x="958594" y="2124780"/>
              <a:ext cx="2262187" cy="315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nSpc>
                  <a:spcPct val="170000"/>
                </a:lnSpc>
                <a:spcBef>
                  <a:spcPct val="80000"/>
                </a:spcBef>
                <a:spcAft>
                  <a:spcPct val="80000"/>
                </a:spcAft>
                <a:buFontTx/>
                <a:buNone/>
              </a:pPr>
              <a:r>
                <a:rPr kumimoji="0" lang="zh-TW" altLang="en-US" sz="1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北美洲</a:t>
              </a:r>
              <a:endParaRPr kumimoji="0" lang="zh-TW" altLang="en-US" sz="1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30" name="Rectangle 34"/>
            <p:cNvSpPr>
              <a:spLocks noChangeArrowheads="1"/>
            </p:cNvSpPr>
            <p:nvPr/>
          </p:nvSpPr>
          <p:spPr bwMode="gray">
            <a:xfrm>
              <a:off x="700441" y="1524926"/>
              <a:ext cx="180000" cy="180000"/>
            </a:xfrm>
            <a:prstGeom prst="rect">
              <a:avLst/>
            </a:prstGeom>
            <a:pattFill prst="pct60">
              <a:fgClr>
                <a:schemeClr val="accent3"/>
              </a:fgClr>
              <a:bgClr>
                <a:schemeClr val="bg1"/>
              </a:bgClr>
            </a:pattFill>
            <a:ln w="9525" algn="ctr">
              <a:solidFill>
                <a:schemeClr val="bg1"/>
              </a:solidFill>
              <a:miter lim="800000"/>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30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31" name="Text Box 12"/>
            <p:cNvSpPr txBox="1">
              <a:spLocks noChangeArrowheads="1"/>
            </p:cNvSpPr>
            <p:nvPr/>
          </p:nvSpPr>
          <p:spPr bwMode="gray">
            <a:xfrm>
              <a:off x="957258" y="1410884"/>
              <a:ext cx="2046287" cy="315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nSpc>
                  <a:spcPct val="170000"/>
                </a:lnSpc>
                <a:spcBef>
                  <a:spcPct val="80000"/>
                </a:spcBef>
                <a:spcAft>
                  <a:spcPct val="80000"/>
                </a:spcAft>
                <a:buFontTx/>
                <a:buNone/>
              </a:pPr>
              <a:r>
                <a:rPr kumimoji="0" lang="zh-TW" altLang="en-US" sz="1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其它</a:t>
              </a:r>
              <a:endParaRPr kumimoji="0" lang="zh-TW" altLang="en-US" sz="1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pSp>
      <p:sp>
        <p:nvSpPr>
          <p:cNvPr id="18" name="Text Box 87"/>
          <p:cNvSpPr txBox="1">
            <a:spLocks noChangeArrowheads="1"/>
          </p:cNvSpPr>
          <p:nvPr/>
        </p:nvSpPr>
        <p:spPr bwMode="gray">
          <a:xfrm>
            <a:off x="4940094" y="6486854"/>
            <a:ext cx="374671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wrap="square" lIns="0" tIns="0" rIns="0" bIns="0">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spcBef>
                <a:spcPct val="0"/>
              </a:spcBef>
              <a:buFontTx/>
              <a:buNone/>
            </a:pPr>
            <a:r>
              <a:rPr kumimoji="0" lang="zh-TW" altLang="en-US" sz="11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註</a:t>
            </a:r>
            <a:r>
              <a:rPr kumimoji="0" lang="zh-TW" altLang="en-US" sz="11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：不含外幣存款。</a:t>
            </a:r>
            <a:endParaRPr kumimoji="0" lang="en-US" altLang="zh-TW" sz="1100" i="0" dirty="0">
              <a:latin typeface="Arial" panose="020B0604020202020204" pitchFamily="34" charset="0"/>
              <a:ea typeface="微軟正黑體" panose="020B0604030504040204" pitchFamily="34" charset="-120"/>
              <a:cs typeface="Arial" panose="020B0604020202020204" pitchFamily="34" charset="0"/>
            </a:endParaRPr>
          </a:p>
        </p:txBody>
      </p:sp>
      <p:grpSp>
        <p:nvGrpSpPr>
          <p:cNvPr id="34" name="群組 33"/>
          <p:cNvGrpSpPr/>
          <p:nvPr/>
        </p:nvGrpSpPr>
        <p:grpSpPr>
          <a:xfrm>
            <a:off x="3605859" y="4304199"/>
            <a:ext cx="1403234" cy="1539229"/>
            <a:chOff x="3463131" y="4188614"/>
            <a:chExt cx="1403234" cy="1539229"/>
          </a:xfrm>
        </p:grpSpPr>
        <p:sp>
          <p:nvSpPr>
            <p:cNvPr id="35" name="矩形 34"/>
            <p:cNvSpPr/>
            <p:nvPr/>
          </p:nvSpPr>
          <p:spPr>
            <a:xfrm>
              <a:off x="3479459" y="4188614"/>
              <a:ext cx="507742" cy="543687"/>
            </a:xfrm>
            <a:prstGeom prst="rect">
              <a:avLst/>
            </a:prstGeom>
            <a:solidFill>
              <a:schemeClr val="accent1">
                <a:lumMod val="20000"/>
                <a:lumOff val="80000"/>
              </a:schemeClr>
            </a:solidFill>
            <a:ln w="12700"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Text Box 5"/>
            <p:cNvSpPr txBox="1">
              <a:spLocks noChangeArrowheads="1"/>
            </p:cNvSpPr>
            <p:nvPr/>
          </p:nvSpPr>
          <p:spPr bwMode="gray">
            <a:xfrm>
              <a:off x="3536927" y="4309561"/>
              <a:ext cx="6447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600" dirty="0" smtClean="0">
                  <a:latin typeface="+mj-lt"/>
                </a:rPr>
                <a:t>6.3</a:t>
              </a:r>
              <a:endParaRPr lang="en-US" altLang="zh-TW" sz="1600" i="0" dirty="0">
                <a:latin typeface="+mj-lt"/>
              </a:endParaRPr>
            </a:p>
          </p:txBody>
        </p:sp>
        <p:sp>
          <p:nvSpPr>
            <p:cNvPr id="37" name="Text Box 5"/>
            <p:cNvSpPr txBox="1">
              <a:spLocks noChangeArrowheads="1"/>
            </p:cNvSpPr>
            <p:nvPr/>
          </p:nvSpPr>
          <p:spPr bwMode="gray">
            <a:xfrm>
              <a:off x="3463131" y="4831140"/>
              <a:ext cx="6752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600" dirty="0" smtClean="0">
                  <a:solidFill>
                    <a:schemeClr val="bg1"/>
                  </a:solidFill>
                  <a:latin typeface="+mj-lt"/>
                </a:rPr>
                <a:t>11</a:t>
              </a:r>
              <a:r>
                <a:rPr lang="en-US" altLang="zh-TW" sz="1600" i="0" dirty="0" smtClean="0">
                  <a:solidFill>
                    <a:schemeClr val="bg1"/>
                  </a:solidFill>
                  <a:latin typeface="+mj-lt"/>
                </a:rPr>
                <a:t>.3</a:t>
              </a:r>
            </a:p>
          </p:txBody>
        </p:sp>
        <p:sp>
          <p:nvSpPr>
            <p:cNvPr id="38" name="AutoShape 40"/>
            <p:cNvSpPr>
              <a:spLocks/>
            </p:cNvSpPr>
            <p:nvPr/>
          </p:nvSpPr>
          <p:spPr bwMode="blackWhite">
            <a:xfrm>
              <a:off x="4010460" y="4195146"/>
              <a:ext cx="72056" cy="540000"/>
            </a:xfrm>
            <a:prstGeom prst="rightBrace">
              <a:avLst>
                <a:gd name="adj1" fmla="val 11397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800">
                <a:solidFill>
                  <a:schemeClr val="bg1"/>
                </a:solidFill>
                <a:latin typeface="Arial" charset="0"/>
              </a:endParaRPr>
            </a:p>
          </p:txBody>
        </p:sp>
        <p:sp>
          <p:nvSpPr>
            <p:cNvPr id="39" name="Text Box 5"/>
            <p:cNvSpPr txBox="1">
              <a:spLocks noChangeArrowheads="1"/>
            </p:cNvSpPr>
            <p:nvPr/>
          </p:nvSpPr>
          <p:spPr bwMode="gray">
            <a:xfrm>
              <a:off x="4077932" y="5069829"/>
              <a:ext cx="62807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500" i="0" dirty="0" smtClean="0">
                  <a:latin typeface="+mj-lt"/>
                </a:rPr>
                <a:t>1H22</a:t>
              </a:r>
              <a:endParaRPr lang="en-US" altLang="zh-TW" sz="1500" i="0" dirty="0">
                <a:latin typeface="+mj-lt"/>
              </a:endParaRPr>
            </a:p>
          </p:txBody>
        </p:sp>
        <p:sp>
          <p:nvSpPr>
            <p:cNvPr id="40" name="AutoShape 40"/>
            <p:cNvSpPr>
              <a:spLocks/>
            </p:cNvSpPr>
            <p:nvPr/>
          </p:nvSpPr>
          <p:spPr bwMode="blackWhite">
            <a:xfrm>
              <a:off x="4013000" y="4755843"/>
              <a:ext cx="72056" cy="972000"/>
            </a:xfrm>
            <a:prstGeom prst="rightBrace">
              <a:avLst>
                <a:gd name="adj1" fmla="val 11397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800">
                <a:solidFill>
                  <a:schemeClr val="bg1"/>
                </a:solidFill>
                <a:latin typeface="Arial" charset="0"/>
              </a:endParaRPr>
            </a:p>
          </p:txBody>
        </p:sp>
        <p:sp>
          <p:nvSpPr>
            <p:cNvPr id="41" name="Text Box 5"/>
            <p:cNvSpPr txBox="1">
              <a:spLocks noChangeArrowheads="1"/>
            </p:cNvSpPr>
            <p:nvPr/>
          </p:nvSpPr>
          <p:spPr bwMode="gray">
            <a:xfrm>
              <a:off x="4030485" y="4289975"/>
              <a:ext cx="83588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500" i="0" dirty="0" smtClean="0">
                  <a:latin typeface="+mj-lt"/>
                </a:rPr>
                <a:t>July </a:t>
              </a:r>
              <a:r>
                <a:rPr lang="en-US" altLang="zh-TW" sz="1500" dirty="0" smtClean="0">
                  <a:latin typeface="+mj-lt"/>
                </a:rPr>
                <a:t>22</a:t>
              </a:r>
              <a:endParaRPr lang="en-US" altLang="zh-TW" sz="1500" i="0" dirty="0">
                <a:latin typeface="+mj-lt"/>
              </a:endParaRPr>
            </a:p>
          </p:txBody>
        </p:sp>
      </p:grpSp>
      <p:sp>
        <p:nvSpPr>
          <p:cNvPr id="43" name="Text Box 5"/>
          <p:cNvSpPr txBox="1">
            <a:spLocks noChangeArrowheads="1"/>
          </p:cNvSpPr>
          <p:nvPr/>
        </p:nvSpPr>
        <p:spPr bwMode="gray">
          <a:xfrm>
            <a:off x="3622187" y="3950502"/>
            <a:ext cx="6752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600" dirty="0" smtClean="0">
                <a:latin typeface="+mj-lt"/>
              </a:rPr>
              <a:t>17</a:t>
            </a:r>
            <a:r>
              <a:rPr lang="en-US" altLang="zh-TW" sz="1600" i="0" dirty="0" smtClean="0">
                <a:latin typeface="+mj-lt"/>
              </a:rPr>
              <a:t>.6</a:t>
            </a:r>
          </a:p>
        </p:txBody>
      </p:sp>
      <p:sp>
        <p:nvSpPr>
          <p:cNvPr id="32" name="Text Box 3"/>
          <p:cNvSpPr txBox="1">
            <a:spLocks noChangeArrowheads="1"/>
          </p:cNvSpPr>
          <p:nvPr/>
        </p:nvSpPr>
        <p:spPr bwMode="auto">
          <a:xfrm>
            <a:off x="3450243" y="5943565"/>
            <a:ext cx="908111" cy="430887"/>
          </a:xfrm>
          <a:prstGeom prst="rect">
            <a:avLst/>
          </a:prstGeom>
          <a:solidFill>
            <a:schemeClr val="bg1"/>
          </a:solidFill>
          <a:ln>
            <a:noFill/>
          </a:ln>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spcBef>
                <a:spcPts val="0"/>
              </a:spcBef>
              <a:buNone/>
            </a:pPr>
            <a:r>
              <a:rPr lang="en-US" altLang="zh-TW" sz="2100" b="1" dirty="0" smtClean="0">
                <a:latin typeface="+mn-lt"/>
                <a:cs typeface="Arial" panose="020B0604020202020204" pitchFamily="34" charset="0"/>
              </a:rPr>
              <a:t>7M22</a:t>
            </a:r>
            <a:endParaRPr lang="en-US" altLang="zh-TW" sz="2100" b="1" dirty="0">
              <a:latin typeface="+mn-lt"/>
              <a:cs typeface="Arial" panose="020B0604020202020204" pitchFamily="34" charset="0"/>
            </a:endParaRPr>
          </a:p>
        </p:txBody>
      </p:sp>
      <p:sp>
        <p:nvSpPr>
          <p:cNvPr id="44" name="Text Box 3"/>
          <p:cNvSpPr txBox="1">
            <a:spLocks noChangeArrowheads="1"/>
          </p:cNvSpPr>
          <p:nvPr/>
        </p:nvSpPr>
        <p:spPr bwMode="blackWhite">
          <a:xfrm>
            <a:off x="390946" y="901866"/>
            <a:ext cx="8328577" cy="34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marL="285750" indent="-285750" eaLnBrk="1" hangingPunct="1">
              <a:lnSpc>
                <a:spcPts val="2000"/>
              </a:lnSpc>
              <a:spcBef>
                <a:spcPct val="10000"/>
              </a:spcBef>
              <a:buClr>
                <a:schemeClr val="bg2"/>
              </a:buClr>
              <a:buFont typeface="Wingdings" panose="05000000000000000000" pitchFamily="2" charset="2"/>
              <a:buChar char="p"/>
            </a:pPr>
            <a:r>
              <a:rPr lang="zh-TW" altLang="en-US" sz="1400" dirty="0" smtClean="0">
                <a:latin typeface="微軟正黑體" panose="020B0604030504040204" pitchFamily="34" charset="-120"/>
                <a:ea typeface="微軟正黑體" panose="020B0604030504040204" pitchFamily="34" charset="-120"/>
                <a:cs typeface="Arial" charset="0"/>
              </a:rPr>
              <a:t>至</a:t>
            </a:r>
            <a:r>
              <a:rPr lang="en-US" altLang="zh-TW" sz="1400" dirty="0">
                <a:latin typeface="微軟正黑體" panose="020B0604030504040204" pitchFamily="34" charset="-120"/>
                <a:ea typeface="微軟正黑體" panose="020B0604030504040204" pitchFamily="34" charset="-120"/>
                <a:cs typeface="Arial" charset="0"/>
              </a:rPr>
              <a:t>7</a:t>
            </a:r>
            <a:r>
              <a:rPr lang="zh-TW" altLang="en-US" sz="1400" dirty="0">
                <a:latin typeface="微軟正黑體" panose="020B0604030504040204" pitchFamily="34" charset="-120"/>
                <a:ea typeface="微軟正黑體" panose="020B0604030504040204" pitchFamily="34" charset="-120"/>
                <a:cs typeface="Arial" charset="0"/>
              </a:rPr>
              <a:t>月底累計認列</a:t>
            </a:r>
            <a:r>
              <a:rPr lang="en-US" altLang="zh-TW" sz="1400" dirty="0" smtClean="0">
                <a:latin typeface="微軟正黑體" panose="020B0604030504040204" pitchFamily="34" charset="-120"/>
                <a:ea typeface="微軟正黑體" panose="020B0604030504040204" pitchFamily="34" charset="-120"/>
                <a:cs typeface="Arial" charset="0"/>
              </a:rPr>
              <a:t>176</a:t>
            </a:r>
            <a:r>
              <a:rPr lang="zh-TW" altLang="en-US" sz="1400" dirty="0" smtClean="0">
                <a:latin typeface="微軟正黑體" panose="020B0604030504040204" pitchFamily="34" charset="-120"/>
                <a:ea typeface="微軟正黑體" panose="020B0604030504040204" pitchFamily="34" charset="-120"/>
                <a:cs typeface="Arial" charset="0"/>
              </a:rPr>
              <a:t>億</a:t>
            </a:r>
            <a:r>
              <a:rPr lang="zh-TW" altLang="en-US" sz="1400" dirty="0">
                <a:latin typeface="微軟正黑體" panose="020B0604030504040204" pitchFamily="34" charset="-120"/>
                <a:ea typeface="微軟正黑體" panose="020B0604030504040204" pitchFamily="34" charset="-120"/>
                <a:cs typeface="Arial" charset="0"/>
              </a:rPr>
              <a:t>現金股利</a:t>
            </a:r>
            <a:r>
              <a:rPr lang="zh-TW" altLang="en-US" sz="1400" dirty="0" smtClean="0">
                <a:latin typeface="微軟正黑體" panose="020B0604030504040204" pitchFamily="34" charset="-120"/>
                <a:ea typeface="微軟正黑體" panose="020B0604030504040204" pitchFamily="34" charset="-120"/>
                <a:cs typeface="Arial" charset="0"/>
              </a:rPr>
              <a:t>收入</a:t>
            </a:r>
            <a:endParaRPr lang="zh-TW" altLang="en-US" sz="1400" dirty="0">
              <a:latin typeface="微軟正黑體" panose="020B0604030504040204" pitchFamily="34" charset="-120"/>
              <a:ea typeface="微軟正黑體" panose="020B0604030504040204" pitchFamily="34" charset="-120"/>
              <a:cs typeface="Arial" charset="0"/>
            </a:endParaRPr>
          </a:p>
        </p:txBody>
      </p:sp>
    </p:spTree>
    <p:extLst>
      <p:ext uri="{BB962C8B-B14F-4D97-AF65-F5344CB8AC3E}">
        <p14:creationId xmlns:p14="http://schemas.microsoft.com/office/powerpoint/2010/main" val="17376294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3"/>
          <a:stretch>
            <a:fillRect/>
          </a:stretch>
        </p:blipFill>
        <p:spPr>
          <a:xfrm>
            <a:off x="560839" y="2363806"/>
            <a:ext cx="3564000" cy="3033329"/>
          </a:xfrm>
          <a:prstGeom prst="rect">
            <a:avLst/>
          </a:prstGeom>
        </p:spPr>
      </p:pic>
      <p:pic>
        <p:nvPicPr>
          <p:cNvPr id="4" name="圖片 3"/>
          <p:cNvPicPr>
            <a:picLocks noChangeAspect="1"/>
          </p:cNvPicPr>
          <p:nvPr/>
        </p:nvPicPr>
        <p:blipFill>
          <a:blip r:embed="rId4"/>
          <a:stretch>
            <a:fillRect/>
          </a:stretch>
        </p:blipFill>
        <p:spPr>
          <a:xfrm>
            <a:off x="4825055" y="3229683"/>
            <a:ext cx="4140000" cy="3123753"/>
          </a:xfrm>
          <a:prstGeom prst="rect">
            <a:avLst/>
          </a:prstGeom>
        </p:spPr>
      </p:pic>
      <p:sp>
        <p:nvSpPr>
          <p:cNvPr id="3" name="投影片編號版面配置區 2"/>
          <p:cNvSpPr>
            <a:spLocks noGrp="1"/>
          </p:cNvSpPr>
          <p:nvPr>
            <p:ph type="sldNum" sz="quarter" idx="12"/>
          </p:nvPr>
        </p:nvSpPr>
        <p:spPr/>
        <p:txBody>
          <a:bodyPr/>
          <a:lstStyle/>
          <a:p>
            <a:fld id="{018B90E8-31B4-41F6-8174-D549C5229FD8}" type="slidenum">
              <a:rPr lang="zh-TW" altLang="en-US" smtClean="0"/>
              <a:t>32</a:t>
            </a:fld>
            <a:endParaRPr lang="zh-TW" altLang="en-US"/>
          </a:p>
        </p:txBody>
      </p:sp>
      <p:sp>
        <p:nvSpPr>
          <p:cNvPr id="13" name="標題 2"/>
          <p:cNvSpPr>
            <a:spLocks noGrp="1"/>
          </p:cNvSpPr>
          <p:nvPr>
            <p:ph type="title"/>
          </p:nvPr>
        </p:nvSpPr>
        <p:spPr>
          <a:xfrm>
            <a:off x="395039" y="167067"/>
            <a:ext cx="8353425" cy="576808"/>
          </a:xfrm>
        </p:spPr>
        <p:txBody>
          <a:bodyPr>
            <a:noAutofit/>
          </a:bodyPr>
          <a:lstStyle/>
          <a:p>
            <a:pPr>
              <a:lnSpc>
                <a:spcPts val="2700"/>
              </a:lnSpc>
            </a:pPr>
            <a:r>
              <a:rPr lang="zh-TW" altLang="en-US" dirty="0"/>
              <a:t>國泰人壽 </a:t>
            </a:r>
            <a:r>
              <a:rPr lang="en-US" altLang="zh-TW" dirty="0"/>
              <a:t>– </a:t>
            </a:r>
            <a:r>
              <a:rPr lang="zh-TW" altLang="en-US" dirty="0"/>
              <a:t>帳面淨值與金融資產</a:t>
            </a:r>
            <a:r>
              <a:rPr lang="zh-TW" altLang="zh-TW" dirty="0"/>
              <a:t>未實現損益</a:t>
            </a:r>
            <a:r>
              <a:rPr lang="zh-TW" altLang="en-US" dirty="0"/>
              <a:t>餘額</a:t>
            </a:r>
            <a:endParaRPr lang="en-US" altLang="zh-TW" dirty="0">
              <a:latin typeface="+mn-lt"/>
            </a:endParaRPr>
          </a:p>
        </p:txBody>
      </p:sp>
      <p:sp>
        <p:nvSpPr>
          <p:cNvPr id="17" name="Text Box 3"/>
          <p:cNvSpPr txBox="1">
            <a:spLocks noChangeArrowheads="1"/>
          </p:cNvSpPr>
          <p:nvPr/>
        </p:nvSpPr>
        <p:spPr bwMode="auto">
          <a:xfrm>
            <a:off x="3582323" y="2167820"/>
            <a:ext cx="76014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300" dirty="0">
                <a:solidFill>
                  <a:srgbClr val="000000"/>
                </a:solidFill>
                <a:latin typeface="+mn-lt"/>
              </a:rPr>
              <a:t>(NT$BN)</a:t>
            </a:r>
          </a:p>
        </p:txBody>
      </p:sp>
      <p:sp>
        <p:nvSpPr>
          <p:cNvPr id="23" name="Text Box 66"/>
          <p:cNvSpPr txBox="1">
            <a:spLocks noChangeArrowheads="1"/>
          </p:cNvSpPr>
          <p:nvPr/>
        </p:nvSpPr>
        <p:spPr bwMode="gray">
          <a:xfrm>
            <a:off x="418580" y="1775157"/>
            <a:ext cx="3927600" cy="400110"/>
          </a:xfrm>
          <a:prstGeom prst="rect">
            <a:avLst/>
          </a:prstGeom>
          <a:solidFill>
            <a:schemeClr val="accent1">
              <a:lumMod val="60000"/>
              <a:lumOff val="40000"/>
            </a:schemeClr>
          </a:solidFill>
          <a:ln>
            <a:noFill/>
          </a:ln>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spcBef>
                <a:spcPct val="50000"/>
              </a:spcBef>
              <a:buFontTx/>
              <a:buNone/>
            </a:pPr>
            <a:r>
              <a:rPr lang="zh-TW" altLang="en-US" sz="2000" b="1" dirty="0">
                <a:solidFill>
                  <a:schemeClr val="bg1"/>
                </a:solidFill>
                <a:latin typeface="Arial" panose="020B0604020202020204" pitchFamily="34" charset="0"/>
                <a:ea typeface="微軟正黑體" panose="020B0604030504040204" pitchFamily="34" charset="-120"/>
                <a:cs typeface="Arial" panose="020B0604020202020204" pitchFamily="34" charset="0"/>
              </a:rPr>
              <a:t>帳面淨值</a:t>
            </a:r>
            <a:endParaRPr lang="en-US" altLang="zh-TW" sz="1800"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4" name="Text Box 66"/>
          <p:cNvSpPr txBox="1">
            <a:spLocks noChangeArrowheads="1"/>
          </p:cNvSpPr>
          <p:nvPr/>
        </p:nvSpPr>
        <p:spPr bwMode="gray">
          <a:xfrm>
            <a:off x="4805356" y="1775157"/>
            <a:ext cx="3928576" cy="400110"/>
          </a:xfrm>
          <a:prstGeom prst="rect">
            <a:avLst/>
          </a:prstGeom>
          <a:solidFill>
            <a:schemeClr val="accent1">
              <a:lumMod val="60000"/>
              <a:lumOff val="40000"/>
            </a:schemeClr>
          </a:solidFill>
          <a:ln>
            <a:noFill/>
          </a:ln>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spcBef>
                <a:spcPct val="50000"/>
              </a:spcBef>
              <a:buFontTx/>
              <a:buNone/>
            </a:pPr>
            <a:r>
              <a:rPr lang="zh-TW" altLang="en-US" sz="2000" b="1" dirty="0">
                <a:solidFill>
                  <a:schemeClr val="bg1"/>
                </a:solidFill>
                <a:latin typeface="Arial" panose="020B0604020202020204" pitchFamily="34" charset="0"/>
                <a:ea typeface="微軟正黑體" panose="020B0604030504040204" pitchFamily="34" charset="-120"/>
                <a:cs typeface="Arial" panose="020B0604020202020204" pitchFamily="34" charset="0"/>
              </a:rPr>
              <a:t>金融資產未實現損益餘額</a:t>
            </a:r>
            <a:endParaRPr lang="en-US" altLang="zh-TW" sz="20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6" name="Text Box 3"/>
          <p:cNvSpPr txBox="1">
            <a:spLocks noChangeArrowheads="1"/>
          </p:cNvSpPr>
          <p:nvPr/>
        </p:nvSpPr>
        <p:spPr bwMode="auto">
          <a:xfrm>
            <a:off x="7973788" y="2175622"/>
            <a:ext cx="76014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300" dirty="0">
                <a:solidFill>
                  <a:srgbClr val="000000"/>
                </a:solidFill>
                <a:latin typeface="+mn-lt"/>
              </a:rPr>
              <a:t>(NT$BN)</a:t>
            </a:r>
          </a:p>
        </p:txBody>
      </p:sp>
      <p:sp>
        <p:nvSpPr>
          <p:cNvPr id="25" name="Text Box 3"/>
          <p:cNvSpPr txBox="1">
            <a:spLocks noChangeArrowheads="1"/>
          </p:cNvSpPr>
          <p:nvPr/>
        </p:nvSpPr>
        <p:spPr bwMode="auto">
          <a:xfrm>
            <a:off x="7934392" y="4931283"/>
            <a:ext cx="103680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spcBef>
                <a:spcPts val="0"/>
              </a:spcBef>
              <a:buNone/>
            </a:pPr>
            <a:r>
              <a:rPr lang="en-US" altLang="zh-TW" sz="1700" b="1" dirty="0" smtClean="0">
                <a:solidFill>
                  <a:schemeClr val="bg1"/>
                </a:solidFill>
                <a:latin typeface="+mn-lt"/>
                <a:cs typeface="Arial" panose="020B0604020202020204" pitchFamily="34" charset="0"/>
              </a:rPr>
              <a:t>1</a:t>
            </a:r>
            <a:r>
              <a:rPr lang="en-US" altLang="zh-TW" sz="1700" b="1" dirty="0">
                <a:solidFill>
                  <a:schemeClr val="bg1"/>
                </a:solidFill>
                <a:latin typeface="+mn-lt"/>
                <a:cs typeface="Arial" panose="020B0604020202020204" pitchFamily="34" charset="0"/>
              </a:rPr>
              <a:t>H</a:t>
            </a:r>
            <a:r>
              <a:rPr lang="en-US" altLang="zh-TW" sz="1700" b="1" dirty="0" smtClean="0">
                <a:solidFill>
                  <a:schemeClr val="bg1"/>
                </a:solidFill>
                <a:latin typeface="+mn-lt"/>
                <a:cs typeface="Arial" panose="020B0604020202020204" pitchFamily="34" charset="0"/>
              </a:rPr>
              <a:t>22</a:t>
            </a:r>
            <a:endParaRPr lang="en-US" altLang="zh-TW" sz="1700" b="1" dirty="0">
              <a:solidFill>
                <a:schemeClr val="bg1"/>
              </a:solidFill>
              <a:latin typeface="+mn-lt"/>
              <a:cs typeface="Arial" panose="020B0604020202020204" pitchFamily="34" charset="0"/>
            </a:endParaRPr>
          </a:p>
        </p:txBody>
      </p:sp>
      <p:sp>
        <p:nvSpPr>
          <p:cNvPr id="14" name="Text Box 87"/>
          <p:cNvSpPr txBox="1">
            <a:spLocks noChangeArrowheads="1"/>
          </p:cNvSpPr>
          <p:nvPr/>
        </p:nvSpPr>
        <p:spPr bwMode="gray">
          <a:xfrm>
            <a:off x="5027040" y="6280631"/>
            <a:ext cx="3746716" cy="169277"/>
          </a:xfrm>
          <a:prstGeom prst="rect">
            <a:avLst/>
          </a:prstGeom>
          <a:noFill/>
          <a:ln w="22225">
            <a:noFill/>
            <a:miter lim="800000"/>
            <a:headEnd/>
            <a:tailEnd/>
          </a:ln>
          <a:extLst/>
        </p:spPr>
        <p:txBody>
          <a:bodyPr wrap="square" lIns="0" tIns="0" rIns="0" bIns="0">
            <a:spAutoFit/>
          </a:bodyPr>
          <a:lstStyle>
            <a:defPPr>
              <a:defRPr lang="zh-TW"/>
            </a:defPPr>
            <a:lvl1pPr>
              <a:defRPr kumimoji="0" sz="1100">
                <a:latin typeface="+mj-lt"/>
                <a:ea typeface="微軟正黑體" panose="020B0604030504040204" pitchFamily="34" charset="-120"/>
                <a:cs typeface="Arial" panose="020B0604020202020204" pitchFamily="34" charset="0"/>
              </a:defRPr>
            </a:lvl1pPr>
          </a:lstStyle>
          <a:p>
            <a:r>
              <a:rPr lang="zh-TW" altLang="en-US" dirty="0"/>
              <a:t>註：</a:t>
            </a:r>
            <a:r>
              <a:rPr lang="en-US" altLang="zh-TW" dirty="0"/>
              <a:t>FVOCI &amp; </a:t>
            </a:r>
            <a:r>
              <a:rPr lang="zh-TW" altLang="en-US" dirty="0"/>
              <a:t>採用覆蓋法之</a:t>
            </a:r>
            <a:r>
              <a:rPr lang="en-US" altLang="zh-TW" dirty="0"/>
              <a:t>FVTPL</a:t>
            </a:r>
          </a:p>
        </p:txBody>
      </p:sp>
      <p:sp>
        <p:nvSpPr>
          <p:cNvPr id="18" name="Text Box 3"/>
          <p:cNvSpPr txBox="1">
            <a:spLocks noChangeArrowheads="1"/>
          </p:cNvSpPr>
          <p:nvPr/>
        </p:nvSpPr>
        <p:spPr bwMode="auto">
          <a:xfrm>
            <a:off x="4825055" y="4918804"/>
            <a:ext cx="103680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spcBef>
                <a:spcPts val="0"/>
              </a:spcBef>
              <a:buNone/>
            </a:pPr>
            <a:r>
              <a:rPr lang="en-US" altLang="zh-TW" sz="1700" b="1" dirty="0" smtClean="0">
                <a:solidFill>
                  <a:schemeClr val="bg1"/>
                </a:solidFill>
                <a:latin typeface="+mn-lt"/>
                <a:cs typeface="Arial" panose="020B0604020202020204" pitchFamily="34" charset="0"/>
              </a:rPr>
              <a:t>FY18</a:t>
            </a:r>
            <a:endParaRPr lang="en-US" altLang="zh-TW" sz="1700" b="1" dirty="0">
              <a:solidFill>
                <a:schemeClr val="bg1"/>
              </a:solidFill>
              <a:latin typeface="+mn-lt"/>
              <a:cs typeface="Arial" panose="020B0604020202020204" pitchFamily="34" charset="0"/>
            </a:endParaRPr>
          </a:p>
        </p:txBody>
      </p:sp>
      <p:sp>
        <p:nvSpPr>
          <p:cNvPr id="20" name="Text Box 3"/>
          <p:cNvSpPr txBox="1">
            <a:spLocks noChangeArrowheads="1"/>
          </p:cNvSpPr>
          <p:nvPr/>
        </p:nvSpPr>
        <p:spPr bwMode="blackWhite">
          <a:xfrm>
            <a:off x="265381" y="944160"/>
            <a:ext cx="850837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marL="285750" indent="-285750" eaLnBrk="1" hangingPunct="1">
              <a:spcBef>
                <a:spcPts val="600"/>
              </a:spcBef>
              <a:buClr>
                <a:schemeClr val="bg2"/>
              </a:buClr>
              <a:buFont typeface="Wingdings" panose="05000000000000000000" pitchFamily="2" charset="2"/>
              <a:buChar char="p"/>
            </a:pPr>
            <a:r>
              <a:rPr lang="zh-TW" altLang="en-US" sz="1400" dirty="0">
                <a:latin typeface="+mj-lt"/>
                <a:ea typeface="+mj-ea"/>
              </a:rPr>
              <a:t>市場債券</a:t>
            </a:r>
            <a:r>
              <a:rPr lang="zh-TW" altLang="en-US" sz="1400" dirty="0" smtClean="0">
                <a:latin typeface="+mj-lt"/>
                <a:ea typeface="+mj-ea"/>
              </a:rPr>
              <a:t>利率大幅彈升、</a:t>
            </a:r>
            <a:r>
              <a:rPr lang="zh-TW" altLang="en-US" sz="1400" dirty="0">
                <a:latin typeface="+mj-lt"/>
                <a:ea typeface="+mj-ea"/>
              </a:rPr>
              <a:t>股市回落修正，影響淨值及金融資產未實現</a:t>
            </a:r>
            <a:r>
              <a:rPr lang="zh-TW" altLang="en-US" sz="1400" dirty="0" smtClean="0">
                <a:latin typeface="+mj-lt"/>
                <a:ea typeface="+mj-ea"/>
              </a:rPr>
              <a:t>損益</a:t>
            </a:r>
            <a:endParaRPr lang="en-US" altLang="zh-TW" sz="1400" dirty="0">
              <a:latin typeface="+mj-lt"/>
              <a:ea typeface="+mj-ea"/>
            </a:endParaRPr>
          </a:p>
          <a:p>
            <a:pPr marL="285750" indent="-285750" eaLnBrk="1" hangingPunct="1">
              <a:spcBef>
                <a:spcPts val="600"/>
              </a:spcBef>
              <a:buClr>
                <a:schemeClr val="bg2"/>
              </a:buClr>
              <a:buFont typeface="Wingdings" panose="05000000000000000000" pitchFamily="2" charset="2"/>
              <a:buChar char="p"/>
            </a:pPr>
            <a:r>
              <a:rPr lang="zh-TW" altLang="en-US" sz="1400" dirty="0" smtClean="0">
                <a:latin typeface="+mj-lt"/>
                <a:ea typeface="+mj-ea"/>
              </a:rPr>
              <a:t>若</a:t>
            </a:r>
            <a:r>
              <a:rPr lang="en-US" altLang="zh-TW" sz="1400" dirty="0" smtClean="0">
                <a:latin typeface="+mj-lt"/>
                <a:ea typeface="+mj-ea"/>
              </a:rPr>
              <a:t>IFRS 17</a:t>
            </a:r>
            <a:r>
              <a:rPr lang="zh-TW" altLang="en-US" sz="1400" dirty="0" smtClean="0">
                <a:latin typeface="+mj-lt"/>
                <a:ea typeface="+mj-ea"/>
              </a:rPr>
              <a:t>同時以公允價值衡量資產與負債，負債減幅超越資產，</a:t>
            </a:r>
            <a:r>
              <a:rPr lang="en-US" altLang="zh-TW" sz="1400" dirty="0" smtClean="0">
                <a:latin typeface="+mj-lt"/>
                <a:ea typeface="+mj-ea"/>
              </a:rPr>
              <a:t>9M21</a:t>
            </a:r>
            <a:r>
              <a:rPr lang="zh-TW" altLang="en-US" sz="1400" dirty="0" smtClean="0">
                <a:latin typeface="+mj-lt"/>
                <a:ea typeface="+mj-ea"/>
              </a:rPr>
              <a:t>至</a:t>
            </a:r>
            <a:r>
              <a:rPr lang="en-US" altLang="zh-TW" sz="1400" dirty="0" smtClean="0">
                <a:latin typeface="+mj-lt"/>
                <a:ea typeface="+mj-ea"/>
              </a:rPr>
              <a:t>1H22</a:t>
            </a:r>
            <a:r>
              <a:rPr lang="zh-TW" altLang="en-US" sz="1400" dirty="0" smtClean="0">
                <a:latin typeface="+mj-lt"/>
                <a:ea typeface="+mj-ea"/>
              </a:rPr>
              <a:t>淨值</a:t>
            </a:r>
            <a:r>
              <a:rPr lang="zh-TW" altLang="en-US" sz="1400" dirty="0">
                <a:latin typeface="+mj-lt"/>
                <a:ea typeface="+mj-ea"/>
              </a:rPr>
              <a:t>呈淨增加</a:t>
            </a:r>
          </a:p>
        </p:txBody>
      </p:sp>
      <p:sp>
        <p:nvSpPr>
          <p:cNvPr id="19" name="文字方塊 18"/>
          <p:cNvSpPr txBox="1"/>
          <p:nvPr/>
        </p:nvSpPr>
        <p:spPr>
          <a:xfrm>
            <a:off x="8087641" y="5950934"/>
            <a:ext cx="888100" cy="584775"/>
          </a:xfrm>
          <a:prstGeom prst="rect">
            <a:avLst/>
          </a:prstGeom>
          <a:solidFill>
            <a:schemeClr val="bg1"/>
          </a:solidFill>
        </p:spPr>
        <p:txBody>
          <a:bodyPr wrap="square" rtlCol="0">
            <a:spAutoFit/>
          </a:bodyPr>
          <a:lstStyle/>
          <a:p>
            <a:r>
              <a:rPr lang="en-US" altLang="zh-TW" sz="1600" dirty="0" smtClean="0"/>
              <a:t>-344.2</a:t>
            </a:r>
          </a:p>
          <a:p>
            <a:endParaRPr lang="zh-TW" altLang="en-US" sz="1600" dirty="0"/>
          </a:p>
        </p:txBody>
      </p:sp>
      <p:sp>
        <p:nvSpPr>
          <p:cNvPr id="21" name="矩形 20"/>
          <p:cNvSpPr/>
          <p:nvPr/>
        </p:nvSpPr>
        <p:spPr>
          <a:xfrm rot="20889856">
            <a:off x="7994866" y="5642631"/>
            <a:ext cx="981999" cy="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658711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71228"/>
            <a:ext cx="8352928" cy="562074"/>
          </a:xfrm>
        </p:spPr>
        <p:txBody>
          <a:bodyPr/>
          <a:lstStyle/>
          <a:p>
            <a:r>
              <a:rPr lang="zh-TW" altLang="zh-TW" dirty="0"/>
              <a:t>國泰人壽 – 近期升息對淨值的影響說明</a:t>
            </a:r>
            <a:endParaRPr lang="zh-TW" altLang="en-US" dirty="0"/>
          </a:p>
        </p:txBody>
      </p:sp>
      <p:sp>
        <p:nvSpPr>
          <p:cNvPr id="3" name="投影片編號版面配置區 2"/>
          <p:cNvSpPr>
            <a:spLocks noGrp="1"/>
          </p:cNvSpPr>
          <p:nvPr>
            <p:ph type="sldNum" sz="quarter" idx="12"/>
          </p:nvPr>
        </p:nvSpPr>
        <p:spPr>
          <a:xfrm>
            <a:off x="8748464" y="6403733"/>
            <a:ext cx="395536" cy="288032"/>
          </a:xfrm>
        </p:spPr>
        <p:txBody>
          <a:bodyPr/>
          <a:lstStyle/>
          <a:p>
            <a:fld id="{018B90E8-31B4-41F6-8174-D549C5229FD8}" type="slidenum">
              <a:rPr lang="zh-TW" altLang="en-US" smtClean="0"/>
              <a:t>33</a:t>
            </a:fld>
            <a:endParaRPr lang="zh-TW" altLang="en-US"/>
          </a:p>
        </p:txBody>
      </p:sp>
      <p:sp>
        <p:nvSpPr>
          <p:cNvPr id="7" name="矩形 6"/>
          <p:cNvSpPr/>
          <p:nvPr/>
        </p:nvSpPr>
        <p:spPr>
          <a:xfrm>
            <a:off x="40774" y="5034087"/>
            <a:ext cx="843517" cy="324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b="1" u="sng" dirty="0">
                <a:solidFill>
                  <a:schemeClr val="tx1"/>
                </a:solidFill>
              </a:rPr>
              <a:t>IFRS</a:t>
            </a:r>
            <a:r>
              <a:rPr lang="zh-TW" altLang="en-US" sz="1600" b="1" u="sng" dirty="0">
                <a:solidFill>
                  <a:schemeClr val="tx1"/>
                </a:solidFill>
              </a:rPr>
              <a:t> </a:t>
            </a:r>
            <a:r>
              <a:rPr lang="en-US" altLang="zh-TW" sz="1600" b="1" u="sng" dirty="0" smtClean="0">
                <a:solidFill>
                  <a:schemeClr val="tx1"/>
                </a:solidFill>
              </a:rPr>
              <a:t>17</a:t>
            </a:r>
            <a:endParaRPr lang="zh-TW" altLang="en-US" sz="1600" b="1" u="sng" dirty="0">
              <a:solidFill>
                <a:schemeClr val="tx1"/>
              </a:solidFill>
            </a:endParaRPr>
          </a:p>
        </p:txBody>
      </p:sp>
      <p:sp>
        <p:nvSpPr>
          <p:cNvPr id="57" name="Text Box 66"/>
          <p:cNvSpPr txBox="1">
            <a:spLocks noChangeArrowheads="1"/>
          </p:cNvSpPr>
          <p:nvPr/>
        </p:nvSpPr>
        <p:spPr bwMode="gray">
          <a:xfrm>
            <a:off x="6782606" y="1492689"/>
            <a:ext cx="2215086" cy="273600"/>
          </a:xfrm>
          <a:prstGeom prst="rect">
            <a:avLst/>
          </a:prstGeom>
          <a:solidFill>
            <a:schemeClr val="accent1">
              <a:lumMod val="60000"/>
              <a:lumOff val="40000"/>
            </a:schemeClr>
          </a:solidFill>
          <a:ln>
            <a:noFill/>
          </a:ln>
          <a:extLst/>
        </p:spPr>
        <p:txBody>
          <a:bodyPr wrap="square" tIns="28800" bIns="28800">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a:buNone/>
            </a:pPr>
            <a:r>
              <a:rPr lang="zh-TW" altLang="en-US" sz="1600" b="1" dirty="0" smtClean="0">
                <a:solidFill>
                  <a:schemeClr val="bg1"/>
                </a:solidFill>
                <a:latin typeface="+mn-lt"/>
                <a:ea typeface="+mn-ea"/>
              </a:rPr>
              <a:t>  </a:t>
            </a:r>
            <a:r>
              <a:rPr lang="en-US" altLang="zh-TW" sz="1600" b="1" dirty="0" smtClean="0">
                <a:solidFill>
                  <a:schemeClr val="bg1"/>
                </a:solidFill>
                <a:latin typeface="+mn-lt"/>
                <a:ea typeface="+mn-ea"/>
              </a:rPr>
              <a:t>9M21~1H22 </a:t>
            </a:r>
            <a:r>
              <a:rPr lang="zh-TW" altLang="en-US" sz="1400" b="1" dirty="0" smtClean="0">
                <a:solidFill>
                  <a:schemeClr val="bg1"/>
                </a:solidFill>
                <a:latin typeface="+mn-lt"/>
                <a:ea typeface="+mn-ea"/>
              </a:rPr>
              <a:t>淨值比</a:t>
            </a:r>
            <a:r>
              <a:rPr lang="zh-TW" altLang="en-US" sz="1800" b="1" baseline="30000" dirty="0" smtClean="0">
                <a:solidFill>
                  <a:schemeClr val="bg1"/>
                </a:solidFill>
                <a:latin typeface="+mn-lt"/>
                <a:ea typeface="+mn-ea"/>
              </a:rPr>
              <a:t>*</a:t>
            </a:r>
            <a:endParaRPr lang="en-US" altLang="zh-TW" sz="1800" b="1" baseline="30000" dirty="0">
              <a:solidFill>
                <a:schemeClr val="bg1"/>
              </a:solidFill>
              <a:latin typeface="+mn-lt"/>
              <a:ea typeface="+mn-ea"/>
            </a:endParaRPr>
          </a:p>
        </p:txBody>
      </p:sp>
      <p:sp>
        <p:nvSpPr>
          <p:cNvPr id="58" name="Text Box 3"/>
          <p:cNvSpPr txBox="1">
            <a:spLocks noChangeArrowheads="1"/>
          </p:cNvSpPr>
          <p:nvPr/>
        </p:nvSpPr>
        <p:spPr bwMode="blackWhite">
          <a:xfrm>
            <a:off x="462532" y="829803"/>
            <a:ext cx="8168352" cy="60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marL="285750" indent="-285750" eaLnBrk="1" hangingPunct="1">
              <a:lnSpc>
                <a:spcPts val="2000"/>
              </a:lnSpc>
              <a:spcBef>
                <a:spcPts val="0"/>
              </a:spcBef>
              <a:buClr>
                <a:schemeClr val="bg2"/>
              </a:buClr>
              <a:buFont typeface="Wingdings" panose="05000000000000000000" pitchFamily="2" charset="2"/>
              <a:buChar char="p"/>
            </a:pPr>
            <a:r>
              <a:rPr lang="zh-TW" altLang="en-US" sz="1400" dirty="0" smtClean="0">
                <a:latin typeface="+mj-lt"/>
                <a:ea typeface="+mj-ea"/>
              </a:rPr>
              <a:t>以</a:t>
            </a:r>
            <a:r>
              <a:rPr lang="en-US" altLang="zh-TW" sz="1400" dirty="0" smtClean="0">
                <a:latin typeface="+mj-lt"/>
                <a:ea typeface="+mj-ea"/>
              </a:rPr>
              <a:t>IFRS</a:t>
            </a:r>
            <a:r>
              <a:rPr lang="zh-TW" altLang="en-US" sz="1400" dirty="0" smtClean="0">
                <a:latin typeface="+mj-lt"/>
                <a:ea typeface="+mj-ea"/>
              </a:rPr>
              <a:t> </a:t>
            </a:r>
            <a:r>
              <a:rPr lang="en-US" altLang="zh-TW" sz="1400" dirty="0" smtClean="0">
                <a:latin typeface="+mj-lt"/>
                <a:ea typeface="+mj-ea"/>
              </a:rPr>
              <a:t>17</a:t>
            </a:r>
            <a:r>
              <a:rPr lang="zh-TW" altLang="en-US" sz="1400" dirty="0" smtClean="0">
                <a:latin typeface="+mj-lt"/>
                <a:ea typeface="+mj-ea"/>
              </a:rPr>
              <a:t>衡量，</a:t>
            </a:r>
            <a:r>
              <a:rPr lang="zh-TW" altLang="en-US" sz="1400" dirty="0">
                <a:latin typeface="+mj-lt"/>
                <a:ea typeface="+mj-ea"/>
              </a:rPr>
              <a:t>若</a:t>
            </a:r>
            <a:r>
              <a:rPr lang="zh-TW" altLang="en-US" sz="1400" dirty="0" smtClean="0">
                <a:latin typeface="+mj-lt"/>
                <a:ea typeface="+mj-ea"/>
              </a:rPr>
              <a:t>同時以公允價值衡量資產</a:t>
            </a:r>
            <a:r>
              <a:rPr lang="zh-TW" altLang="en-US" sz="1400" dirty="0">
                <a:latin typeface="+mj-lt"/>
                <a:ea typeface="+mj-ea"/>
              </a:rPr>
              <a:t>與負債，負債減幅超越資產</a:t>
            </a:r>
            <a:r>
              <a:rPr lang="zh-TW" altLang="en-US" sz="1400" dirty="0" smtClean="0">
                <a:latin typeface="+mj-lt"/>
                <a:ea typeface="+mj-ea"/>
              </a:rPr>
              <a:t>，淨值呈淨增加</a:t>
            </a:r>
            <a:endParaRPr lang="en-US" altLang="zh-TW" sz="1400" dirty="0" smtClean="0">
              <a:latin typeface="+mj-lt"/>
              <a:ea typeface="+mj-ea"/>
            </a:endParaRPr>
          </a:p>
          <a:p>
            <a:pPr marL="285750" indent="-285750" eaLnBrk="1" hangingPunct="1">
              <a:lnSpc>
                <a:spcPts val="2000"/>
              </a:lnSpc>
              <a:spcBef>
                <a:spcPts val="0"/>
              </a:spcBef>
              <a:buClr>
                <a:schemeClr val="bg2"/>
              </a:buClr>
              <a:buFont typeface="Wingdings" panose="05000000000000000000" pitchFamily="2" charset="2"/>
              <a:buChar char="p"/>
            </a:pPr>
            <a:r>
              <a:rPr lang="en-US" altLang="zh-TW" sz="1400" dirty="0" smtClean="0">
                <a:latin typeface="+mj-lt"/>
                <a:ea typeface="+mj-ea"/>
              </a:rPr>
              <a:t>IFRS 17</a:t>
            </a:r>
            <a:r>
              <a:rPr lang="zh-TW" altLang="en-US" sz="1400" dirty="0" smtClean="0">
                <a:latin typeface="+mj-lt"/>
                <a:ea typeface="+mj-ea"/>
              </a:rPr>
              <a:t>下，資產負債波動相互抵消，淨值比相對穩定，波動幅度較低</a:t>
            </a:r>
            <a:endParaRPr lang="zh-TW" altLang="en-US" sz="1400" dirty="0">
              <a:latin typeface="+mj-lt"/>
              <a:ea typeface="+mj-ea"/>
            </a:endParaRPr>
          </a:p>
        </p:txBody>
      </p:sp>
      <p:sp>
        <p:nvSpPr>
          <p:cNvPr id="34" name="矩形 33"/>
          <p:cNvSpPr/>
          <p:nvPr/>
        </p:nvSpPr>
        <p:spPr>
          <a:xfrm>
            <a:off x="-14155" y="2709198"/>
            <a:ext cx="898446" cy="324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500" b="1" u="sng" dirty="0" smtClean="0">
                <a:solidFill>
                  <a:schemeClr val="tx1"/>
                </a:solidFill>
              </a:rPr>
              <a:t>現行會計制度</a:t>
            </a:r>
            <a:endParaRPr lang="en-US" altLang="zh-TW" sz="1500" b="1" u="sng" dirty="0" smtClean="0">
              <a:solidFill>
                <a:schemeClr val="tx1"/>
              </a:solidFill>
            </a:endParaRPr>
          </a:p>
        </p:txBody>
      </p:sp>
      <p:sp>
        <p:nvSpPr>
          <p:cNvPr id="77" name="矩形 76"/>
          <p:cNvSpPr/>
          <p:nvPr/>
        </p:nvSpPr>
        <p:spPr>
          <a:xfrm>
            <a:off x="805289" y="1687286"/>
            <a:ext cx="1031574" cy="400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300" b="1" dirty="0" smtClean="0">
                <a:solidFill>
                  <a:schemeClr val="tx1"/>
                </a:solidFill>
              </a:rPr>
              <a:t>資產</a:t>
            </a:r>
            <a:endParaRPr lang="en-US" altLang="zh-TW" sz="1300" b="1" dirty="0" smtClean="0">
              <a:solidFill>
                <a:schemeClr val="tx1"/>
              </a:solidFill>
            </a:endParaRPr>
          </a:p>
        </p:txBody>
      </p:sp>
      <p:sp>
        <p:nvSpPr>
          <p:cNvPr id="78" name="矩形 77"/>
          <p:cNvSpPr/>
          <p:nvPr/>
        </p:nvSpPr>
        <p:spPr>
          <a:xfrm>
            <a:off x="1762932" y="1687286"/>
            <a:ext cx="1031574" cy="400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300" b="1" dirty="0" smtClean="0">
                <a:solidFill>
                  <a:schemeClr val="tx1"/>
                </a:solidFill>
              </a:rPr>
              <a:t>負債</a:t>
            </a:r>
            <a:r>
              <a:rPr lang="en-US" altLang="zh-TW" sz="1300" b="1" dirty="0" smtClean="0">
                <a:solidFill>
                  <a:schemeClr val="tx1"/>
                </a:solidFill>
              </a:rPr>
              <a:t>&amp;</a:t>
            </a:r>
            <a:r>
              <a:rPr lang="zh-TW" altLang="en-US" sz="1300" b="1" dirty="0" smtClean="0">
                <a:solidFill>
                  <a:schemeClr val="tx1"/>
                </a:solidFill>
              </a:rPr>
              <a:t>淨值</a:t>
            </a:r>
            <a:endParaRPr lang="en-US" altLang="zh-TW" sz="1300" b="1" dirty="0" smtClean="0">
              <a:solidFill>
                <a:schemeClr val="tx1"/>
              </a:solidFill>
            </a:endParaRPr>
          </a:p>
        </p:txBody>
      </p:sp>
      <p:sp>
        <p:nvSpPr>
          <p:cNvPr id="79" name="矩形 78"/>
          <p:cNvSpPr/>
          <p:nvPr/>
        </p:nvSpPr>
        <p:spPr>
          <a:xfrm>
            <a:off x="5000646" y="1687286"/>
            <a:ext cx="1031574" cy="400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300" b="1" dirty="0" smtClean="0">
                <a:solidFill>
                  <a:schemeClr val="tx1"/>
                </a:solidFill>
              </a:rPr>
              <a:t>負債</a:t>
            </a:r>
            <a:r>
              <a:rPr lang="en-US" altLang="zh-TW" sz="1300" b="1" dirty="0" smtClean="0">
                <a:solidFill>
                  <a:schemeClr val="tx1"/>
                </a:solidFill>
              </a:rPr>
              <a:t>&amp;</a:t>
            </a:r>
            <a:r>
              <a:rPr lang="zh-TW" altLang="en-US" sz="1300" b="1" dirty="0" smtClean="0">
                <a:solidFill>
                  <a:schemeClr val="tx1"/>
                </a:solidFill>
              </a:rPr>
              <a:t>淨值</a:t>
            </a:r>
            <a:endParaRPr lang="en-US" altLang="zh-TW" sz="1300" b="1" dirty="0" smtClean="0">
              <a:solidFill>
                <a:schemeClr val="tx1"/>
              </a:solidFill>
            </a:endParaRPr>
          </a:p>
        </p:txBody>
      </p:sp>
      <p:grpSp>
        <p:nvGrpSpPr>
          <p:cNvPr id="9" name="群組 8"/>
          <p:cNvGrpSpPr/>
          <p:nvPr/>
        </p:nvGrpSpPr>
        <p:grpSpPr>
          <a:xfrm>
            <a:off x="880594" y="2020380"/>
            <a:ext cx="857063" cy="1999050"/>
            <a:chOff x="899372" y="1869332"/>
            <a:chExt cx="928660" cy="1999050"/>
          </a:xfrm>
        </p:grpSpPr>
        <p:sp>
          <p:nvSpPr>
            <p:cNvPr id="5" name="矩形 4"/>
            <p:cNvSpPr/>
            <p:nvPr/>
          </p:nvSpPr>
          <p:spPr>
            <a:xfrm>
              <a:off x="899372" y="1869332"/>
              <a:ext cx="928660" cy="25458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b="1" dirty="0" smtClean="0"/>
                <a:t>Others</a:t>
              </a:r>
              <a:endParaRPr lang="zh-TW" altLang="en-US" sz="1400" b="1" dirty="0"/>
            </a:p>
          </p:txBody>
        </p:sp>
        <p:sp>
          <p:nvSpPr>
            <p:cNvPr id="47" name="矩形 46"/>
            <p:cNvSpPr/>
            <p:nvPr/>
          </p:nvSpPr>
          <p:spPr>
            <a:xfrm>
              <a:off x="899372" y="2122626"/>
              <a:ext cx="928660" cy="815180"/>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b="1" dirty="0" smtClean="0"/>
                <a:t>AC</a:t>
              </a:r>
              <a:endParaRPr lang="zh-TW" altLang="en-US" sz="1400" b="1" dirty="0"/>
            </a:p>
          </p:txBody>
        </p:sp>
        <p:sp>
          <p:nvSpPr>
            <p:cNvPr id="53" name="矩形 52"/>
            <p:cNvSpPr/>
            <p:nvPr/>
          </p:nvSpPr>
          <p:spPr>
            <a:xfrm>
              <a:off x="899372" y="2936702"/>
              <a:ext cx="928660" cy="93168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400"/>
                </a:lnSpc>
              </a:pPr>
              <a:r>
                <a:rPr lang="en-US" altLang="zh-TW" sz="1400" b="1" dirty="0">
                  <a:solidFill>
                    <a:schemeClr val="tx1"/>
                  </a:solidFill>
                </a:rPr>
                <a:t>FVOCI &amp; </a:t>
              </a:r>
              <a:r>
                <a:rPr lang="en-US" altLang="zh-TW" sz="1400" b="1" dirty="0" smtClean="0">
                  <a:solidFill>
                    <a:schemeClr val="tx1"/>
                  </a:solidFill>
                </a:rPr>
                <a:t>FVTPL </a:t>
              </a:r>
              <a:r>
                <a:rPr lang="en-US" altLang="zh-TW" sz="1400" b="1" dirty="0">
                  <a:solidFill>
                    <a:schemeClr val="tx1"/>
                  </a:solidFill>
                </a:rPr>
                <a:t>w/overlay</a:t>
              </a:r>
              <a:endParaRPr lang="zh-TW" altLang="en-US" sz="1400" b="1" dirty="0">
                <a:solidFill>
                  <a:schemeClr val="tx1"/>
                </a:solidFill>
              </a:endParaRPr>
            </a:p>
          </p:txBody>
        </p:sp>
      </p:grpSp>
      <p:grpSp>
        <p:nvGrpSpPr>
          <p:cNvPr id="10" name="群組 9"/>
          <p:cNvGrpSpPr/>
          <p:nvPr/>
        </p:nvGrpSpPr>
        <p:grpSpPr>
          <a:xfrm>
            <a:off x="1851181" y="2023166"/>
            <a:ext cx="856800" cy="1996264"/>
            <a:chOff x="2018875" y="1872931"/>
            <a:chExt cx="949730" cy="1996264"/>
          </a:xfrm>
        </p:grpSpPr>
        <p:sp>
          <p:nvSpPr>
            <p:cNvPr id="61" name="矩形 60"/>
            <p:cNvSpPr/>
            <p:nvPr/>
          </p:nvSpPr>
          <p:spPr>
            <a:xfrm>
              <a:off x="2018875" y="1872931"/>
              <a:ext cx="949730" cy="13950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zh-TW" altLang="en-US" sz="1400" b="1" dirty="0" smtClean="0"/>
                <a:t>負債</a:t>
              </a:r>
              <a:endParaRPr lang="en-US" altLang="zh-TW" sz="1400" b="1" dirty="0" smtClean="0"/>
            </a:p>
            <a:p>
              <a:pPr algn="ctr">
                <a:lnSpc>
                  <a:spcPts val="1400"/>
                </a:lnSpc>
              </a:pPr>
              <a:r>
                <a:rPr lang="en-US" altLang="zh-TW" sz="1400" b="1" dirty="0" smtClean="0"/>
                <a:t>Locked-in rate</a:t>
              </a:r>
              <a:endParaRPr lang="zh-TW" altLang="en-US" sz="1400" b="1" dirty="0"/>
            </a:p>
          </p:txBody>
        </p:sp>
        <p:sp>
          <p:nvSpPr>
            <p:cNvPr id="72" name="矩形 71"/>
            <p:cNvSpPr/>
            <p:nvPr/>
          </p:nvSpPr>
          <p:spPr>
            <a:xfrm>
              <a:off x="2018875" y="3267128"/>
              <a:ext cx="949730" cy="6020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b="1" dirty="0">
                  <a:solidFill>
                    <a:schemeClr val="tx1"/>
                  </a:solidFill>
                </a:rPr>
                <a:t>淨值</a:t>
              </a:r>
            </a:p>
          </p:txBody>
        </p:sp>
      </p:grpSp>
      <p:grpSp>
        <p:nvGrpSpPr>
          <p:cNvPr id="11" name="群組 10"/>
          <p:cNvGrpSpPr/>
          <p:nvPr/>
        </p:nvGrpSpPr>
        <p:grpSpPr>
          <a:xfrm>
            <a:off x="5169768" y="2278775"/>
            <a:ext cx="856800" cy="1739280"/>
            <a:chOff x="2752231" y="2117474"/>
            <a:chExt cx="928660" cy="1739280"/>
          </a:xfrm>
        </p:grpSpPr>
        <p:sp>
          <p:nvSpPr>
            <p:cNvPr id="82" name="矩形 81"/>
            <p:cNvSpPr/>
            <p:nvPr/>
          </p:nvSpPr>
          <p:spPr>
            <a:xfrm>
              <a:off x="2752231" y="2117474"/>
              <a:ext cx="928660" cy="13950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zh-TW" altLang="en-US" sz="1400" b="1" dirty="0" smtClean="0"/>
                <a:t>負債</a:t>
              </a:r>
              <a:endParaRPr lang="en-US" altLang="zh-TW" sz="1400" b="1" dirty="0" smtClean="0"/>
            </a:p>
            <a:p>
              <a:pPr algn="ctr">
                <a:lnSpc>
                  <a:spcPts val="1400"/>
                </a:lnSpc>
              </a:pPr>
              <a:r>
                <a:rPr lang="en-US" altLang="zh-TW" sz="1400" b="1" dirty="0" smtClean="0"/>
                <a:t>Locked-in rate</a:t>
              </a:r>
              <a:endParaRPr lang="zh-TW" altLang="en-US" sz="1400" b="1" dirty="0"/>
            </a:p>
          </p:txBody>
        </p:sp>
        <p:sp>
          <p:nvSpPr>
            <p:cNvPr id="83" name="矩形 82"/>
            <p:cNvSpPr/>
            <p:nvPr/>
          </p:nvSpPr>
          <p:spPr>
            <a:xfrm>
              <a:off x="2752231" y="3512497"/>
              <a:ext cx="928660" cy="344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b="1" dirty="0">
                  <a:solidFill>
                    <a:schemeClr val="tx1"/>
                  </a:solidFill>
                </a:rPr>
                <a:t>淨值</a:t>
              </a:r>
            </a:p>
          </p:txBody>
        </p:sp>
      </p:grpSp>
      <p:grpSp>
        <p:nvGrpSpPr>
          <p:cNvPr id="14" name="群組 13"/>
          <p:cNvGrpSpPr/>
          <p:nvPr/>
        </p:nvGrpSpPr>
        <p:grpSpPr>
          <a:xfrm>
            <a:off x="1851181" y="4285832"/>
            <a:ext cx="856800" cy="2165149"/>
            <a:chOff x="2011695" y="4269700"/>
            <a:chExt cx="928660" cy="2165149"/>
          </a:xfrm>
        </p:grpSpPr>
        <p:sp>
          <p:nvSpPr>
            <p:cNvPr id="87" name="矩形 86"/>
            <p:cNvSpPr/>
            <p:nvPr/>
          </p:nvSpPr>
          <p:spPr>
            <a:xfrm>
              <a:off x="2011695" y="5956808"/>
              <a:ext cx="928660" cy="4780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144000" rtlCol="0" anchor="ctr"/>
            <a:lstStyle/>
            <a:p>
              <a:pPr algn="ctr"/>
              <a:r>
                <a:rPr lang="zh-TW" altLang="en-US" sz="1200" b="1" dirty="0" smtClean="0">
                  <a:solidFill>
                    <a:schemeClr val="tx1"/>
                  </a:solidFill>
                </a:rPr>
                <a:t>淨值</a:t>
              </a:r>
              <a:endParaRPr lang="zh-TW" altLang="en-US" sz="1200" b="1" dirty="0">
                <a:solidFill>
                  <a:schemeClr val="tx1"/>
                </a:solidFill>
              </a:endParaRPr>
            </a:p>
          </p:txBody>
        </p:sp>
        <p:sp>
          <p:nvSpPr>
            <p:cNvPr id="90" name="矩形 89"/>
            <p:cNvSpPr/>
            <p:nvPr/>
          </p:nvSpPr>
          <p:spPr>
            <a:xfrm>
              <a:off x="2011695" y="4269700"/>
              <a:ext cx="928660" cy="16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b="1" dirty="0" smtClean="0"/>
                <a:t>負債</a:t>
              </a:r>
              <a:endParaRPr lang="en-US" altLang="zh-TW" sz="1400" b="1" dirty="0" smtClean="0"/>
            </a:p>
            <a:p>
              <a:pPr algn="ctr">
                <a:lnSpc>
                  <a:spcPts val="1400"/>
                </a:lnSpc>
              </a:pPr>
              <a:r>
                <a:rPr lang="en-US" altLang="zh-TW" sz="1400" b="1" dirty="0" smtClean="0"/>
                <a:t>Market rate</a:t>
              </a:r>
              <a:endParaRPr lang="zh-TW" altLang="en-US" sz="1400" b="1" dirty="0"/>
            </a:p>
          </p:txBody>
        </p:sp>
      </p:grpSp>
      <p:grpSp>
        <p:nvGrpSpPr>
          <p:cNvPr id="21" name="群組 20"/>
          <p:cNvGrpSpPr/>
          <p:nvPr/>
        </p:nvGrpSpPr>
        <p:grpSpPr>
          <a:xfrm>
            <a:off x="876292" y="4279608"/>
            <a:ext cx="856621" cy="2170618"/>
            <a:chOff x="868200" y="4185284"/>
            <a:chExt cx="928660" cy="2170618"/>
          </a:xfrm>
        </p:grpSpPr>
        <p:sp>
          <p:nvSpPr>
            <p:cNvPr id="84" name="矩形 83"/>
            <p:cNvSpPr/>
            <p:nvPr/>
          </p:nvSpPr>
          <p:spPr>
            <a:xfrm>
              <a:off x="868200" y="4185284"/>
              <a:ext cx="928660" cy="25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b="1" dirty="0" smtClean="0"/>
                <a:t>Others</a:t>
              </a:r>
              <a:endParaRPr lang="zh-TW" altLang="en-US" sz="1400" dirty="0"/>
            </a:p>
          </p:txBody>
        </p:sp>
        <p:sp>
          <p:nvSpPr>
            <p:cNvPr id="85" name="矩形 84"/>
            <p:cNvSpPr/>
            <p:nvPr/>
          </p:nvSpPr>
          <p:spPr>
            <a:xfrm>
              <a:off x="868200" y="4437102"/>
              <a:ext cx="928660" cy="1918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b="1" dirty="0" smtClean="0">
                  <a:solidFill>
                    <a:schemeClr val="tx1"/>
                  </a:solidFill>
                </a:rPr>
                <a:t>FVOCI</a:t>
              </a:r>
              <a:endParaRPr lang="zh-TW" altLang="en-US" sz="1400" b="1" dirty="0">
                <a:solidFill>
                  <a:schemeClr val="tx1"/>
                </a:solidFill>
              </a:endParaRPr>
            </a:p>
          </p:txBody>
        </p:sp>
      </p:grpSp>
      <p:grpSp>
        <p:nvGrpSpPr>
          <p:cNvPr id="23" name="群組 22"/>
          <p:cNvGrpSpPr/>
          <p:nvPr/>
        </p:nvGrpSpPr>
        <p:grpSpPr>
          <a:xfrm>
            <a:off x="5169768" y="4606256"/>
            <a:ext cx="856800" cy="1840390"/>
            <a:chOff x="3219648" y="4572869"/>
            <a:chExt cx="928660" cy="1891162"/>
          </a:xfrm>
        </p:grpSpPr>
        <p:sp>
          <p:nvSpPr>
            <p:cNvPr id="91" name="矩形 90"/>
            <p:cNvSpPr/>
            <p:nvPr/>
          </p:nvSpPr>
          <p:spPr>
            <a:xfrm>
              <a:off x="3219648" y="4572869"/>
              <a:ext cx="928660" cy="1346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b="1" dirty="0" smtClean="0"/>
                <a:t>負債</a:t>
              </a:r>
              <a:endParaRPr lang="en-US" altLang="zh-TW" sz="1400" b="1" dirty="0" smtClean="0"/>
            </a:p>
            <a:p>
              <a:pPr algn="ctr">
                <a:lnSpc>
                  <a:spcPts val="1400"/>
                </a:lnSpc>
              </a:pPr>
              <a:r>
                <a:rPr lang="en-US" altLang="zh-TW" sz="1400" b="1" dirty="0"/>
                <a:t>Market rate</a:t>
              </a:r>
              <a:endParaRPr lang="zh-TW" altLang="en-US" sz="1400" b="1" dirty="0"/>
            </a:p>
          </p:txBody>
        </p:sp>
        <p:sp>
          <p:nvSpPr>
            <p:cNvPr id="101" name="矩形 100"/>
            <p:cNvSpPr/>
            <p:nvPr/>
          </p:nvSpPr>
          <p:spPr>
            <a:xfrm>
              <a:off x="3219648" y="5920431"/>
              <a:ext cx="928660" cy="543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zh-TW" altLang="en-US" sz="1300" b="1" dirty="0" smtClean="0">
                  <a:solidFill>
                    <a:schemeClr val="tx1"/>
                  </a:solidFill>
                </a:rPr>
                <a:t>淨值</a:t>
              </a:r>
              <a:endParaRPr lang="zh-TW" altLang="en-US" sz="1200" b="1" dirty="0">
                <a:solidFill>
                  <a:schemeClr val="tx1"/>
                </a:solidFill>
              </a:endParaRPr>
            </a:p>
          </p:txBody>
        </p:sp>
      </p:grpSp>
      <p:sp>
        <p:nvSpPr>
          <p:cNvPr id="96" name="矩形 95"/>
          <p:cNvSpPr/>
          <p:nvPr/>
        </p:nvSpPr>
        <p:spPr>
          <a:xfrm>
            <a:off x="2955415" y="2383911"/>
            <a:ext cx="1098311" cy="1033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2075" indent="-92075">
              <a:lnSpc>
                <a:spcPct val="200000"/>
              </a:lnSpc>
              <a:buFont typeface="Arial" panose="020B0604020202020204" pitchFamily="34" charset="0"/>
              <a:buChar char="•"/>
            </a:pPr>
            <a:r>
              <a:rPr lang="en-US" altLang="zh-TW" sz="1400" b="1" dirty="0" smtClean="0">
                <a:solidFill>
                  <a:schemeClr val="tx1"/>
                </a:solidFill>
              </a:rPr>
              <a:t>FVOCI</a:t>
            </a:r>
            <a:r>
              <a:rPr lang="zh-TW" altLang="en-US" sz="1400" b="1" dirty="0" smtClean="0">
                <a:solidFill>
                  <a:schemeClr val="tx1"/>
                </a:solidFill>
              </a:rPr>
              <a:t> </a:t>
            </a:r>
            <a:endParaRPr lang="en-US" altLang="zh-TW" sz="1400" b="1" dirty="0" smtClean="0">
              <a:solidFill>
                <a:srgbClr val="FF0000"/>
              </a:solidFill>
              <a:latin typeface="Arial Black" panose="020B0A04020102020204" pitchFamily="34" charset="0"/>
              <a:cs typeface="Arial" panose="020B0604020202020204" pitchFamily="34" charset="0"/>
            </a:endParaRPr>
          </a:p>
          <a:p>
            <a:pPr marL="92075" indent="-92075">
              <a:lnSpc>
                <a:spcPct val="200000"/>
              </a:lnSpc>
              <a:buFont typeface="Arial" panose="020B0604020202020204" pitchFamily="34" charset="0"/>
              <a:buChar char="•"/>
            </a:pPr>
            <a:r>
              <a:rPr lang="zh-TW" altLang="en-US" sz="1400" b="1" dirty="0" smtClean="0">
                <a:solidFill>
                  <a:schemeClr val="tx1"/>
                </a:solidFill>
              </a:rPr>
              <a:t>負債 </a:t>
            </a:r>
            <a:endParaRPr lang="en-US" altLang="zh-TW" sz="1400" b="1" dirty="0" smtClean="0">
              <a:solidFill>
                <a:srgbClr val="FF0000"/>
              </a:solidFill>
              <a:latin typeface="Arial Black" panose="020B0A04020102020204" pitchFamily="34" charset="0"/>
            </a:endParaRPr>
          </a:p>
          <a:p>
            <a:pPr>
              <a:lnSpc>
                <a:spcPct val="200000"/>
              </a:lnSpc>
            </a:pPr>
            <a:r>
              <a:rPr lang="zh-TW" altLang="en-US" sz="1400" b="1" dirty="0" smtClean="0">
                <a:solidFill>
                  <a:srgbClr val="FF0000"/>
                </a:solidFill>
              </a:rPr>
              <a:t>淨值下降</a:t>
            </a:r>
            <a:endParaRPr lang="en-US" altLang="zh-TW" sz="1400" b="1" dirty="0" smtClean="0">
              <a:solidFill>
                <a:srgbClr val="FF0000"/>
              </a:solidFill>
            </a:endParaRPr>
          </a:p>
        </p:txBody>
      </p:sp>
      <p:grpSp>
        <p:nvGrpSpPr>
          <p:cNvPr id="26" name="群組 25"/>
          <p:cNvGrpSpPr/>
          <p:nvPr/>
        </p:nvGrpSpPr>
        <p:grpSpPr>
          <a:xfrm>
            <a:off x="4199444" y="2267063"/>
            <a:ext cx="857063" cy="1752825"/>
            <a:chOff x="4199444" y="2116828"/>
            <a:chExt cx="857063" cy="1752825"/>
          </a:xfrm>
        </p:grpSpPr>
        <p:grpSp>
          <p:nvGrpSpPr>
            <p:cNvPr id="70" name="群組 69"/>
            <p:cNvGrpSpPr/>
            <p:nvPr/>
          </p:nvGrpSpPr>
          <p:grpSpPr>
            <a:xfrm>
              <a:off x="4199444" y="2116828"/>
              <a:ext cx="857063" cy="1068474"/>
              <a:chOff x="899372" y="1869332"/>
              <a:chExt cx="928660" cy="1068474"/>
            </a:xfrm>
          </p:grpSpPr>
          <p:sp>
            <p:nvSpPr>
              <p:cNvPr id="74" name="矩形 73"/>
              <p:cNvSpPr/>
              <p:nvPr/>
            </p:nvSpPr>
            <p:spPr>
              <a:xfrm>
                <a:off x="899372" y="1869332"/>
                <a:ext cx="928660" cy="25458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b="1" dirty="0" smtClean="0"/>
                  <a:t>Others</a:t>
                </a:r>
                <a:endParaRPr lang="zh-TW" altLang="en-US" sz="1400" b="1" dirty="0"/>
              </a:p>
            </p:txBody>
          </p:sp>
          <p:sp>
            <p:nvSpPr>
              <p:cNvPr id="80" name="矩形 79"/>
              <p:cNvSpPr/>
              <p:nvPr/>
            </p:nvSpPr>
            <p:spPr>
              <a:xfrm>
                <a:off x="899372" y="2122626"/>
                <a:ext cx="928660" cy="815180"/>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b="1" dirty="0" smtClean="0"/>
                  <a:t>AC</a:t>
                </a:r>
                <a:endParaRPr lang="zh-TW" altLang="en-US" sz="1400" b="1" dirty="0"/>
              </a:p>
            </p:txBody>
          </p:sp>
        </p:grpSp>
        <p:sp>
          <p:nvSpPr>
            <p:cNvPr id="98" name="矩形 97"/>
            <p:cNvSpPr/>
            <p:nvPr/>
          </p:nvSpPr>
          <p:spPr>
            <a:xfrm>
              <a:off x="4199444" y="3185653"/>
              <a:ext cx="856800" cy="684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400"/>
                </a:lnSpc>
              </a:pPr>
              <a:r>
                <a:rPr lang="en-US" altLang="zh-TW" sz="1400" b="1" dirty="0">
                  <a:solidFill>
                    <a:schemeClr val="tx1"/>
                  </a:solidFill>
                </a:rPr>
                <a:t>FVOCI &amp; </a:t>
              </a:r>
              <a:r>
                <a:rPr lang="en-US" altLang="zh-TW" sz="1400" b="1" dirty="0" smtClean="0">
                  <a:solidFill>
                    <a:schemeClr val="tx1"/>
                  </a:solidFill>
                </a:rPr>
                <a:t>FVTPL w/overlay</a:t>
              </a:r>
              <a:endParaRPr lang="zh-TW" altLang="en-US" sz="1400" b="1" dirty="0">
                <a:solidFill>
                  <a:schemeClr val="tx1"/>
                </a:solidFill>
              </a:endParaRPr>
            </a:p>
          </p:txBody>
        </p:sp>
      </p:grpSp>
      <p:cxnSp>
        <p:nvCxnSpPr>
          <p:cNvPr id="15" name="直線接點 14"/>
          <p:cNvCxnSpPr/>
          <p:nvPr/>
        </p:nvCxnSpPr>
        <p:spPr>
          <a:xfrm>
            <a:off x="2909788" y="3129529"/>
            <a:ext cx="8633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矩形 98"/>
          <p:cNvSpPr/>
          <p:nvPr/>
        </p:nvSpPr>
        <p:spPr>
          <a:xfrm>
            <a:off x="4038082" y="1687286"/>
            <a:ext cx="1031574" cy="400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300" b="1" dirty="0" smtClean="0">
                <a:solidFill>
                  <a:schemeClr val="tx1"/>
                </a:solidFill>
              </a:rPr>
              <a:t>資產</a:t>
            </a:r>
            <a:endParaRPr lang="en-US" altLang="zh-TW" sz="1300" b="1" dirty="0" smtClean="0">
              <a:solidFill>
                <a:schemeClr val="tx1"/>
              </a:solidFill>
            </a:endParaRPr>
          </a:p>
        </p:txBody>
      </p:sp>
      <p:grpSp>
        <p:nvGrpSpPr>
          <p:cNvPr id="104" name="群組 103"/>
          <p:cNvGrpSpPr/>
          <p:nvPr/>
        </p:nvGrpSpPr>
        <p:grpSpPr>
          <a:xfrm>
            <a:off x="4199623" y="4606256"/>
            <a:ext cx="856621" cy="1840390"/>
            <a:chOff x="880594" y="4173105"/>
            <a:chExt cx="928660" cy="1840390"/>
          </a:xfrm>
        </p:grpSpPr>
        <p:sp>
          <p:nvSpPr>
            <p:cNvPr id="105" name="矩形 104"/>
            <p:cNvSpPr/>
            <p:nvPr/>
          </p:nvSpPr>
          <p:spPr>
            <a:xfrm>
              <a:off x="880594" y="4173105"/>
              <a:ext cx="928660" cy="25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b="1" dirty="0" smtClean="0"/>
                <a:t>Others</a:t>
              </a:r>
              <a:endParaRPr lang="zh-TW" altLang="en-US" sz="1400" dirty="0"/>
            </a:p>
          </p:txBody>
        </p:sp>
        <p:sp>
          <p:nvSpPr>
            <p:cNvPr id="106" name="矩形 105"/>
            <p:cNvSpPr/>
            <p:nvPr/>
          </p:nvSpPr>
          <p:spPr>
            <a:xfrm>
              <a:off x="880594" y="4420785"/>
              <a:ext cx="928660" cy="159271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b="1" dirty="0" smtClean="0">
                  <a:solidFill>
                    <a:schemeClr val="tx1"/>
                  </a:solidFill>
                </a:rPr>
                <a:t>FVOCI</a:t>
              </a:r>
              <a:endParaRPr lang="zh-TW" altLang="en-US" sz="1400" b="1" dirty="0">
                <a:solidFill>
                  <a:schemeClr val="tx1"/>
                </a:solidFill>
              </a:endParaRPr>
            </a:p>
          </p:txBody>
        </p:sp>
      </p:grpSp>
      <p:sp>
        <p:nvSpPr>
          <p:cNvPr id="108" name="矩形 107"/>
          <p:cNvSpPr/>
          <p:nvPr/>
        </p:nvSpPr>
        <p:spPr>
          <a:xfrm>
            <a:off x="2955415" y="4841840"/>
            <a:ext cx="1098311" cy="1033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2075" indent="-92075">
              <a:lnSpc>
                <a:spcPct val="200000"/>
              </a:lnSpc>
              <a:buFont typeface="Arial" panose="020B0604020202020204" pitchFamily="34" charset="0"/>
              <a:buChar char="•"/>
            </a:pPr>
            <a:r>
              <a:rPr lang="en-US" altLang="zh-TW" sz="1400" b="1" dirty="0" smtClean="0">
                <a:solidFill>
                  <a:schemeClr val="tx1"/>
                </a:solidFill>
              </a:rPr>
              <a:t>FVOCI</a:t>
            </a:r>
            <a:r>
              <a:rPr lang="zh-TW" altLang="en-US" sz="1400" b="1" dirty="0" smtClean="0">
                <a:solidFill>
                  <a:schemeClr val="tx1"/>
                </a:solidFill>
              </a:rPr>
              <a:t> </a:t>
            </a:r>
            <a:endParaRPr lang="en-US" altLang="zh-TW" sz="1400" b="1" dirty="0" smtClean="0">
              <a:solidFill>
                <a:schemeClr val="tx1"/>
              </a:solidFill>
            </a:endParaRPr>
          </a:p>
          <a:p>
            <a:pPr marL="92075" indent="-92075">
              <a:lnSpc>
                <a:spcPct val="200000"/>
              </a:lnSpc>
              <a:buFont typeface="Arial" panose="020B0604020202020204" pitchFamily="34" charset="0"/>
              <a:buChar char="•"/>
            </a:pPr>
            <a:r>
              <a:rPr lang="zh-TW" altLang="en-US" sz="1400" b="1" dirty="0" smtClean="0">
                <a:solidFill>
                  <a:schemeClr val="tx1"/>
                </a:solidFill>
              </a:rPr>
              <a:t>負債 </a:t>
            </a:r>
            <a:endParaRPr lang="en-US" altLang="zh-TW" sz="1400" b="1" dirty="0" smtClean="0">
              <a:solidFill>
                <a:schemeClr val="tx1"/>
              </a:solidFill>
            </a:endParaRPr>
          </a:p>
          <a:p>
            <a:pPr>
              <a:lnSpc>
                <a:spcPct val="200000"/>
              </a:lnSpc>
            </a:pPr>
            <a:r>
              <a:rPr lang="zh-TW" altLang="en-US" sz="1400" b="1" dirty="0" smtClean="0">
                <a:solidFill>
                  <a:srgbClr val="FF0000"/>
                </a:solidFill>
              </a:rPr>
              <a:t>淨值增加</a:t>
            </a:r>
            <a:endParaRPr lang="en-US" altLang="zh-TW" sz="1400" b="1" dirty="0" smtClean="0">
              <a:solidFill>
                <a:srgbClr val="FF0000"/>
              </a:solidFill>
            </a:endParaRPr>
          </a:p>
        </p:txBody>
      </p:sp>
      <p:cxnSp>
        <p:nvCxnSpPr>
          <p:cNvPr id="110" name="直線接點 109"/>
          <p:cNvCxnSpPr/>
          <p:nvPr/>
        </p:nvCxnSpPr>
        <p:spPr>
          <a:xfrm>
            <a:off x="3001463" y="5597802"/>
            <a:ext cx="8633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向下箭號 111"/>
          <p:cNvSpPr/>
          <p:nvPr/>
        </p:nvSpPr>
        <p:spPr>
          <a:xfrm>
            <a:off x="3632397" y="2453635"/>
            <a:ext cx="75594" cy="17105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nvGrpSpPr>
          <p:cNvPr id="22" name="群組 21"/>
          <p:cNvGrpSpPr/>
          <p:nvPr/>
        </p:nvGrpSpPr>
        <p:grpSpPr>
          <a:xfrm>
            <a:off x="3543555" y="5323400"/>
            <a:ext cx="254092" cy="171053"/>
            <a:chOff x="3573196" y="4870745"/>
            <a:chExt cx="254092" cy="171053"/>
          </a:xfrm>
        </p:grpSpPr>
        <p:grpSp>
          <p:nvGrpSpPr>
            <p:cNvPr id="20" name="群組 19"/>
            <p:cNvGrpSpPr/>
            <p:nvPr/>
          </p:nvGrpSpPr>
          <p:grpSpPr>
            <a:xfrm>
              <a:off x="3573196" y="4870745"/>
              <a:ext cx="164843" cy="171053"/>
              <a:chOff x="3733939" y="2455798"/>
              <a:chExt cx="164843" cy="171053"/>
            </a:xfrm>
          </p:grpSpPr>
          <p:sp>
            <p:nvSpPr>
              <p:cNvPr id="113" name="向下箭號 112"/>
              <p:cNvSpPr/>
              <p:nvPr/>
            </p:nvSpPr>
            <p:spPr>
              <a:xfrm>
                <a:off x="3733939" y="2455798"/>
                <a:ext cx="75594" cy="17105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4" name="向下箭號 113"/>
              <p:cNvSpPr/>
              <p:nvPr/>
            </p:nvSpPr>
            <p:spPr>
              <a:xfrm>
                <a:off x="3823188" y="2455798"/>
                <a:ext cx="75594" cy="17105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sp>
          <p:nvSpPr>
            <p:cNvPr id="115" name="向下箭號 114"/>
            <p:cNvSpPr/>
            <p:nvPr/>
          </p:nvSpPr>
          <p:spPr>
            <a:xfrm>
              <a:off x="3751694" y="4870745"/>
              <a:ext cx="75594" cy="17105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grpSp>
        <p:nvGrpSpPr>
          <p:cNvPr id="117" name="群組 116"/>
          <p:cNvGrpSpPr/>
          <p:nvPr/>
        </p:nvGrpSpPr>
        <p:grpSpPr>
          <a:xfrm>
            <a:off x="3617830" y="4894833"/>
            <a:ext cx="164843" cy="171053"/>
            <a:chOff x="3733939" y="2455798"/>
            <a:chExt cx="164843" cy="171053"/>
          </a:xfrm>
        </p:grpSpPr>
        <p:sp>
          <p:nvSpPr>
            <p:cNvPr id="119" name="向下箭號 118"/>
            <p:cNvSpPr/>
            <p:nvPr/>
          </p:nvSpPr>
          <p:spPr>
            <a:xfrm>
              <a:off x="3733939" y="2455798"/>
              <a:ext cx="75594" cy="17105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0" name="向下箭號 119"/>
            <p:cNvSpPr/>
            <p:nvPr/>
          </p:nvSpPr>
          <p:spPr>
            <a:xfrm>
              <a:off x="3823188" y="2455798"/>
              <a:ext cx="75594" cy="17105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sp>
        <p:nvSpPr>
          <p:cNvPr id="25" name="向右箭號 24"/>
          <p:cNvSpPr/>
          <p:nvPr/>
        </p:nvSpPr>
        <p:spPr>
          <a:xfrm>
            <a:off x="3535191" y="2908080"/>
            <a:ext cx="172800" cy="75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23" name="群組 122"/>
          <p:cNvGrpSpPr/>
          <p:nvPr/>
        </p:nvGrpSpPr>
        <p:grpSpPr>
          <a:xfrm>
            <a:off x="7514558" y="2259304"/>
            <a:ext cx="713100" cy="1746213"/>
            <a:chOff x="4199444" y="2454618"/>
            <a:chExt cx="857063" cy="1746213"/>
          </a:xfrm>
        </p:grpSpPr>
        <p:sp>
          <p:nvSpPr>
            <p:cNvPr id="127" name="矩形 126"/>
            <p:cNvSpPr/>
            <p:nvPr/>
          </p:nvSpPr>
          <p:spPr>
            <a:xfrm>
              <a:off x="4199444" y="2454618"/>
              <a:ext cx="857063" cy="1231200"/>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b="1" dirty="0"/>
            </a:p>
          </p:txBody>
        </p:sp>
        <p:sp>
          <p:nvSpPr>
            <p:cNvPr id="125" name="矩形 124"/>
            <p:cNvSpPr/>
            <p:nvPr/>
          </p:nvSpPr>
          <p:spPr>
            <a:xfrm>
              <a:off x="4199444" y="3660831"/>
              <a:ext cx="856800" cy="540000"/>
            </a:xfrm>
            <a:prstGeom prst="rect">
              <a:avLst/>
            </a:prstGeom>
            <a:pattFill prst="pct60">
              <a:fgClr>
                <a:schemeClr val="accent1">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b="1" dirty="0">
                <a:solidFill>
                  <a:schemeClr val="tx1"/>
                </a:solidFill>
              </a:endParaRPr>
            </a:p>
          </p:txBody>
        </p:sp>
      </p:grpSp>
      <p:sp>
        <p:nvSpPr>
          <p:cNvPr id="128" name="Text Box 66"/>
          <p:cNvSpPr txBox="1">
            <a:spLocks noChangeArrowheads="1"/>
          </p:cNvSpPr>
          <p:nvPr/>
        </p:nvSpPr>
        <p:spPr bwMode="gray">
          <a:xfrm>
            <a:off x="880594" y="1492683"/>
            <a:ext cx="5233879" cy="273606"/>
          </a:xfrm>
          <a:prstGeom prst="rect">
            <a:avLst/>
          </a:prstGeom>
          <a:solidFill>
            <a:schemeClr val="accent1">
              <a:lumMod val="60000"/>
              <a:lumOff val="40000"/>
            </a:schemeClr>
          </a:solidFill>
          <a:ln>
            <a:noFill/>
          </a:ln>
          <a:extLst/>
        </p:spPr>
        <p:txBody>
          <a:bodyPr wrap="square" tIns="28800" bIns="28800">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buNone/>
            </a:pPr>
            <a:r>
              <a:rPr lang="zh-TW" altLang="en-US" sz="1400" b="1" dirty="0" smtClean="0">
                <a:solidFill>
                  <a:schemeClr val="bg1"/>
                </a:solidFill>
                <a:latin typeface="+mn-lt"/>
                <a:ea typeface="+mn-ea"/>
              </a:rPr>
              <a:t>            升息前                          升息影響                            升息後</a:t>
            </a:r>
            <a:endParaRPr lang="en-US" altLang="zh-TW" sz="1400" b="1" dirty="0">
              <a:solidFill>
                <a:schemeClr val="bg1"/>
              </a:solidFill>
              <a:latin typeface="+mn-lt"/>
              <a:ea typeface="+mn-ea"/>
            </a:endParaRPr>
          </a:p>
        </p:txBody>
      </p:sp>
      <p:sp>
        <p:nvSpPr>
          <p:cNvPr id="129" name="矩形 128"/>
          <p:cNvSpPr/>
          <p:nvPr/>
        </p:nvSpPr>
        <p:spPr>
          <a:xfrm>
            <a:off x="6933533" y="2170679"/>
            <a:ext cx="581025" cy="223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300" b="1" dirty="0" smtClean="0">
                <a:solidFill>
                  <a:schemeClr val="tx1"/>
                </a:solidFill>
              </a:rPr>
              <a:t>最高</a:t>
            </a:r>
            <a:endParaRPr lang="zh-TW" altLang="en-US" sz="1300" b="1" dirty="0">
              <a:solidFill>
                <a:schemeClr val="tx1"/>
              </a:solidFill>
            </a:endParaRPr>
          </a:p>
        </p:txBody>
      </p:sp>
      <p:sp>
        <p:nvSpPr>
          <p:cNvPr id="130" name="矩形 129"/>
          <p:cNvSpPr/>
          <p:nvPr/>
        </p:nvSpPr>
        <p:spPr>
          <a:xfrm>
            <a:off x="6933533" y="3378666"/>
            <a:ext cx="581025" cy="223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300" b="1" dirty="0" smtClean="0">
                <a:solidFill>
                  <a:schemeClr val="tx1"/>
                </a:solidFill>
              </a:rPr>
              <a:t>最低</a:t>
            </a:r>
            <a:endParaRPr lang="zh-TW" altLang="en-US" sz="1300" b="1" dirty="0">
              <a:solidFill>
                <a:schemeClr val="tx1"/>
              </a:solidFill>
            </a:endParaRPr>
          </a:p>
        </p:txBody>
      </p:sp>
      <p:sp>
        <p:nvSpPr>
          <p:cNvPr id="131" name="矩形 130"/>
          <p:cNvSpPr/>
          <p:nvPr/>
        </p:nvSpPr>
        <p:spPr>
          <a:xfrm>
            <a:off x="7605271" y="2035628"/>
            <a:ext cx="667610" cy="190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00" b="1" dirty="0" smtClean="0">
                <a:solidFill>
                  <a:schemeClr val="tx1"/>
                </a:solidFill>
              </a:rPr>
              <a:t>10.5%</a:t>
            </a:r>
            <a:endParaRPr lang="zh-TW" altLang="en-US" sz="1300" b="1" dirty="0">
              <a:solidFill>
                <a:schemeClr val="tx1"/>
              </a:solidFill>
            </a:endParaRPr>
          </a:p>
        </p:txBody>
      </p:sp>
      <p:sp>
        <p:nvSpPr>
          <p:cNvPr id="132" name="矩形 131"/>
          <p:cNvSpPr/>
          <p:nvPr/>
        </p:nvSpPr>
        <p:spPr>
          <a:xfrm>
            <a:off x="7605271" y="3462796"/>
            <a:ext cx="581025" cy="223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00" b="1" dirty="0" smtClean="0">
                <a:solidFill>
                  <a:schemeClr val="tx1"/>
                </a:solidFill>
              </a:rPr>
              <a:t>4.6%</a:t>
            </a:r>
            <a:endParaRPr lang="zh-TW" altLang="en-US" sz="1300" b="1" dirty="0">
              <a:solidFill>
                <a:schemeClr val="tx1"/>
              </a:solidFill>
            </a:endParaRPr>
          </a:p>
        </p:txBody>
      </p:sp>
      <p:grpSp>
        <p:nvGrpSpPr>
          <p:cNvPr id="133" name="群組 132"/>
          <p:cNvGrpSpPr/>
          <p:nvPr/>
        </p:nvGrpSpPr>
        <p:grpSpPr>
          <a:xfrm>
            <a:off x="7533859" y="4941312"/>
            <a:ext cx="712800" cy="1521244"/>
            <a:chOff x="4199444" y="2751587"/>
            <a:chExt cx="857063" cy="1521244"/>
          </a:xfrm>
        </p:grpSpPr>
        <p:sp>
          <p:nvSpPr>
            <p:cNvPr id="134" name="矩形 133"/>
            <p:cNvSpPr/>
            <p:nvPr/>
          </p:nvSpPr>
          <p:spPr>
            <a:xfrm>
              <a:off x="4199444" y="2751587"/>
              <a:ext cx="857063" cy="903600"/>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b="1" dirty="0"/>
            </a:p>
          </p:txBody>
        </p:sp>
        <p:sp>
          <p:nvSpPr>
            <p:cNvPr id="135" name="矩形 134"/>
            <p:cNvSpPr/>
            <p:nvPr/>
          </p:nvSpPr>
          <p:spPr>
            <a:xfrm>
              <a:off x="4199444" y="3660831"/>
              <a:ext cx="856800" cy="612000"/>
            </a:xfrm>
            <a:prstGeom prst="rect">
              <a:avLst/>
            </a:prstGeom>
            <a:pattFill prst="pct60">
              <a:fgClr>
                <a:schemeClr val="accent1">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b="1" dirty="0">
                <a:solidFill>
                  <a:schemeClr val="tx1"/>
                </a:solidFill>
              </a:endParaRPr>
            </a:p>
          </p:txBody>
        </p:sp>
      </p:grpSp>
      <p:sp>
        <p:nvSpPr>
          <p:cNvPr id="136" name="矩形 135"/>
          <p:cNvSpPr/>
          <p:nvPr/>
        </p:nvSpPr>
        <p:spPr>
          <a:xfrm>
            <a:off x="6933533" y="4852349"/>
            <a:ext cx="581025" cy="223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300" b="1" dirty="0" smtClean="0">
                <a:solidFill>
                  <a:schemeClr val="tx1"/>
                </a:solidFill>
              </a:rPr>
              <a:t>最高</a:t>
            </a:r>
            <a:endParaRPr lang="zh-TW" altLang="en-US" sz="1300" b="1" dirty="0">
              <a:solidFill>
                <a:schemeClr val="tx1"/>
              </a:solidFill>
            </a:endParaRPr>
          </a:p>
        </p:txBody>
      </p:sp>
      <p:sp>
        <p:nvSpPr>
          <p:cNvPr id="137" name="矩形 136"/>
          <p:cNvSpPr/>
          <p:nvPr/>
        </p:nvSpPr>
        <p:spPr>
          <a:xfrm>
            <a:off x="6933533" y="5776882"/>
            <a:ext cx="581025" cy="223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300" b="1" dirty="0" smtClean="0">
                <a:solidFill>
                  <a:schemeClr val="tx1"/>
                </a:solidFill>
              </a:rPr>
              <a:t>最低</a:t>
            </a:r>
            <a:endParaRPr lang="zh-TW" altLang="en-US" sz="1300" b="1" dirty="0">
              <a:solidFill>
                <a:schemeClr val="tx1"/>
              </a:solidFill>
            </a:endParaRPr>
          </a:p>
        </p:txBody>
      </p:sp>
      <p:sp>
        <p:nvSpPr>
          <p:cNvPr id="138" name="矩形 137"/>
          <p:cNvSpPr/>
          <p:nvPr/>
        </p:nvSpPr>
        <p:spPr>
          <a:xfrm>
            <a:off x="7605271" y="4708101"/>
            <a:ext cx="581025" cy="223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00" b="1" dirty="0" smtClean="0">
                <a:solidFill>
                  <a:schemeClr val="tx1"/>
                </a:solidFill>
              </a:rPr>
              <a:t>7.7%</a:t>
            </a:r>
            <a:endParaRPr lang="zh-TW" altLang="en-US" sz="1300" b="1" dirty="0">
              <a:solidFill>
                <a:schemeClr val="tx1"/>
              </a:solidFill>
            </a:endParaRPr>
          </a:p>
        </p:txBody>
      </p:sp>
      <p:sp>
        <p:nvSpPr>
          <p:cNvPr id="139" name="矩形 138"/>
          <p:cNvSpPr/>
          <p:nvPr/>
        </p:nvSpPr>
        <p:spPr>
          <a:xfrm>
            <a:off x="7614507" y="5842540"/>
            <a:ext cx="581025" cy="223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00" b="1" dirty="0" smtClean="0">
                <a:solidFill>
                  <a:schemeClr val="tx1"/>
                </a:solidFill>
              </a:rPr>
              <a:t>5.2%</a:t>
            </a:r>
            <a:endParaRPr lang="zh-TW" altLang="en-US" sz="1300" b="1" dirty="0">
              <a:solidFill>
                <a:schemeClr val="tx1"/>
              </a:solidFill>
            </a:endParaRPr>
          </a:p>
        </p:txBody>
      </p:sp>
      <p:sp>
        <p:nvSpPr>
          <p:cNvPr id="81" name="矩形 80"/>
          <p:cNvSpPr/>
          <p:nvPr/>
        </p:nvSpPr>
        <p:spPr>
          <a:xfrm>
            <a:off x="-9160" y="1469361"/>
            <a:ext cx="952065" cy="400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500" b="1" dirty="0">
                <a:solidFill>
                  <a:srgbClr val="FF0000"/>
                </a:solidFill>
              </a:rPr>
              <a:t>釋</a:t>
            </a:r>
            <a:r>
              <a:rPr lang="zh-TW" altLang="en-US" sz="1500" b="1" dirty="0" smtClean="0">
                <a:solidFill>
                  <a:srgbClr val="FF0000"/>
                </a:solidFill>
              </a:rPr>
              <a:t>例</a:t>
            </a:r>
            <a:endParaRPr lang="en-US" altLang="zh-TW" sz="1500" b="1" dirty="0" smtClean="0">
              <a:solidFill>
                <a:srgbClr val="FF0000"/>
              </a:solidFill>
            </a:endParaRPr>
          </a:p>
        </p:txBody>
      </p:sp>
      <p:cxnSp>
        <p:nvCxnSpPr>
          <p:cNvPr id="6" name="直線接點 5"/>
          <p:cNvCxnSpPr/>
          <p:nvPr/>
        </p:nvCxnSpPr>
        <p:spPr>
          <a:xfrm>
            <a:off x="6507805" y="1417452"/>
            <a:ext cx="0" cy="514463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1706640" y="6508142"/>
            <a:ext cx="3223322" cy="246221"/>
          </a:xfrm>
          <a:prstGeom prst="rect">
            <a:avLst/>
          </a:prstGeom>
          <a:noFill/>
        </p:spPr>
        <p:txBody>
          <a:bodyPr wrap="square" rtlCol="0">
            <a:spAutoFit/>
          </a:bodyPr>
          <a:lstStyle/>
          <a:p>
            <a:r>
              <a:rPr lang="zh-TW" altLang="en-US" sz="1000" dirty="0" smtClean="0"/>
              <a:t>註：現行會計制度實際數與</a:t>
            </a:r>
            <a:r>
              <a:rPr lang="en-US" altLang="zh-TW" sz="1000" dirty="0" smtClean="0"/>
              <a:t>IFRS 17</a:t>
            </a:r>
            <a:r>
              <a:rPr lang="zh-TW" altLang="en-US" sz="1000" dirty="0"/>
              <a:t>試</a:t>
            </a:r>
            <a:r>
              <a:rPr lang="zh-TW" altLang="en-US" sz="1000" dirty="0" smtClean="0"/>
              <a:t>算下之淨值比 </a:t>
            </a:r>
            <a:r>
              <a:rPr lang="en-US" altLang="zh-TW" sz="1000" dirty="0" smtClean="0"/>
              <a:t>(E/A)</a:t>
            </a:r>
            <a:endParaRPr lang="zh-TW" altLang="en-US" sz="1000" dirty="0"/>
          </a:p>
        </p:txBody>
      </p:sp>
    </p:spTree>
    <p:extLst>
      <p:ext uri="{BB962C8B-B14F-4D97-AF65-F5344CB8AC3E}">
        <p14:creationId xmlns:p14="http://schemas.microsoft.com/office/powerpoint/2010/main" val="42802879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2"/>
          <a:stretch>
            <a:fillRect/>
          </a:stretch>
        </p:blipFill>
        <p:spPr>
          <a:xfrm>
            <a:off x="5075938" y="3212308"/>
            <a:ext cx="3456000" cy="3131595"/>
          </a:xfrm>
          <a:prstGeom prst="rect">
            <a:avLst/>
          </a:prstGeom>
        </p:spPr>
      </p:pic>
      <p:pic>
        <p:nvPicPr>
          <p:cNvPr id="6" name="圖片 5"/>
          <p:cNvPicPr>
            <a:picLocks noChangeAspect="1"/>
          </p:cNvPicPr>
          <p:nvPr/>
        </p:nvPicPr>
        <p:blipFill>
          <a:blip r:embed="rId3"/>
          <a:stretch>
            <a:fillRect/>
          </a:stretch>
        </p:blipFill>
        <p:spPr>
          <a:xfrm>
            <a:off x="730050" y="3148822"/>
            <a:ext cx="3420000" cy="3216424"/>
          </a:xfrm>
          <a:prstGeom prst="rect">
            <a:avLst/>
          </a:prstGeom>
        </p:spPr>
      </p:pic>
      <p:sp>
        <p:nvSpPr>
          <p:cNvPr id="3" name="投影片編號版面配置區 2"/>
          <p:cNvSpPr>
            <a:spLocks noGrp="1"/>
          </p:cNvSpPr>
          <p:nvPr>
            <p:ph type="sldNum" sz="quarter" idx="12"/>
          </p:nvPr>
        </p:nvSpPr>
        <p:spPr/>
        <p:txBody>
          <a:bodyPr/>
          <a:lstStyle/>
          <a:p>
            <a:fld id="{018B90E8-31B4-41F6-8174-D549C5229FD8}" type="slidenum">
              <a:rPr lang="zh-TW" altLang="en-US" smtClean="0">
                <a:latin typeface="+mn-lt"/>
              </a:rPr>
              <a:t>34</a:t>
            </a:fld>
            <a:endParaRPr lang="zh-TW" altLang="en-US">
              <a:latin typeface="+mn-lt"/>
            </a:endParaRPr>
          </a:p>
        </p:txBody>
      </p:sp>
      <p:sp>
        <p:nvSpPr>
          <p:cNvPr id="5" name="標題 2"/>
          <p:cNvSpPr>
            <a:spLocks noGrp="1"/>
          </p:cNvSpPr>
          <p:nvPr>
            <p:ph type="title"/>
          </p:nvPr>
        </p:nvSpPr>
        <p:spPr>
          <a:xfrm>
            <a:off x="395288" y="149846"/>
            <a:ext cx="8353425" cy="576808"/>
          </a:xfrm>
        </p:spPr>
        <p:txBody>
          <a:bodyPr>
            <a:noAutofit/>
          </a:bodyPr>
          <a:lstStyle/>
          <a:p>
            <a:r>
              <a:rPr lang="zh-TW" altLang="en-US" dirty="0"/>
              <a:t>國泰人壽 </a:t>
            </a:r>
            <a:r>
              <a:rPr lang="en-US" altLang="zh-TW" dirty="0"/>
              <a:t>– </a:t>
            </a:r>
            <a:r>
              <a:rPr lang="zh-TW" altLang="en-US" dirty="0"/>
              <a:t>銷售通路</a:t>
            </a:r>
            <a:endParaRPr lang="en-US" altLang="zh-TW" dirty="0">
              <a:latin typeface="+mn-lt"/>
            </a:endParaRPr>
          </a:p>
        </p:txBody>
      </p:sp>
      <p:sp>
        <p:nvSpPr>
          <p:cNvPr id="15" name="Text Box 66"/>
          <p:cNvSpPr txBox="1">
            <a:spLocks noChangeArrowheads="1"/>
          </p:cNvSpPr>
          <p:nvPr/>
        </p:nvSpPr>
        <p:spPr bwMode="gray">
          <a:xfrm>
            <a:off x="588079" y="1715673"/>
            <a:ext cx="3600000" cy="396000"/>
          </a:xfrm>
          <a:prstGeom prst="rect">
            <a:avLst/>
          </a:prstGeom>
          <a:solidFill>
            <a:schemeClr val="accent1">
              <a:lumMod val="60000"/>
              <a:lumOff val="40000"/>
            </a:schemeClr>
          </a:solidFill>
          <a:ln>
            <a:noFill/>
          </a:ln>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spcBef>
                <a:spcPct val="50000"/>
              </a:spcBef>
              <a:buFontTx/>
              <a:buNone/>
            </a:pPr>
            <a:r>
              <a:rPr lang="zh-TW" altLang="en-US" sz="2000" b="1" dirty="0">
                <a:solidFill>
                  <a:schemeClr val="bg1"/>
                </a:solidFill>
                <a:latin typeface="Arial" panose="020B0604020202020204" pitchFamily="34" charset="0"/>
                <a:ea typeface="微軟正黑體" panose="020B0604030504040204" pitchFamily="34" charset="-120"/>
                <a:cs typeface="Arial" panose="020B0604020202020204" pitchFamily="34" charset="0"/>
              </a:rPr>
              <a:t>初年度保費收入</a:t>
            </a:r>
            <a:r>
              <a:rPr lang="en-US" altLang="zh-TW" sz="2000" b="1" dirty="0">
                <a:solidFill>
                  <a:schemeClr val="bg1"/>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a:solidFill>
                  <a:schemeClr val="bg1"/>
                </a:solidFill>
                <a:latin typeface="+mj-lt"/>
                <a:ea typeface="微軟正黑體" panose="020B0604030504040204" pitchFamily="34" charset="-120"/>
                <a:cs typeface="Arial" panose="020B0604020202020204" pitchFamily="34" charset="0"/>
              </a:rPr>
              <a:t>FYP</a:t>
            </a:r>
            <a:r>
              <a:rPr lang="en-US" altLang="zh-TW" sz="2000" b="1" dirty="0">
                <a:solidFill>
                  <a:schemeClr val="bg1"/>
                </a:solidFill>
                <a:latin typeface="Arial" panose="020B0604020202020204" pitchFamily="34" charset="0"/>
                <a:ea typeface="微軟正黑體" panose="020B0604030504040204" pitchFamily="34" charset="-120"/>
                <a:cs typeface="Arial" panose="020B0604020202020204" pitchFamily="34" charset="0"/>
              </a:rPr>
              <a:t>)</a:t>
            </a:r>
          </a:p>
        </p:txBody>
      </p:sp>
      <p:sp>
        <p:nvSpPr>
          <p:cNvPr id="16" name="Text Box 66"/>
          <p:cNvSpPr txBox="1">
            <a:spLocks noChangeArrowheads="1"/>
          </p:cNvSpPr>
          <p:nvPr/>
        </p:nvSpPr>
        <p:spPr bwMode="gray">
          <a:xfrm>
            <a:off x="4886425" y="1715673"/>
            <a:ext cx="3600000" cy="396000"/>
          </a:xfrm>
          <a:prstGeom prst="rect">
            <a:avLst/>
          </a:prstGeom>
          <a:solidFill>
            <a:schemeClr val="accent1">
              <a:lumMod val="60000"/>
              <a:lumOff val="40000"/>
            </a:schemeClr>
          </a:solidFill>
          <a:ln>
            <a:noFill/>
          </a:ln>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spcBef>
                <a:spcPct val="50000"/>
              </a:spcBef>
              <a:buFontTx/>
              <a:buNone/>
            </a:pPr>
            <a:r>
              <a:rPr lang="zh-TW" altLang="en-US" sz="2000" b="1" dirty="0">
                <a:solidFill>
                  <a:schemeClr val="bg1"/>
                </a:solidFill>
                <a:latin typeface="Arial" panose="020B0604020202020204" pitchFamily="34" charset="0"/>
                <a:ea typeface="微軟正黑體" panose="020B0604030504040204" pitchFamily="34" charset="-120"/>
                <a:cs typeface="Arial" panose="020B0604020202020204" pitchFamily="34" charset="0"/>
              </a:rPr>
              <a:t>初年度等價保費收入</a:t>
            </a:r>
            <a:r>
              <a:rPr lang="en-US" altLang="zh-TW" sz="2000" b="1" dirty="0">
                <a:solidFill>
                  <a:schemeClr val="bg1"/>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a:solidFill>
                  <a:schemeClr val="bg1"/>
                </a:solidFill>
                <a:latin typeface="+mj-lt"/>
                <a:ea typeface="微軟正黑體" panose="020B0604030504040204" pitchFamily="34" charset="-120"/>
                <a:cs typeface="Arial" panose="020B0604020202020204" pitchFamily="34" charset="0"/>
              </a:rPr>
              <a:t>FYPE</a:t>
            </a:r>
            <a:r>
              <a:rPr lang="en-US" altLang="zh-TW" sz="2000" b="1" dirty="0">
                <a:solidFill>
                  <a:schemeClr val="bg1"/>
                </a:solidFill>
                <a:latin typeface="Arial" panose="020B0604020202020204" pitchFamily="34" charset="0"/>
                <a:ea typeface="微軟正黑體" panose="020B0604030504040204" pitchFamily="34" charset="-120"/>
                <a:cs typeface="Arial" panose="020B0604020202020204" pitchFamily="34" charset="0"/>
              </a:rPr>
              <a:t>)</a:t>
            </a:r>
          </a:p>
        </p:txBody>
      </p:sp>
      <p:grpSp>
        <p:nvGrpSpPr>
          <p:cNvPr id="17" name="Group 12"/>
          <p:cNvGrpSpPr>
            <a:grpSpLocks/>
          </p:cNvGrpSpPr>
          <p:nvPr/>
        </p:nvGrpSpPr>
        <p:grpSpPr bwMode="auto">
          <a:xfrm>
            <a:off x="3777989" y="2241408"/>
            <a:ext cx="2012947" cy="833441"/>
            <a:chOff x="700" y="1163"/>
            <a:chExt cx="1268" cy="525"/>
          </a:xfrm>
        </p:grpSpPr>
        <p:sp>
          <p:nvSpPr>
            <p:cNvPr id="18" name="Rectangle 13"/>
            <p:cNvSpPr>
              <a:spLocks noChangeArrowheads="1"/>
            </p:cNvSpPr>
            <p:nvPr/>
          </p:nvSpPr>
          <p:spPr bwMode="gray">
            <a:xfrm>
              <a:off x="702" y="1529"/>
              <a:ext cx="113" cy="113"/>
            </a:xfrm>
            <a:prstGeom prst="rect">
              <a:avLst/>
            </a:prstGeom>
            <a:solidFill>
              <a:schemeClr val="accent1"/>
            </a:solidFill>
            <a:ln w="9525" algn="ctr">
              <a:solidFill>
                <a:schemeClr val="bg1"/>
              </a:solidFill>
              <a:miter lim="800000"/>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40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9" name="Text Box 14"/>
            <p:cNvSpPr txBox="1">
              <a:spLocks noChangeArrowheads="1"/>
            </p:cNvSpPr>
            <p:nvPr/>
          </p:nvSpPr>
          <p:spPr bwMode="gray">
            <a:xfrm>
              <a:off x="797" y="1494"/>
              <a:ext cx="90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zh-TW" altLang="en-US" sz="1400" i="0" dirty="0">
                  <a:latin typeface="Arial" panose="020B0604020202020204" pitchFamily="34" charset="0"/>
                  <a:ea typeface="微軟正黑體" panose="020B0604030504040204" pitchFamily="34" charset="-120"/>
                  <a:cs typeface="Arial" panose="020B0604020202020204" pitchFamily="34" charset="0"/>
                </a:rPr>
                <a:t>國泰人壽業務員</a:t>
              </a:r>
            </a:p>
          </p:txBody>
        </p:sp>
        <p:sp>
          <p:nvSpPr>
            <p:cNvPr id="20" name="Rectangle 15"/>
            <p:cNvSpPr>
              <a:spLocks noChangeArrowheads="1"/>
            </p:cNvSpPr>
            <p:nvPr/>
          </p:nvSpPr>
          <p:spPr bwMode="gray">
            <a:xfrm>
              <a:off x="701" y="1361"/>
              <a:ext cx="113" cy="113"/>
            </a:xfrm>
            <a:prstGeom prst="rect">
              <a:avLst/>
            </a:prstGeom>
            <a:solidFill>
              <a:schemeClr val="bg2"/>
            </a:solidFill>
            <a:ln w="9525" algn="ctr">
              <a:solidFill>
                <a:schemeClr val="bg1"/>
              </a:solidFill>
              <a:miter lim="800000"/>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40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1" name="Text Box 16"/>
            <p:cNvSpPr txBox="1">
              <a:spLocks noChangeArrowheads="1"/>
            </p:cNvSpPr>
            <p:nvPr/>
          </p:nvSpPr>
          <p:spPr bwMode="gray">
            <a:xfrm>
              <a:off x="796" y="1329"/>
              <a:ext cx="117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zh-TW" altLang="en-US" sz="1400" i="0" dirty="0" smtClean="0">
                  <a:latin typeface="Arial" panose="020B0604020202020204" pitchFamily="34" charset="0"/>
                  <a:ea typeface="微軟正黑體" panose="020B0604030504040204" pitchFamily="34" charset="-120"/>
                  <a:cs typeface="Arial" panose="020B0604020202020204" pitchFamily="34" charset="0"/>
                </a:rPr>
                <a:t>保經代</a:t>
              </a:r>
              <a:r>
                <a:rPr lang="en-US" altLang="zh-TW" sz="1400" i="0"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1400" i="0" dirty="0" smtClean="0">
                  <a:latin typeface="Arial" panose="020B0604020202020204" pitchFamily="34" charset="0"/>
                  <a:ea typeface="微軟正黑體" panose="020B0604030504040204" pitchFamily="34" charset="-120"/>
                  <a:cs typeface="Arial" panose="020B0604020202020204" pitchFamily="34" charset="0"/>
                </a:rPr>
                <a:t>國泰</a:t>
              </a:r>
              <a:r>
                <a:rPr lang="zh-TW" altLang="en-US" sz="1400" i="0" dirty="0">
                  <a:latin typeface="Arial" panose="020B0604020202020204" pitchFamily="34" charset="0"/>
                  <a:ea typeface="微軟正黑體" panose="020B0604030504040204" pitchFamily="34" charset="-120"/>
                  <a:cs typeface="Arial" panose="020B0604020202020204" pitchFamily="34" charset="0"/>
                </a:rPr>
                <a:t>世華銀行</a:t>
              </a:r>
            </a:p>
          </p:txBody>
        </p:sp>
        <p:sp>
          <p:nvSpPr>
            <p:cNvPr id="22" name="Rectangle 17"/>
            <p:cNvSpPr>
              <a:spLocks noChangeArrowheads="1"/>
            </p:cNvSpPr>
            <p:nvPr/>
          </p:nvSpPr>
          <p:spPr bwMode="gray">
            <a:xfrm>
              <a:off x="700" y="1193"/>
              <a:ext cx="113" cy="113"/>
            </a:xfrm>
            <a:prstGeom prst="rect">
              <a:avLst/>
            </a:prstGeom>
            <a:solidFill>
              <a:schemeClr val="accent3"/>
            </a:solidFill>
            <a:ln w="9525" algn="ctr">
              <a:solidFill>
                <a:schemeClr val="bg1"/>
              </a:solidFill>
              <a:miter lim="800000"/>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40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3" name="Text Box 18"/>
            <p:cNvSpPr txBox="1">
              <a:spLocks noChangeArrowheads="1"/>
            </p:cNvSpPr>
            <p:nvPr/>
          </p:nvSpPr>
          <p:spPr bwMode="gray">
            <a:xfrm>
              <a:off x="795" y="1163"/>
              <a:ext cx="71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zh-TW" altLang="en-US" sz="1400" i="0" dirty="0" smtClean="0">
                  <a:latin typeface="Arial" panose="020B0604020202020204" pitchFamily="34" charset="0"/>
                  <a:ea typeface="微軟正黑體" panose="020B0604030504040204" pitchFamily="34" charset="-120"/>
                  <a:cs typeface="Arial" panose="020B0604020202020204" pitchFamily="34" charset="0"/>
                </a:rPr>
                <a:t>保經代</a:t>
              </a:r>
              <a:r>
                <a:rPr lang="en-US" altLang="zh-TW" sz="1400" i="0"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1400" i="0" dirty="0" smtClean="0">
                  <a:latin typeface="Arial" panose="020B0604020202020204" pitchFamily="34" charset="0"/>
                  <a:ea typeface="微軟正黑體" panose="020B0604030504040204" pitchFamily="34" charset="-120"/>
                  <a:cs typeface="Arial" panose="020B0604020202020204" pitchFamily="34" charset="0"/>
                </a:rPr>
                <a:t>其他</a:t>
              </a:r>
              <a:endParaRPr lang="zh-TW" altLang="en-US" sz="1400" i="0" dirty="0">
                <a:latin typeface="Arial" panose="020B0604020202020204" pitchFamily="34" charset="0"/>
                <a:ea typeface="微軟正黑體" panose="020B0604030504040204" pitchFamily="34" charset="-120"/>
                <a:cs typeface="Arial" panose="020B0604020202020204" pitchFamily="34" charset="0"/>
              </a:endParaRPr>
            </a:p>
          </p:txBody>
        </p:sp>
      </p:grpSp>
      <p:sp>
        <p:nvSpPr>
          <p:cNvPr id="24" name="Text Box 3"/>
          <p:cNvSpPr txBox="1">
            <a:spLocks noChangeArrowheads="1"/>
          </p:cNvSpPr>
          <p:nvPr/>
        </p:nvSpPr>
        <p:spPr bwMode="blackWhite">
          <a:xfrm>
            <a:off x="458456" y="959553"/>
            <a:ext cx="8290008" cy="60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marL="285750" indent="-285750" eaLnBrk="1" hangingPunct="1">
              <a:lnSpc>
                <a:spcPts val="2000"/>
              </a:lnSpc>
              <a:spcBef>
                <a:spcPct val="10000"/>
              </a:spcBef>
              <a:buClr>
                <a:schemeClr val="bg2"/>
              </a:buClr>
              <a:buFont typeface="Wingdings" panose="05000000000000000000" pitchFamily="2" charset="2"/>
              <a:buChar char="p"/>
            </a:pPr>
            <a:r>
              <a:rPr lang="zh-TW" altLang="en-US" sz="1400" dirty="0">
                <a:latin typeface="+mj-lt"/>
                <a:ea typeface="+mj-ea"/>
              </a:rPr>
              <a:t>保費收入主要來自國壽業務員及國泰世華銀行，集團通路具有強大的銷售能力，對保費及新契約價值的表現很有助益</a:t>
            </a:r>
          </a:p>
        </p:txBody>
      </p:sp>
    </p:spTree>
    <p:extLst>
      <p:ext uri="{BB962C8B-B14F-4D97-AF65-F5344CB8AC3E}">
        <p14:creationId xmlns:p14="http://schemas.microsoft.com/office/powerpoint/2010/main" val="38404169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圖片 16"/>
          <p:cNvPicPr>
            <a:picLocks noChangeAspect="1"/>
          </p:cNvPicPr>
          <p:nvPr/>
        </p:nvPicPr>
        <p:blipFill>
          <a:blip r:embed="rId2"/>
          <a:stretch>
            <a:fillRect/>
          </a:stretch>
        </p:blipFill>
        <p:spPr>
          <a:xfrm>
            <a:off x="5155090" y="3680401"/>
            <a:ext cx="3528000" cy="2497046"/>
          </a:xfrm>
          <a:prstGeom prst="rect">
            <a:avLst/>
          </a:prstGeom>
        </p:spPr>
      </p:pic>
      <p:pic>
        <p:nvPicPr>
          <p:cNvPr id="6" name="圖片 5"/>
          <p:cNvPicPr>
            <a:picLocks noChangeAspect="1"/>
          </p:cNvPicPr>
          <p:nvPr/>
        </p:nvPicPr>
        <p:blipFill>
          <a:blip r:embed="rId3"/>
          <a:stretch>
            <a:fillRect/>
          </a:stretch>
        </p:blipFill>
        <p:spPr>
          <a:xfrm>
            <a:off x="963707" y="2696132"/>
            <a:ext cx="3096000" cy="3459843"/>
          </a:xfrm>
          <a:prstGeom prst="rect">
            <a:avLst/>
          </a:prstGeom>
        </p:spPr>
      </p:pic>
      <p:sp>
        <p:nvSpPr>
          <p:cNvPr id="3" name="投影片編號版面配置區 2"/>
          <p:cNvSpPr>
            <a:spLocks noGrp="1"/>
          </p:cNvSpPr>
          <p:nvPr>
            <p:ph type="sldNum" sz="quarter" idx="12"/>
          </p:nvPr>
        </p:nvSpPr>
        <p:spPr/>
        <p:txBody>
          <a:bodyPr/>
          <a:lstStyle/>
          <a:p>
            <a:fld id="{018B90E8-31B4-41F6-8174-D549C5229FD8}" type="slidenum">
              <a:rPr lang="zh-TW" altLang="en-US" smtClean="0"/>
              <a:t>35</a:t>
            </a:fld>
            <a:endParaRPr lang="zh-TW" altLang="en-US"/>
          </a:p>
        </p:txBody>
      </p:sp>
      <p:sp>
        <p:nvSpPr>
          <p:cNvPr id="5" name="標題 2"/>
          <p:cNvSpPr txBox="1">
            <a:spLocks/>
          </p:cNvSpPr>
          <p:nvPr/>
        </p:nvSpPr>
        <p:spPr>
          <a:xfrm>
            <a:off x="395039" y="143955"/>
            <a:ext cx="8353425" cy="57680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tx1"/>
                </a:solidFill>
                <a:latin typeface="+mj-lt"/>
                <a:ea typeface="+mj-ea"/>
                <a:cs typeface="+mj-cs"/>
              </a:defRPr>
            </a:lvl1pPr>
          </a:lstStyle>
          <a:p>
            <a:r>
              <a:rPr lang="zh-TW" altLang="en-US" dirty="0">
                <a:latin typeface="+mj-ea"/>
              </a:rPr>
              <a:t>國泰人壽 </a:t>
            </a:r>
            <a:r>
              <a:rPr lang="en-US" altLang="zh-TW" dirty="0">
                <a:latin typeface="+mj-ea"/>
              </a:rPr>
              <a:t>– </a:t>
            </a:r>
            <a:r>
              <a:rPr lang="zh-TW" altLang="en-US" dirty="0">
                <a:latin typeface="+mj-ea"/>
              </a:rPr>
              <a:t>重要經營指標</a:t>
            </a:r>
            <a:endParaRPr lang="en-US" altLang="zh-TW" dirty="0">
              <a:latin typeface="+mj-ea"/>
            </a:endParaRPr>
          </a:p>
        </p:txBody>
      </p:sp>
      <p:sp>
        <p:nvSpPr>
          <p:cNvPr id="7" name="Text Box 4"/>
          <p:cNvSpPr txBox="1">
            <a:spLocks noChangeArrowheads="1"/>
          </p:cNvSpPr>
          <p:nvPr/>
        </p:nvSpPr>
        <p:spPr bwMode="gray">
          <a:xfrm>
            <a:off x="743012" y="1738520"/>
            <a:ext cx="3600450" cy="396875"/>
          </a:xfrm>
          <a:prstGeom prst="rect">
            <a:avLst/>
          </a:prstGeom>
          <a:solidFill>
            <a:schemeClr val="accent1">
              <a:lumMod val="60000"/>
              <a:lumOff val="40000"/>
            </a:schemeClr>
          </a:solidFill>
          <a:ln>
            <a:noFill/>
          </a:ln>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spcBef>
                <a:spcPct val="50000"/>
              </a:spcBef>
              <a:buFontTx/>
              <a:buNone/>
            </a:pPr>
            <a:r>
              <a:rPr lang="zh-TW" altLang="en-US" sz="2000" b="1" dirty="0">
                <a:solidFill>
                  <a:schemeClr val="bg1"/>
                </a:solidFill>
                <a:latin typeface="Arial" panose="020B0604020202020204" pitchFamily="34" charset="0"/>
                <a:ea typeface="微軟正黑體" panose="020B0604030504040204" pitchFamily="34" charset="-120"/>
                <a:cs typeface="Arial" panose="020B0604020202020204" pitchFamily="34" charset="0"/>
              </a:rPr>
              <a:t>繼續率</a:t>
            </a:r>
          </a:p>
        </p:txBody>
      </p:sp>
      <p:sp>
        <p:nvSpPr>
          <p:cNvPr id="8" name="Text Box 5"/>
          <p:cNvSpPr txBox="1">
            <a:spLocks noChangeArrowheads="1"/>
          </p:cNvSpPr>
          <p:nvPr/>
        </p:nvSpPr>
        <p:spPr bwMode="gray">
          <a:xfrm>
            <a:off x="5040784" y="1736933"/>
            <a:ext cx="3600000" cy="396875"/>
          </a:xfrm>
          <a:prstGeom prst="rect">
            <a:avLst/>
          </a:prstGeom>
          <a:solidFill>
            <a:schemeClr val="accent1">
              <a:lumMod val="60000"/>
              <a:lumOff val="40000"/>
            </a:schemeClr>
          </a:solidFill>
          <a:ln>
            <a:noFill/>
          </a:ln>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spcBef>
                <a:spcPct val="50000"/>
              </a:spcBef>
              <a:buFontTx/>
              <a:buNone/>
            </a:pPr>
            <a:r>
              <a:rPr lang="zh-TW" altLang="en-US" sz="2000" b="1" dirty="0">
                <a:solidFill>
                  <a:schemeClr val="bg1"/>
                </a:solidFill>
                <a:latin typeface="Arial" panose="020B0604020202020204" pitchFamily="34" charset="0"/>
                <a:ea typeface="微軟正黑體" panose="020B0604030504040204" pitchFamily="34" charset="-120"/>
                <a:cs typeface="Arial" panose="020B0604020202020204" pitchFamily="34" charset="0"/>
              </a:rPr>
              <a:t>費用率</a:t>
            </a:r>
          </a:p>
        </p:txBody>
      </p:sp>
      <p:grpSp>
        <p:nvGrpSpPr>
          <p:cNvPr id="9" name="群組 8"/>
          <p:cNvGrpSpPr/>
          <p:nvPr/>
        </p:nvGrpSpPr>
        <p:grpSpPr>
          <a:xfrm>
            <a:off x="1262703" y="2231935"/>
            <a:ext cx="2914701" cy="340981"/>
            <a:chOff x="5768476" y="1621401"/>
            <a:chExt cx="2914701" cy="340981"/>
          </a:xfrm>
        </p:grpSpPr>
        <p:grpSp>
          <p:nvGrpSpPr>
            <p:cNvPr id="10" name="群組 9"/>
            <p:cNvGrpSpPr/>
            <p:nvPr/>
          </p:nvGrpSpPr>
          <p:grpSpPr>
            <a:xfrm>
              <a:off x="5917235" y="1621401"/>
              <a:ext cx="2765942" cy="340981"/>
              <a:chOff x="3803029" y="1611313"/>
              <a:chExt cx="2765942" cy="340981"/>
            </a:xfrm>
          </p:grpSpPr>
          <p:sp>
            <p:nvSpPr>
              <p:cNvPr id="13" name="Text Box 50"/>
              <p:cNvSpPr txBox="1">
                <a:spLocks noChangeArrowheads="1"/>
              </p:cNvSpPr>
              <p:nvPr/>
            </p:nvSpPr>
            <p:spPr bwMode="blackWhite">
              <a:xfrm>
                <a:off x="3803029" y="1613740"/>
                <a:ext cx="6254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spcBef>
                    <a:spcPct val="0"/>
                  </a:spcBef>
                  <a:buFontTx/>
                  <a:buNone/>
                </a:pPr>
                <a:r>
                  <a:rPr lang="en-US" altLang="zh-TW" sz="1600" dirty="0" smtClean="0">
                    <a:latin typeface="+mn-lt"/>
                  </a:rPr>
                  <a:t>1H21</a:t>
                </a:r>
                <a:endParaRPr lang="en-US" altLang="zh-TW" sz="1600" i="0" dirty="0">
                  <a:latin typeface="+mn-lt"/>
                </a:endParaRPr>
              </a:p>
            </p:txBody>
          </p:sp>
          <p:sp>
            <p:nvSpPr>
              <p:cNvPr id="14" name="Text Box 51"/>
              <p:cNvSpPr txBox="1">
                <a:spLocks noChangeArrowheads="1"/>
              </p:cNvSpPr>
              <p:nvPr/>
            </p:nvSpPr>
            <p:spPr bwMode="blackWhite">
              <a:xfrm>
                <a:off x="5312549" y="1613740"/>
                <a:ext cx="6254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spcBef>
                    <a:spcPct val="0"/>
                  </a:spcBef>
                  <a:buFontTx/>
                  <a:buNone/>
                </a:pPr>
                <a:r>
                  <a:rPr lang="en-US" altLang="zh-TW" sz="1600" dirty="0" smtClean="0">
                    <a:latin typeface="+mn-lt"/>
                  </a:rPr>
                  <a:t>1H22</a:t>
                </a:r>
              </a:p>
            </p:txBody>
          </p:sp>
          <p:sp>
            <p:nvSpPr>
              <p:cNvPr id="15" name="Text Box 63"/>
              <p:cNvSpPr txBox="1">
                <a:spLocks noChangeArrowheads="1"/>
              </p:cNvSpPr>
              <p:nvPr/>
            </p:nvSpPr>
            <p:spPr bwMode="gray">
              <a:xfrm>
                <a:off x="6384240" y="1611313"/>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spcBef>
                    <a:spcPct val="0"/>
                  </a:spcBef>
                  <a:buFontTx/>
                  <a:buNone/>
                </a:pPr>
                <a:endParaRPr lang="en-US" altLang="zh-TW" sz="1600" i="0" dirty="0">
                  <a:latin typeface="+mn-lt"/>
                </a:endParaRPr>
              </a:p>
            </p:txBody>
          </p:sp>
        </p:grpSp>
        <p:sp>
          <p:nvSpPr>
            <p:cNvPr id="11" name="Rectangle 48"/>
            <p:cNvSpPr>
              <a:spLocks noChangeArrowheads="1"/>
            </p:cNvSpPr>
            <p:nvPr/>
          </p:nvSpPr>
          <p:spPr bwMode="gray">
            <a:xfrm>
              <a:off x="5768476" y="1709816"/>
              <a:ext cx="174601" cy="166578"/>
            </a:xfrm>
            <a:prstGeom prst="rect">
              <a:avLst/>
            </a:prstGeom>
            <a:solidFill>
              <a:schemeClr val="accent2">
                <a:lumMod val="60000"/>
                <a:lumOff val="40000"/>
              </a:schemeClr>
            </a:solidFill>
            <a:ln>
              <a:noFill/>
            </a:ln>
            <a:extLst/>
          </p:spPr>
          <p:txBody>
            <a:bodyPr wrap="none" lIns="0" tIns="0" rIns="0" bIns="0"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spcBef>
                  <a:spcPct val="0"/>
                </a:spcBef>
                <a:buFontTx/>
                <a:buNone/>
              </a:pPr>
              <a:endParaRPr lang="zh-TW" altLang="zh-TW" sz="1600">
                <a:solidFill>
                  <a:schemeClr val="bg1"/>
                </a:solidFill>
                <a:latin typeface="+mn-lt"/>
              </a:endParaRPr>
            </a:p>
          </p:txBody>
        </p:sp>
        <p:sp>
          <p:nvSpPr>
            <p:cNvPr id="12" name="Rectangle 49"/>
            <p:cNvSpPr>
              <a:spLocks noChangeArrowheads="1"/>
            </p:cNvSpPr>
            <p:nvPr/>
          </p:nvSpPr>
          <p:spPr bwMode="gray">
            <a:xfrm>
              <a:off x="7270060" y="1709817"/>
              <a:ext cx="174601" cy="166577"/>
            </a:xfrm>
            <a:prstGeom prst="rect">
              <a:avLst/>
            </a:prstGeom>
            <a:solidFill>
              <a:schemeClr val="bg2"/>
            </a:solidFill>
            <a:ln>
              <a:noFill/>
            </a:ln>
            <a:extLst/>
          </p:spPr>
          <p:txBody>
            <a:bodyPr wrap="none" lIns="0" tIns="0" rIns="0" bIns="0"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spcBef>
                  <a:spcPct val="0"/>
                </a:spcBef>
                <a:buFontTx/>
                <a:buNone/>
              </a:pPr>
              <a:endParaRPr lang="zh-TW" altLang="zh-TW" sz="1600">
                <a:solidFill>
                  <a:schemeClr val="bg1"/>
                </a:solidFill>
                <a:latin typeface="+mn-lt"/>
              </a:endParaRPr>
            </a:p>
          </p:txBody>
        </p:sp>
      </p:grpSp>
      <p:sp>
        <p:nvSpPr>
          <p:cNvPr id="18" name="Text Box 3"/>
          <p:cNvSpPr txBox="1">
            <a:spLocks noChangeArrowheads="1"/>
          </p:cNvSpPr>
          <p:nvPr/>
        </p:nvSpPr>
        <p:spPr bwMode="blackWhite">
          <a:xfrm>
            <a:off x="439687" y="931185"/>
            <a:ext cx="8264128" cy="330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marL="285750" indent="-285750" eaLnBrk="1" hangingPunct="1">
              <a:lnSpc>
                <a:spcPts val="2000"/>
              </a:lnSpc>
              <a:spcBef>
                <a:spcPct val="10000"/>
              </a:spcBef>
              <a:buClr>
                <a:schemeClr val="bg2"/>
              </a:buClr>
              <a:buFont typeface="Wingdings" panose="05000000000000000000" pitchFamily="2" charset="2"/>
              <a:buChar char="p"/>
            </a:pPr>
            <a:r>
              <a:rPr lang="zh-TW" altLang="en-US" sz="1400" dirty="0" smtClean="0">
                <a:latin typeface="Calibri" panose="020F0502020204030204" pitchFamily="34" charset="0"/>
                <a:ea typeface="微軟正黑體" panose="020B0604030504040204" pitchFamily="34" charset="-120"/>
                <a:cs typeface="Arial" panose="020B0604020202020204" pitchFamily="34" charset="0"/>
              </a:rPr>
              <a:t>總費用較去年同期減少，費用率提高係因保費收入年減幅度較高所致</a:t>
            </a:r>
            <a:endParaRPr lang="en-US" altLang="zh-TW" sz="1400" dirty="0" smtClean="0">
              <a:latin typeface="+mj-lt"/>
              <a:ea typeface="+mj-ea"/>
            </a:endParaRPr>
          </a:p>
        </p:txBody>
      </p:sp>
    </p:spTree>
    <p:extLst>
      <p:ext uri="{BB962C8B-B14F-4D97-AF65-F5344CB8AC3E}">
        <p14:creationId xmlns:p14="http://schemas.microsoft.com/office/powerpoint/2010/main" val="12505440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gray">
          <a:xfrm>
            <a:off x="943081" y="3680507"/>
            <a:ext cx="6615113" cy="385763"/>
          </a:xfrm>
          <a:prstGeom prst="rect">
            <a:avLst/>
          </a:prstGeom>
          <a:solidFill>
            <a:schemeClr val="accent1">
              <a:lumMod val="60000"/>
              <a:lumOff val="40000"/>
            </a:schemeClr>
          </a:solidFill>
          <a:ln w="19050" algn="ctr">
            <a:solidFill>
              <a:schemeClr val="accent1">
                <a:lumMod val="60000"/>
                <a:lumOff val="40000"/>
              </a:schemeClr>
            </a:solidFill>
            <a:miter lim="800000"/>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endParaRPr lang="zh-TW" altLang="en-US" sz="1800">
              <a:solidFill>
                <a:prstClr val="white"/>
              </a:solidFill>
              <a:latin typeface="Arial" charset="0"/>
            </a:endParaRPr>
          </a:p>
        </p:txBody>
      </p:sp>
      <p:sp>
        <p:nvSpPr>
          <p:cNvPr id="3" name="投影片編號版面配置區 2"/>
          <p:cNvSpPr>
            <a:spLocks noGrp="1"/>
          </p:cNvSpPr>
          <p:nvPr>
            <p:ph type="sldNum" sz="quarter" idx="12"/>
          </p:nvPr>
        </p:nvSpPr>
        <p:spPr/>
        <p:txBody>
          <a:bodyPr/>
          <a:lstStyle/>
          <a:p>
            <a:fld id="{018B90E8-31B4-41F6-8174-D549C5229FD8}" type="slidenum">
              <a:rPr lang="zh-TW" altLang="en-US" smtClean="0"/>
              <a:t>36</a:t>
            </a:fld>
            <a:endParaRPr lang="zh-TW" altLang="en-US"/>
          </a:p>
        </p:txBody>
      </p:sp>
      <p:sp>
        <p:nvSpPr>
          <p:cNvPr id="14" name="Rectangle 3"/>
          <p:cNvSpPr txBox="1">
            <a:spLocks noChangeArrowheads="1"/>
          </p:cNvSpPr>
          <p:nvPr/>
        </p:nvSpPr>
        <p:spPr bwMode="auto">
          <a:xfrm>
            <a:off x="428721" y="101600"/>
            <a:ext cx="7772400" cy="5881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000" b="1" kern="1200">
                <a:solidFill>
                  <a:schemeClr val="tx1"/>
                </a:solidFill>
                <a:latin typeface="Arial" pitchFamily="34" charset="0"/>
                <a:ea typeface="微軟正黑體" pitchFamily="34" charset="-120"/>
                <a:cs typeface="Arial" pitchFamily="34" charset="0"/>
              </a:defRPr>
            </a:lvl1pPr>
            <a:lvl2pPr algn="l" rtl="0" eaLnBrk="1" fontAlgn="base" hangingPunct="1">
              <a:spcBef>
                <a:spcPct val="0"/>
              </a:spcBef>
              <a:spcAft>
                <a:spcPct val="0"/>
              </a:spcAft>
              <a:defRPr sz="3000" b="1">
                <a:solidFill>
                  <a:schemeClr val="tx1"/>
                </a:solidFill>
                <a:latin typeface="Arial" charset="0"/>
                <a:ea typeface="微軟正黑體" pitchFamily="34" charset="-120"/>
                <a:cs typeface="Arial" charset="0"/>
              </a:defRPr>
            </a:lvl2pPr>
            <a:lvl3pPr algn="l" rtl="0" eaLnBrk="1" fontAlgn="base" hangingPunct="1">
              <a:spcBef>
                <a:spcPct val="0"/>
              </a:spcBef>
              <a:spcAft>
                <a:spcPct val="0"/>
              </a:spcAft>
              <a:defRPr sz="3000" b="1">
                <a:solidFill>
                  <a:schemeClr val="tx1"/>
                </a:solidFill>
                <a:latin typeface="Arial" charset="0"/>
                <a:ea typeface="微軟正黑體" pitchFamily="34" charset="-120"/>
                <a:cs typeface="Arial" charset="0"/>
              </a:defRPr>
            </a:lvl3pPr>
            <a:lvl4pPr algn="l" rtl="0" eaLnBrk="1" fontAlgn="base" hangingPunct="1">
              <a:spcBef>
                <a:spcPct val="0"/>
              </a:spcBef>
              <a:spcAft>
                <a:spcPct val="0"/>
              </a:spcAft>
              <a:defRPr sz="3000" b="1">
                <a:solidFill>
                  <a:schemeClr val="tx1"/>
                </a:solidFill>
                <a:latin typeface="Arial" charset="0"/>
                <a:ea typeface="微軟正黑體" pitchFamily="34" charset="-120"/>
                <a:cs typeface="Arial" charset="0"/>
              </a:defRPr>
            </a:lvl4pPr>
            <a:lvl5pPr algn="l" rtl="0" eaLnBrk="1" fontAlgn="base" hangingPunct="1">
              <a:spcBef>
                <a:spcPct val="0"/>
              </a:spcBef>
              <a:spcAft>
                <a:spcPct val="0"/>
              </a:spcAft>
              <a:defRPr sz="3000" b="1">
                <a:solidFill>
                  <a:schemeClr val="tx1"/>
                </a:solidFill>
                <a:latin typeface="Arial" charset="0"/>
                <a:ea typeface="微軟正黑體" pitchFamily="34" charset="-120"/>
                <a:cs typeface="Arial" charset="0"/>
              </a:defRPr>
            </a:lvl5pPr>
            <a:lvl6pPr marL="457200" algn="ctr" rtl="0" eaLnBrk="1" fontAlgn="base" hangingPunct="1">
              <a:spcBef>
                <a:spcPct val="0"/>
              </a:spcBef>
              <a:spcAft>
                <a:spcPct val="0"/>
              </a:spcAft>
              <a:defRPr sz="4400">
                <a:solidFill>
                  <a:schemeClr val="tx1"/>
                </a:solidFill>
                <a:latin typeface="Calibri" pitchFamily="34" charset="0"/>
                <a:ea typeface="新細明體" charset="-120"/>
              </a:defRPr>
            </a:lvl6pPr>
            <a:lvl7pPr marL="914400" algn="ctr" rtl="0" eaLnBrk="1" fontAlgn="base" hangingPunct="1">
              <a:spcBef>
                <a:spcPct val="0"/>
              </a:spcBef>
              <a:spcAft>
                <a:spcPct val="0"/>
              </a:spcAft>
              <a:defRPr sz="4400">
                <a:solidFill>
                  <a:schemeClr val="tx1"/>
                </a:solidFill>
                <a:latin typeface="Calibri" pitchFamily="34" charset="0"/>
                <a:ea typeface="新細明體" charset="-120"/>
              </a:defRPr>
            </a:lvl7pPr>
            <a:lvl8pPr marL="1371600" algn="ctr" rtl="0" eaLnBrk="1" fontAlgn="base" hangingPunct="1">
              <a:spcBef>
                <a:spcPct val="0"/>
              </a:spcBef>
              <a:spcAft>
                <a:spcPct val="0"/>
              </a:spcAft>
              <a:defRPr sz="4400">
                <a:solidFill>
                  <a:schemeClr val="tx1"/>
                </a:solidFill>
                <a:latin typeface="Calibri" pitchFamily="34" charset="0"/>
                <a:ea typeface="新細明體" charset="-120"/>
              </a:defRPr>
            </a:lvl8pPr>
            <a:lvl9pPr marL="1828800" algn="ctr" rtl="0" eaLnBrk="1" fontAlgn="base" hangingPunct="1">
              <a:spcBef>
                <a:spcPct val="0"/>
              </a:spcBef>
              <a:spcAft>
                <a:spcPct val="0"/>
              </a:spcAft>
              <a:defRPr sz="4400">
                <a:solidFill>
                  <a:schemeClr val="tx1"/>
                </a:solidFill>
                <a:latin typeface="Calibri" pitchFamily="34" charset="0"/>
                <a:ea typeface="新細明體" charset="-120"/>
              </a:defRPr>
            </a:lvl9pPr>
          </a:lstStyle>
          <a:p>
            <a:r>
              <a:rPr lang="zh-TW" altLang="en-US" sz="2800" dirty="0">
                <a:latin typeface="微軟正黑體" panose="020B0604030504040204" pitchFamily="34" charset="-120"/>
              </a:rPr>
              <a:t>議程</a:t>
            </a:r>
            <a:endParaRPr lang="zh-TW" altLang="en-US" sz="2800" dirty="0">
              <a:solidFill>
                <a:srgbClr val="FF0000"/>
              </a:solidFill>
              <a:latin typeface="微軟正黑體" panose="020B0604030504040204" pitchFamily="34" charset="-120"/>
            </a:endParaRPr>
          </a:p>
        </p:txBody>
      </p:sp>
      <p:sp>
        <p:nvSpPr>
          <p:cNvPr id="12" name="Text Box 4"/>
          <p:cNvSpPr txBox="1">
            <a:spLocks noChangeArrowheads="1"/>
          </p:cNvSpPr>
          <p:nvPr/>
        </p:nvSpPr>
        <p:spPr bwMode="gray">
          <a:xfrm>
            <a:off x="505793" y="1081906"/>
            <a:ext cx="8492562" cy="386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marL="449263" indent="-449263" eaLnBrk="1" hangingPunct="1">
              <a:lnSpc>
                <a:spcPts val="2000"/>
              </a:lnSpc>
              <a:spcBef>
                <a:spcPts val="1200"/>
              </a:spcBef>
              <a:buClr>
                <a:srgbClr val="00B050"/>
              </a:buClr>
              <a:buFont typeface="Wingdings" panose="05000000000000000000" pitchFamily="2" charset="2"/>
              <a:buChar char="p"/>
            </a:pPr>
            <a:r>
              <a:rPr lang="zh-TW" altLang="en-US" sz="2400" b="1" dirty="0" smtClean="0">
                <a:latin typeface="+mj-lt"/>
                <a:ea typeface="+mj-ea"/>
                <a:cs typeface="Arial" panose="020B0604020202020204" pitchFamily="34" charset="0"/>
              </a:rPr>
              <a:t>國泰</a:t>
            </a:r>
            <a:r>
              <a:rPr lang="zh-TW" altLang="en-US" sz="2400" b="1" dirty="0">
                <a:latin typeface="+mj-lt"/>
                <a:ea typeface="+mj-ea"/>
                <a:cs typeface="Arial" panose="020B0604020202020204" pitchFamily="34" charset="0"/>
              </a:rPr>
              <a:t>金控簡介</a:t>
            </a:r>
            <a:endParaRPr lang="en-US" altLang="zh-TW" sz="2400" b="1" dirty="0">
              <a:latin typeface="+mj-lt"/>
              <a:ea typeface="+mj-ea"/>
              <a:cs typeface="Arial" panose="020B0604020202020204" pitchFamily="34" charset="0"/>
            </a:endParaRPr>
          </a:p>
          <a:p>
            <a:pPr marL="449263" indent="-449263" eaLnBrk="1" hangingPunct="1">
              <a:lnSpc>
                <a:spcPts val="2000"/>
              </a:lnSpc>
              <a:spcBef>
                <a:spcPts val="1200"/>
              </a:spcBef>
              <a:buClr>
                <a:srgbClr val="00B050"/>
              </a:buClr>
              <a:buFont typeface="Wingdings" panose="05000000000000000000" pitchFamily="2" charset="2"/>
              <a:buChar char="p"/>
            </a:pPr>
            <a:r>
              <a:rPr lang="zh-TW" altLang="en-US" sz="2400" b="1" dirty="0" smtClean="0">
                <a:latin typeface="+mj-lt"/>
                <a:ea typeface="+mj-ea"/>
                <a:cs typeface="Arial" panose="020B0604020202020204" pitchFamily="34" charset="0"/>
              </a:rPr>
              <a:t>營運概述</a:t>
            </a:r>
          </a:p>
          <a:p>
            <a:pPr marL="354013" indent="-354013" eaLnBrk="1" hangingPunct="1">
              <a:spcBef>
                <a:spcPts val="600"/>
              </a:spcBef>
              <a:buClr>
                <a:srgbClr val="00B050"/>
              </a:buClr>
              <a:buFont typeface="Wingdings" panose="05000000000000000000" pitchFamily="2" charset="2"/>
              <a:buChar char="p"/>
            </a:pPr>
            <a:r>
              <a:rPr lang="zh-TW" altLang="en-US" sz="2400" b="1" dirty="0" smtClean="0">
                <a:latin typeface="+mj-lt"/>
                <a:ea typeface="+mj-ea"/>
                <a:cs typeface="Arial" panose="020B0604020202020204" pitchFamily="34" charset="0"/>
              </a:rPr>
              <a:t> 海外</a:t>
            </a:r>
            <a:r>
              <a:rPr lang="zh-TW" altLang="en-US" sz="2400" b="1" dirty="0">
                <a:latin typeface="+mj-lt"/>
                <a:ea typeface="+mj-ea"/>
                <a:cs typeface="Arial" panose="020B0604020202020204" pitchFamily="34" charset="0"/>
              </a:rPr>
              <a:t>版圖拓展</a:t>
            </a:r>
            <a:endParaRPr lang="en-US" altLang="zh-TW" sz="2400" b="1" dirty="0">
              <a:latin typeface="+mj-lt"/>
              <a:ea typeface="+mj-ea"/>
              <a:cs typeface="Arial" panose="020B0604020202020204" pitchFamily="34" charset="0"/>
            </a:endParaRPr>
          </a:p>
          <a:p>
            <a:pPr marL="450000" indent="-450000" eaLnBrk="1" hangingPunct="1">
              <a:spcBef>
                <a:spcPts val="600"/>
              </a:spcBef>
              <a:buClr>
                <a:srgbClr val="00B050"/>
              </a:buClr>
              <a:buFont typeface="Wingdings" panose="05000000000000000000" pitchFamily="2" charset="2"/>
              <a:buChar char="p"/>
            </a:pPr>
            <a:r>
              <a:rPr lang="zh-TW" altLang="en-US" sz="2400" b="1" dirty="0">
                <a:latin typeface="+mj-lt"/>
                <a:ea typeface="+mj-ea"/>
                <a:cs typeface="Arial" panose="020B0604020202020204" pitchFamily="34" charset="0"/>
              </a:rPr>
              <a:t>營運</a:t>
            </a:r>
            <a:r>
              <a:rPr lang="zh-TW" altLang="en-US" sz="2400" b="1" dirty="0" smtClean="0">
                <a:latin typeface="+mj-lt"/>
                <a:ea typeface="+mj-ea"/>
                <a:cs typeface="Arial" panose="020B0604020202020204" pitchFamily="34" charset="0"/>
              </a:rPr>
              <a:t>績效</a:t>
            </a:r>
            <a:endParaRPr lang="en-US" altLang="zh-TW" sz="2400" b="1" dirty="0" smtClean="0">
              <a:latin typeface="+mj-lt"/>
              <a:ea typeface="+mj-ea"/>
              <a:cs typeface="Arial" panose="020B0604020202020204" pitchFamily="34" charset="0"/>
            </a:endParaRPr>
          </a:p>
          <a:p>
            <a:pPr eaLnBrk="1" hangingPunct="1">
              <a:spcBef>
                <a:spcPts val="1200"/>
              </a:spcBef>
              <a:buNone/>
            </a:pPr>
            <a:r>
              <a:rPr lang="en-US" altLang="zh-TW" sz="2400" b="1" dirty="0">
                <a:latin typeface="+mj-lt"/>
                <a:ea typeface="+mj-ea"/>
                <a:cs typeface="Arial" panose="020B0604020202020204" pitchFamily="34" charset="0"/>
              </a:rPr>
              <a:t> </a:t>
            </a:r>
            <a:r>
              <a:rPr lang="en-US" altLang="zh-TW" sz="2400" b="1" dirty="0" smtClean="0">
                <a:latin typeface="+mj-lt"/>
                <a:ea typeface="+mj-ea"/>
                <a:cs typeface="Arial" panose="020B0604020202020204" pitchFamily="34" charset="0"/>
              </a:rPr>
              <a:t>      </a:t>
            </a:r>
            <a:r>
              <a:rPr lang="zh-TW" altLang="en-US" sz="2400" dirty="0" smtClean="0">
                <a:latin typeface="+mj-lt"/>
                <a:ea typeface="+mj-ea"/>
                <a:cs typeface="Arial" panose="020B0604020202020204" pitchFamily="34" charset="0"/>
              </a:rPr>
              <a:t>國泰</a:t>
            </a:r>
            <a:r>
              <a:rPr lang="zh-TW" altLang="en-US" sz="2400" dirty="0">
                <a:latin typeface="+mj-lt"/>
                <a:ea typeface="+mj-ea"/>
                <a:cs typeface="Arial" panose="020B0604020202020204" pitchFamily="34" charset="0"/>
              </a:rPr>
              <a:t>世華銀行</a:t>
            </a:r>
          </a:p>
          <a:p>
            <a:pPr eaLnBrk="1" hangingPunct="1">
              <a:lnSpc>
                <a:spcPts val="2200"/>
              </a:lnSpc>
              <a:spcBef>
                <a:spcPts val="1200"/>
              </a:spcBef>
              <a:buFont typeface="Wingdings" pitchFamily="2" charset="2"/>
              <a:buNone/>
            </a:pPr>
            <a:r>
              <a:rPr lang="zh-TW" altLang="en-US" sz="2400" dirty="0">
                <a:latin typeface="+mj-lt"/>
                <a:ea typeface="+mj-ea"/>
                <a:cs typeface="Arial" panose="020B0604020202020204" pitchFamily="34" charset="0"/>
              </a:rPr>
              <a:t>      </a:t>
            </a:r>
            <a:r>
              <a:rPr lang="zh-TW" altLang="en-US" sz="2400" dirty="0" smtClean="0">
                <a:latin typeface="+mj-lt"/>
                <a:ea typeface="+mj-ea"/>
                <a:cs typeface="Arial" panose="020B0604020202020204" pitchFamily="34" charset="0"/>
              </a:rPr>
              <a:t> 國泰</a:t>
            </a:r>
            <a:r>
              <a:rPr lang="zh-TW" altLang="en-US" sz="2400" dirty="0">
                <a:latin typeface="+mj-lt"/>
                <a:ea typeface="+mj-ea"/>
                <a:cs typeface="Arial" panose="020B0604020202020204" pitchFamily="34" charset="0"/>
              </a:rPr>
              <a:t>人壽</a:t>
            </a:r>
          </a:p>
          <a:p>
            <a:pPr eaLnBrk="1" hangingPunct="1">
              <a:lnSpc>
                <a:spcPts val="2200"/>
              </a:lnSpc>
              <a:spcBef>
                <a:spcPts val="1200"/>
              </a:spcBef>
              <a:buFont typeface="Wingdings" pitchFamily="2" charset="2"/>
              <a:buNone/>
            </a:pPr>
            <a:r>
              <a:rPr lang="zh-TW" altLang="en-US" sz="2400" dirty="0">
                <a:latin typeface="+mj-lt"/>
                <a:ea typeface="+mj-ea"/>
                <a:cs typeface="Arial" panose="020B0604020202020204" pitchFamily="34" charset="0"/>
              </a:rPr>
              <a:t>      </a:t>
            </a:r>
            <a:r>
              <a:rPr lang="zh-TW" altLang="en-US" sz="2400" dirty="0" smtClean="0">
                <a:latin typeface="+mj-lt"/>
                <a:ea typeface="+mj-ea"/>
                <a:cs typeface="Arial" panose="020B0604020202020204" pitchFamily="34" charset="0"/>
              </a:rPr>
              <a:t> </a:t>
            </a:r>
            <a:r>
              <a:rPr lang="zh-TW" altLang="en-US" sz="2400" dirty="0" smtClean="0">
                <a:solidFill>
                  <a:schemeClr val="bg1"/>
                </a:solidFill>
                <a:latin typeface="+mj-lt"/>
                <a:ea typeface="+mj-ea"/>
                <a:cs typeface="Arial" panose="020B0604020202020204" pitchFamily="34" charset="0"/>
              </a:rPr>
              <a:t>國泰</a:t>
            </a:r>
            <a:r>
              <a:rPr lang="zh-TW" altLang="en-US" sz="2400" dirty="0">
                <a:solidFill>
                  <a:schemeClr val="bg1"/>
                </a:solidFill>
                <a:latin typeface="+mj-lt"/>
                <a:ea typeface="+mj-ea"/>
                <a:cs typeface="Arial" panose="020B0604020202020204" pitchFamily="34" charset="0"/>
              </a:rPr>
              <a:t>產險</a:t>
            </a:r>
          </a:p>
          <a:p>
            <a:pPr marL="449263" indent="-449263" eaLnBrk="1" hangingPunct="1">
              <a:lnSpc>
                <a:spcPts val="2000"/>
              </a:lnSpc>
              <a:spcBef>
                <a:spcPts val="1200"/>
              </a:spcBef>
              <a:buClr>
                <a:srgbClr val="00B050"/>
              </a:buClr>
              <a:buFont typeface="Wingdings" panose="05000000000000000000" pitchFamily="2" charset="2"/>
              <a:buChar char="p"/>
            </a:pPr>
            <a:r>
              <a:rPr lang="zh-TW" altLang="en-US" sz="2400" b="1" dirty="0" smtClean="0">
                <a:latin typeface="+mj-lt"/>
                <a:ea typeface="+mj-ea"/>
                <a:cs typeface="Arial" panose="020B0604020202020204" pitchFamily="34" charset="0"/>
              </a:rPr>
              <a:t>國泰</a:t>
            </a:r>
            <a:r>
              <a:rPr lang="zh-TW" altLang="en-US" sz="2400" b="1" dirty="0">
                <a:latin typeface="+mj-lt"/>
                <a:ea typeface="+mj-ea"/>
                <a:cs typeface="Arial" panose="020B0604020202020204" pitchFamily="34" charset="0"/>
              </a:rPr>
              <a:t>金致力於企業永續的</a:t>
            </a:r>
            <a:r>
              <a:rPr lang="zh-TW" altLang="en-US" sz="2400" b="1" dirty="0" smtClean="0">
                <a:latin typeface="+mj-lt"/>
                <a:ea typeface="+mj-ea"/>
                <a:cs typeface="Arial" panose="020B0604020202020204" pitchFamily="34" charset="0"/>
              </a:rPr>
              <a:t>努力</a:t>
            </a:r>
            <a:endParaRPr lang="en-US" altLang="zh-TW" sz="2400" b="1" dirty="0">
              <a:latin typeface="+mj-lt"/>
              <a:ea typeface="+mj-ea"/>
              <a:cs typeface="Arial" panose="020B0604020202020204" pitchFamily="34" charset="0"/>
            </a:endParaRPr>
          </a:p>
          <a:p>
            <a:pPr marL="449263" indent="-449263" eaLnBrk="1" hangingPunct="1">
              <a:lnSpc>
                <a:spcPts val="2000"/>
              </a:lnSpc>
              <a:spcBef>
                <a:spcPts val="1200"/>
              </a:spcBef>
              <a:buClr>
                <a:srgbClr val="00B050"/>
              </a:buClr>
              <a:buFont typeface="Wingdings" panose="05000000000000000000" pitchFamily="2" charset="2"/>
              <a:buChar char="p"/>
            </a:pPr>
            <a:r>
              <a:rPr lang="zh-TW" altLang="en-US" sz="2400" b="1" dirty="0">
                <a:latin typeface="+mj-lt"/>
                <a:ea typeface="+mj-ea"/>
                <a:cs typeface="Arial" panose="020B0604020202020204" pitchFamily="34" charset="0"/>
              </a:rPr>
              <a:t>附錄      </a:t>
            </a:r>
            <a:endParaRPr lang="en-US" altLang="zh-TW" sz="2400" b="1" dirty="0">
              <a:latin typeface="+mj-lt"/>
              <a:ea typeface="+mj-ea"/>
              <a:cs typeface="Arial" panose="020B0604020202020204" pitchFamily="34" charset="0"/>
            </a:endParaRPr>
          </a:p>
        </p:txBody>
      </p:sp>
    </p:spTree>
    <p:extLst>
      <p:ext uri="{BB962C8B-B14F-4D97-AF65-F5344CB8AC3E}">
        <p14:creationId xmlns:p14="http://schemas.microsoft.com/office/powerpoint/2010/main" val="21682503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圖片 55"/>
          <p:cNvPicPr>
            <a:picLocks noChangeAspect="1"/>
          </p:cNvPicPr>
          <p:nvPr/>
        </p:nvPicPr>
        <p:blipFill>
          <a:blip r:embed="rId2"/>
          <a:stretch>
            <a:fillRect/>
          </a:stretch>
        </p:blipFill>
        <p:spPr>
          <a:xfrm>
            <a:off x="906174" y="2944166"/>
            <a:ext cx="2844000" cy="2864861"/>
          </a:xfrm>
          <a:prstGeom prst="rect">
            <a:avLst/>
          </a:prstGeom>
        </p:spPr>
      </p:pic>
      <p:sp>
        <p:nvSpPr>
          <p:cNvPr id="16" name="Text Box 25"/>
          <p:cNvSpPr txBox="1">
            <a:spLocks noChangeArrowheads="1"/>
          </p:cNvSpPr>
          <p:nvPr/>
        </p:nvSpPr>
        <p:spPr bwMode="gray">
          <a:xfrm>
            <a:off x="614455" y="1643957"/>
            <a:ext cx="3735387" cy="396000"/>
          </a:xfrm>
          <a:prstGeom prst="rect">
            <a:avLst/>
          </a:prstGeom>
          <a:solidFill>
            <a:schemeClr val="accent1">
              <a:lumMod val="60000"/>
              <a:lumOff val="40000"/>
            </a:schemeClr>
          </a:solidFill>
          <a:ln>
            <a:noFill/>
          </a:ln>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spcBef>
                <a:spcPct val="50000"/>
              </a:spcBef>
              <a:buFontTx/>
              <a:buNone/>
            </a:pPr>
            <a:r>
              <a:rPr lang="zh-TW" altLang="en-US" sz="2000" b="1" dirty="0">
                <a:solidFill>
                  <a:schemeClr val="bg1"/>
                </a:solidFill>
                <a:latin typeface="Arial" panose="020B0604020202020204" pitchFamily="34" charset="0"/>
                <a:ea typeface="微軟正黑體" panose="020B0604030504040204" pitchFamily="34" charset="-120"/>
                <a:cs typeface="Arial" panose="020B0604020202020204" pitchFamily="34" charset="0"/>
              </a:rPr>
              <a:t>保費收入 </a:t>
            </a:r>
            <a:endParaRPr lang="en-US" altLang="zh-TW" sz="20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3" name="投影片編號版面配置區 2"/>
          <p:cNvSpPr>
            <a:spLocks noGrp="1"/>
          </p:cNvSpPr>
          <p:nvPr>
            <p:ph type="sldNum" sz="quarter" idx="12"/>
          </p:nvPr>
        </p:nvSpPr>
        <p:spPr>
          <a:xfrm>
            <a:off x="8734490" y="6428995"/>
            <a:ext cx="395536" cy="288032"/>
          </a:xfrm>
        </p:spPr>
        <p:txBody>
          <a:bodyPr/>
          <a:lstStyle/>
          <a:p>
            <a:fld id="{018B90E8-31B4-41F6-8174-D549C5229FD8}" type="slidenum">
              <a:rPr lang="zh-TW" altLang="en-US" smtClean="0">
                <a:latin typeface="+mn-lt"/>
              </a:rPr>
              <a:t>37</a:t>
            </a:fld>
            <a:endParaRPr lang="zh-TW" altLang="en-US" dirty="0">
              <a:latin typeface="+mn-lt"/>
            </a:endParaRPr>
          </a:p>
        </p:txBody>
      </p:sp>
      <p:sp>
        <p:nvSpPr>
          <p:cNvPr id="6" name="標題 2"/>
          <p:cNvSpPr txBox="1">
            <a:spLocks/>
          </p:cNvSpPr>
          <p:nvPr/>
        </p:nvSpPr>
        <p:spPr>
          <a:xfrm>
            <a:off x="395288" y="157879"/>
            <a:ext cx="8353425" cy="57680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tx1"/>
                </a:solidFill>
                <a:latin typeface="+mj-lt"/>
                <a:ea typeface="+mj-ea"/>
                <a:cs typeface="+mj-cs"/>
              </a:defRPr>
            </a:lvl1pPr>
          </a:lstStyle>
          <a:p>
            <a:r>
              <a:rPr lang="zh-TW" altLang="en-US" dirty="0"/>
              <a:t>國泰產險 </a:t>
            </a:r>
            <a:r>
              <a:rPr lang="en-US" altLang="zh-TW" dirty="0"/>
              <a:t>–</a:t>
            </a:r>
            <a:r>
              <a:rPr lang="zh-TW" altLang="en-US" dirty="0"/>
              <a:t> 保費收入</a:t>
            </a:r>
            <a:r>
              <a:rPr lang="zh-TW" altLang="en-US" dirty="0" smtClean="0"/>
              <a:t>與銷售通路</a:t>
            </a:r>
            <a:endParaRPr lang="en-US" altLang="zh-TW" dirty="0"/>
          </a:p>
        </p:txBody>
      </p:sp>
      <p:grpSp>
        <p:nvGrpSpPr>
          <p:cNvPr id="61" name="群組 60"/>
          <p:cNvGrpSpPr/>
          <p:nvPr/>
        </p:nvGrpSpPr>
        <p:grpSpPr>
          <a:xfrm>
            <a:off x="130869" y="5794041"/>
            <a:ext cx="4067377" cy="608090"/>
            <a:chOff x="-3922856" y="5614231"/>
            <a:chExt cx="3415911" cy="608090"/>
          </a:xfrm>
        </p:grpSpPr>
        <p:sp>
          <p:nvSpPr>
            <p:cNvPr id="62" name="Rectangle 31"/>
            <p:cNvSpPr>
              <a:spLocks noChangeArrowheads="1"/>
            </p:cNvSpPr>
            <p:nvPr/>
          </p:nvSpPr>
          <p:spPr bwMode="gray">
            <a:xfrm>
              <a:off x="-3897547" y="5614231"/>
              <a:ext cx="3390602" cy="594593"/>
            </a:xfrm>
            <a:prstGeom prst="rect">
              <a:avLst/>
            </a:prstGeom>
            <a:noFill/>
            <a:ln w="19050">
              <a:solidFill>
                <a:srgbClr val="99CCFF"/>
              </a:solidFill>
              <a:miter lim="800000"/>
              <a:headEnd/>
              <a:tailEnd/>
            </a:ln>
            <a:effectLst/>
          </p:spPr>
          <p:txBody>
            <a:bodyPr wrap="none" anchor="ctr"/>
            <a:lstStyle/>
            <a:p>
              <a:pPr>
                <a:defRPr/>
              </a:pPr>
              <a:endParaRPr lang="zh-TW" altLang="zh-TW" sz="1400" dirty="0">
                <a:solidFill>
                  <a:schemeClr val="accent1">
                    <a:lumMod val="60000"/>
                    <a:lumOff val="40000"/>
                  </a:schemeClr>
                </a:solidFill>
                <a:effectLst>
                  <a:outerShdw blurRad="38100" dist="38100" dir="2700000" algn="tl">
                    <a:srgbClr val="C0C0C0"/>
                  </a:outerShdw>
                </a:effectLst>
                <a:latin typeface="+mj-lt"/>
                <a:cs typeface="Arial" panose="020B0604020202020204" pitchFamily="34" charset="0"/>
              </a:endParaRPr>
            </a:p>
          </p:txBody>
        </p:sp>
        <p:sp>
          <p:nvSpPr>
            <p:cNvPr id="63" name="Text Box 32"/>
            <p:cNvSpPr txBox="1">
              <a:spLocks noChangeArrowheads="1"/>
            </p:cNvSpPr>
            <p:nvPr/>
          </p:nvSpPr>
          <p:spPr bwMode="gray">
            <a:xfrm>
              <a:off x="-3922302" y="5634002"/>
              <a:ext cx="819050" cy="323165"/>
            </a:xfrm>
            <a:prstGeom prst="rect">
              <a:avLst/>
            </a:prstGeom>
            <a:noFill/>
            <a:ln w="9525">
              <a:noFill/>
              <a:miter lim="800000"/>
              <a:headEnd/>
              <a:tailEnd/>
            </a:ln>
          </p:spPr>
          <p:txBody>
            <a:bodyPr wrap="square">
              <a:spAutoFit/>
            </a:bodyPr>
            <a:lstStyle/>
            <a:p>
              <a:pPr>
                <a:spcBef>
                  <a:spcPct val="50000"/>
                </a:spcBef>
              </a:pPr>
              <a:r>
                <a:rPr lang="zh-TW" altLang="en-US" sz="1500" b="1" dirty="0" smtClean="0">
                  <a:solidFill>
                    <a:schemeClr val="accent1">
                      <a:lumMod val="60000"/>
                      <a:lumOff val="40000"/>
                    </a:schemeClr>
                  </a:solidFill>
                  <a:latin typeface="+mj-lt"/>
                  <a:cs typeface="Arial" panose="020B0604020202020204" pitchFamily="34" charset="0"/>
                </a:rPr>
                <a:t>市占率</a:t>
              </a:r>
              <a:endParaRPr lang="en-US" altLang="zh-TW" sz="1500" b="1" dirty="0">
                <a:solidFill>
                  <a:schemeClr val="accent1">
                    <a:lumMod val="60000"/>
                    <a:lumOff val="40000"/>
                  </a:schemeClr>
                </a:solidFill>
                <a:latin typeface="+mj-lt"/>
                <a:cs typeface="Arial" panose="020B0604020202020204" pitchFamily="34" charset="0"/>
              </a:endParaRPr>
            </a:p>
          </p:txBody>
        </p:sp>
        <p:sp>
          <p:nvSpPr>
            <p:cNvPr id="64" name="Text Box 32"/>
            <p:cNvSpPr txBox="1">
              <a:spLocks noChangeArrowheads="1"/>
            </p:cNvSpPr>
            <p:nvPr/>
          </p:nvSpPr>
          <p:spPr bwMode="gray">
            <a:xfrm>
              <a:off x="-3922856" y="5899156"/>
              <a:ext cx="819604" cy="323165"/>
            </a:xfrm>
            <a:prstGeom prst="rect">
              <a:avLst/>
            </a:prstGeom>
            <a:noFill/>
            <a:ln w="9525">
              <a:noFill/>
              <a:miter lim="800000"/>
              <a:headEnd/>
              <a:tailEnd/>
            </a:ln>
          </p:spPr>
          <p:txBody>
            <a:bodyPr wrap="square">
              <a:spAutoFit/>
            </a:bodyPr>
            <a:lstStyle/>
            <a:p>
              <a:pPr>
                <a:spcBef>
                  <a:spcPct val="50000"/>
                </a:spcBef>
              </a:pPr>
              <a:r>
                <a:rPr lang="zh-TW" altLang="en-US" sz="1500" b="1" dirty="0" smtClean="0">
                  <a:solidFill>
                    <a:schemeClr val="accent1">
                      <a:lumMod val="60000"/>
                      <a:lumOff val="40000"/>
                    </a:schemeClr>
                  </a:solidFill>
                  <a:latin typeface="+mj-lt"/>
                  <a:cs typeface="Arial" panose="020B0604020202020204" pitchFamily="34" charset="0"/>
                </a:rPr>
                <a:t>自留率</a:t>
              </a:r>
              <a:endParaRPr lang="en-US" altLang="zh-TW" sz="1500" b="1" dirty="0">
                <a:solidFill>
                  <a:schemeClr val="accent1">
                    <a:lumMod val="60000"/>
                    <a:lumOff val="40000"/>
                  </a:schemeClr>
                </a:solidFill>
                <a:latin typeface="+mj-lt"/>
                <a:cs typeface="Arial" panose="020B0604020202020204" pitchFamily="34" charset="0"/>
              </a:endParaRPr>
            </a:p>
          </p:txBody>
        </p:sp>
      </p:grpSp>
      <p:sp>
        <p:nvSpPr>
          <p:cNvPr id="129" name="Text Box 9"/>
          <p:cNvSpPr txBox="1">
            <a:spLocks noChangeArrowheads="1"/>
          </p:cNvSpPr>
          <p:nvPr/>
        </p:nvSpPr>
        <p:spPr bwMode="gray">
          <a:xfrm>
            <a:off x="4943765" y="1635835"/>
            <a:ext cx="3806825" cy="396875"/>
          </a:xfrm>
          <a:prstGeom prst="rect">
            <a:avLst/>
          </a:prstGeom>
          <a:solidFill>
            <a:schemeClr val="accent1">
              <a:lumMod val="60000"/>
              <a:lumOff val="40000"/>
            </a:schemeClr>
          </a:solidFill>
          <a:ln>
            <a:noFill/>
          </a:ln>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spcBef>
                <a:spcPct val="50000"/>
              </a:spcBef>
              <a:buFontTx/>
              <a:buNone/>
            </a:pPr>
            <a:r>
              <a:rPr lang="zh-TW" altLang="en-US" sz="2000" b="1" dirty="0" smtClean="0">
                <a:solidFill>
                  <a:schemeClr val="bg1"/>
                </a:solidFill>
                <a:latin typeface="Arial" panose="020B0604020202020204" pitchFamily="34" charset="0"/>
                <a:ea typeface="微軟正黑體" panose="020B0604030504040204" pitchFamily="34" charset="-120"/>
                <a:cs typeface="Arial" panose="020B0604020202020204" pitchFamily="34" charset="0"/>
              </a:rPr>
              <a:t>銷售通</a:t>
            </a:r>
            <a:r>
              <a:rPr lang="zh-TW" altLang="en-US" sz="2000" b="1" dirty="0">
                <a:solidFill>
                  <a:schemeClr val="bg1"/>
                </a:solidFill>
                <a:latin typeface="Arial" panose="020B0604020202020204" pitchFamily="34" charset="0"/>
                <a:ea typeface="微軟正黑體" panose="020B0604030504040204" pitchFamily="34" charset="-120"/>
                <a:cs typeface="Arial" panose="020B0604020202020204" pitchFamily="34" charset="0"/>
              </a:rPr>
              <a:t>路</a:t>
            </a:r>
            <a:endParaRPr lang="en-US" altLang="zh-TW" sz="20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18" name="Text Box 3"/>
          <p:cNvSpPr txBox="1">
            <a:spLocks noChangeArrowheads="1"/>
          </p:cNvSpPr>
          <p:nvPr/>
        </p:nvSpPr>
        <p:spPr bwMode="auto">
          <a:xfrm>
            <a:off x="3592714" y="2008769"/>
            <a:ext cx="76014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300" dirty="0">
                <a:solidFill>
                  <a:srgbClr val="000000"/>
                </a:solidFill>
                <a:latin typeface="+mn-lt"/>
              </a:rPr>
              <a:t>(NT$BN)</a:t>
            </a:r>
          </a:p>
        </p:txBody>
      </p:sp>
      <p:grpSp>
        <p:nvGrpSpPr>
          <p:cNvPr id="132" name="Group 11"/>
          <p:cNvGrpSpPr>
            <a:grpSpLocks/>
          </p:cNvGrpSpPr>
          <p:nvPr/>
        </p:nvGrpSpPr>
        <p:grpSpPr bwMode="auto">
          <a:xfrm>
            <a:off x="620487" y="2054415"/>
            <a:ext cx="1488406" cy="1008663"/>
            <a:chOff x="3617" y="2874"/>
            <a:chExt cx="1032" cy="675"/>
          </a:xfrm>
        </p:grpSpPr>
        <p:sp>
          <p:nvSpPr>
            <p:cNvPr id="134" name="Rectangle 26"/>
            <p:cNvSpPr>
              <a:spLocks noChangeArrowheads="1"/>
            </p:cNvSpPr>
            <p:nvPr/>
          </p:nvSpPr>
          <p:spPr bwMode="gray">
            <a:xfrm>
              <a:off x="3617" y="3374"/>
              <a:ext cx="125" cy="121"/>
            </a:xfrm>
            <a:prstGeom prst="rect">
              <a:avLst/>
            </a:prstGeom>
            <a:solidFill>
              <a:schemeClr val="accent1"/>
            </a:solidFill>
            <a:ln w="9525" algn="ctr">
              <a:solidFill>
                <a:srgbClr val="FFFFFF"/>
              </a:solidFill>
              <a:miter lim="800000"/>
              <a:headEnd/>
              <a:tailEnd/>
            </a:ln>
          </p:spPr>
          <p:txBody>
            <a:bodyPr wrap="none" anchor="ctr"/>
            <a:lstStyle/>
            <a:p>
              <a:pPr fontAlgn="auto">
                <a:spcBef>
                  <a:spcPts val="0"/>
                </a:spcBef>
                <a:spcAft>
                  <a:spcPts val="0"/>
                </a:spcAft>
                <a:defRPr/>
              </a:pPr>
              <a:endParaRPr kumimoji="0" lang="zh-TW" altLang="zh-TW" sz="1400" i="1" kern="0" smtClean="0">
                <a:solidFill>
                  <a:srgbClr val="FFFFFF"/>
                </a:solidFill>
                <a:cs typeface="Arial" charset="0"/>
              </a:endParaRPr>
            </a:p>
          </p:txBody>
        </p:sp>
        <p:sp>
          <p:nvSpPr>
            <p:cNvPr id="135" name="Text Box 27"/>
            <p:cNvSpPr txBox="1">
              <a:spLocks noChangeArrowheads="1"/>
            </p:cNvSpPr>
            <p:nvPr/>
          </p:nvSpPr>
          <p:spPr bwMode="gray">
            <a:xfrm>
              <a:off x="3714" y="3343"/>
              <a:ext cx="498" cy="206"/>
            </a:xfrm>
            <a:prstGeom prst="rect">
              <a:avLst/>
            </a:prstGeom>
            <a:noFill/>
            <a:ln w="9525" algn="ctr">
              <a:noFill/>
              <a:miter lim="800000"/>
              <a:headEnd/>
              <a:tailEnd/>
            </a:ln>
          </p:spPr>
          <p:txBody>
            <a:bodyPr wrap="square">
              <a:spAutoFit/>
            </a:bodyPr>
            <a:lstStyle/>
            <a:p>
              <a:pPr fontAlgn="auto">
                <a:spcBef>
                  <a:spcPts val="0"/>
                </a:spcBef>
                <a:spcAft>
                  <a:spcPts val="0"/>
                </a:spcAft>
                <a:defRPr/>
              </a:pPr>
              <a:r>
                <a:rPr lang="zh-TW" altLang="en-US" sz="1400" dirty="0">
                  <a:latin typeface="Arial" panose="020B0604020202020204" pitchFamily="34" charset="0"/>
                  <a:ea typeface="微軟正黑體" panose="020B0604030504040204" pitchFamily="34" charset="-120"/>
                  <a:cs typeface="Arial" panose="020B0604020202020204" pitchFamily="34" charset="0"/>
                </a:rPr>
                <a:t>車險</a:t>
              </a:r>
              <a:endParaRPr kumimoji="0" lang="zh-TW" altLang="en-US" sz="1400" kern="0" dirty="0" smtClean="0">
                <a:solidFill>
                  <a:srgbClr val="000000"/>
                </a:solidFill>
                <a:ea typeface="DFKai-SB" pitchFamily="65" charset="-120"/>
                <a:cs typeface="Arial" charset="0"/>
              </a:endParaRPr>
            </a:p>
          </p:txBody>
        </p:sp>
        <p:sp>
          <p:nvSpPr>
            <p:cNvPr id="136" name="Rectangle 28"/>
            <p:cNvSpPr>
              <a:spLocks noChangeArrowheads="1"/>
            </p:cNvSpPr>
            <p:nvPr/>
          </p:nvSpPr>
          <p:spPr bwMode="gray">
            <a:xfrm>
              <a:off x="3617" y="3221"/>
              <a:ext cx="125" cy="121"/>
            </a:xfrm>
            <a:prstGeom prst="rect">
              <a:avLst/>
            </a:prstGeom>
            <a:solidFill>
              <a:schemeClr val="bg2"/>
            </a:solidFill>
            <a:ln w="9525" algn="ctr">
              <a:solidFill>
                <a:srgbClr val="FFFFFF"/>
              </a:solidFill>
              <a:miter lim="800000"/>
              <a:headEnd/>
              <a:tailEnd/>
            </a:ln>
          </p:spPr>
          <p:txBody>
            <a:bodyPr wrap="none" anchor="ctr"/>
            <a:lstStyle/>
            <a:p>
              <a:pPr fontAlgn="auto">
                <a:spcBef>
                  <a:spcPts val="0"/>
                </a:spcBef>
                <a:spcAft>
                  <a:spcPts val="0"/>
                </a:spcAft>
                <a:defRPr/>
              </a:pPr>
              <a:endParaRPr kumimoji="0" lang="zh-TW" altLang="zh-TW" sz="1400" i="1" kern="0" smtClean="0">
                <a:solidFill>
                  <a:srgbClr val="FFFFFF"/>
                </a:solidFill>
                <a:cs typeface="Arial" charset="0"/>
              </a:endParaRPr>
            </a:p>
          </p:txBody>
        </p:sp>
        <p:sp>
          <p:nvSpPr>
            <p:cNvPr id="137" name="Text Box 29"/>
            <p:cNvSpPr txBox="1">
              <a:spLocks noChangeArrowheads="1"/>
            </p:cNvSpPr>
            <p:nvPr/>
          </p:nvSpPr>
          <p:spPr bwMode="gray">
            <a:xfrm>
              <a:off x="3704" y="3189"/>
              <a:ext cx="456" cy="206"/>
            </a:xfrm>
            <a:prstGeom prst="rect">
              <a:avLst/>
            </a:prstGeom>
            <a:noFill/>
            <a:ln w="9525" algn="ctr">
              <a:noFill/>
              <a:miter lim="800000"/>
              <a:headEnd/>
              <a:tailEnd/>
            </a:ln>
          </p:spPr>
          <p:txBody>
            <a:bodyPr wrap="square">
              <a:spAutoFit/>
            </a:bodyPr>
            <a:lstStyle/>
            <a:p>
              <a:pPr fontAlgn="auto">
                <a:spcBef>
                  <a:spcPts val="0"/>
                </a:spcBef>
                <a:spcAft>
                  <a:spcPts val="0"/>
                </a:spcAft>
                <a:defRPr/>
              </a:pPr>
              <a:r>
                <a:rPr lang="zh-TW" altLang="en-US" sz="1400" dirty="0">
                  <a:latin typeface="Arial" panose="020B0604020202020204" pitchFamily="34" charset="0"/>
                  <a:ea typeface="微軟正黑體" panose="020B0604030504040204" pitchFamily="34" charset="-120"/>
                  <a:cs typeface="Arial" panose="020B0604020202020204" pitchFamily="34" charset="0"/>
                </a:rPr>
                <a:t>火險</a:t>
              </a:r>
              <a:endParaRPr kumimoji="0" lang="zh-TW" altLang="en-US" sz="1400" kern="0" dirty="0" smtClean="0">
                <a:solidFill>
                  <a:srgbClr val="000000"/>
                </a:solidFill>
                <a:ea typeface="DFKai-SB" pitchFamily="65" charset="-120"/>
                <a:cs typeface="Arial" charset="0"/>
              </a:endParaRPr>
            </a:p>
          </p:txBody>
        </p:sp>
        <p:sp>
          <p:nvSpPr>
            <p:cNvPr id="138" name="Rectangle 30"/>
            <p:cNvSpPr>
              <a:spLocks noChangeArrowheads="1"/>
            </p:cNvSpPr>
            <p:nvPr/>
          </p:nvSpPr>
          <p:spPr bwMode="gray">
            <a:xfrm>
              <a:off x="3617" y="3068"/>
              <a:ext cx="125" cy="121"/>
            </a:xfrm>
            <a:prstGeom prst="rect">
              <a:avLst/>
            </a:prstGeom>
            <a:pattFill prst="pct60">
              <a:fgClr>
                <a:schemeClr val="bg2"/>
              </a:fgClr>
              <a:bgClr>
                <a:schemeClr val="bg1"/>
              </a:bgClr>
            </a:pattFill>
            <a:ln w="9525" algn="ctr">
              <a:solidFill>
                <a:srgbClr val="FFFFFF"/>
              </a:solidFill>
              <a:miter lim="800000"/>
              <a:headEnd/>
              <a:tailEnd/>
            </a:ln>
          </p:spPr>
          <p:txBody>
            <a:bodyPr wrap="none" anchor="ctr"/>
            <a:lstStyle/>
            <a:p>
              <a:pPr fontAlgn="auto">
                <a:spcBef>
                  <a:spcPts val="0"/>
                </a:spcBef>
                <a:spcAft>
                  <a:spcPts val="0"/>
                </a:spcAft>
                <a:defRPr/>
              </a:pPr>
              <a:endParaRPr kumimoji="0" lang="zh-TW" altLang="zh-TW" sz="1400" i="1" kern="0" smtClean="0">
                <a:solidFill>
                  <a:srgbClr val="FFFFFF"/>
                </a:solidFill>
                <a:cs typeface="Arial" charset="0"/>
              </a:endParaRPr>
            </a:p>
          </p:txBody>
        </p:sp>
        <p:sp>
          <p:nvSpPr>
            <p:cNvPr id="139" name="Text Box 31"/>
            <p:cNvSpPr txBox="1">
              <a:spLocks noChangeArrowheads="1"/>
            </p:cNvSpPr>
            <p:nvPr/>
          </p:nvSpPr>
          <p:spPr bwMode="gray">
            <a:xfrm>
              <a:off x="3707" y="3035"/>
              <a:ext cx="942" cy="206"/>
            </a:xfrm>
            <a:prstGeom prst="rect">
              <a:avLst/>
            </a:prstGeom>
            <a:noFill/>
            <a:ln w="9525" algn="ctr">
              <a:noFill/>
              <a:miter lim="800000"/>
              <a:headEnd/>
              <a:tailEnd/>
            </a:ln>
          </p:spPr>
          <p:txBody>
            <a:bodyPr wrap="square">
              <a:spAutoFit/>
            </a:bodyPr>
            <a:lstStyle/>
            <a:p>
              <a:pPr fontAlgn="auto">
                <a:spcBef>
                  <a:spcPts val="0"/>
                </a:spcBef>
                <a:spcAft>
                  <a:spcPts val="0"/>
                </a:spcAft>
                <a:defRPr/>
              </a:pPr>
              <a:r>
                <a:rPr lang="zh-TW" altLang="en-US" sz="1400" dirty="0">
                  <a:latin typeface="Arial" panose="020B0604020202020204" pitchFamily="34" charset="0"/>
                  <a:ea typeface="微軟正黑體" panose="020B0604030504040204" pitchFamily="34" charset="-120"/>
                  <a:cs typeface="Arial" panose="020B0604020202020204" pitchFamily="34" charset="0"/>
                </a:rPr>
                <a:t>水險</a:t>
              </a:r>
              <a:endParaRPr kumimoji="0" lang="en-US" altLang="zh-TW" sz="1400" kern="0" dirty="0" smtClean="0">
                <a:solidFill>
                  <a:srgbClr val="000000"/>
                </a:solidFill>
                <a:ea typeface="DFKai-SB" pitchFamily="65" charset="-120"/>
                <a:cs typeface="Arial" charset="0"/>
              </a:endParaRPr>
            </a:p>
          </p:txBody>
        </p:sp>
        <p:sp>
          <p:nvSpPr>
            <p:cNvPr id="143" name="Rectangle 34"/>
            <p:cNvSpPr>
              <a:spLocks noChangeArrowheads="1"/>
            </p:cNvSpPr>
            <p:nvPr/>
          </p:nvSpPr>
          <p:spPr bwMode="gray">
            <a:xfrm>
              <a:off x="3617" y="2911"/>
              <a:ext cx="125" cy="121"/>
            </a:xfrm>
            <a:prstGeom prst="rect">
              <a:avLst/>
            </a:prstGeom>
            <a:pattFill prst="pct60">
              <a:fgClr>
                <a:schemeClr val="accent3"/>
              </a:fgClr>
              <a:bgClr>
                <a:schemeClr val="bg1"/>
              </a:bgClr>
            </a:pattFill>
            <a:ln w="9525" algn="ctr">
              <a:solidFill>
                <a:srgbClr val="FFFFFF"/>
              </a:solidFill>
              <a:miter lim="800000"/>
              <a:headEnd/>
              <a:tailEnd/>
            </a:ln>
          </p:spPr>
          <p:txBody>
            <a:bodyPr wrap="none" anchor="ctr"/>
            <a:lstStyle/>
            <a:p>
              <a:pPr fontAlgn="auto">
                <a:spcBef>
                  <a:spcPts val="0"/>
                </a:spcBef>
                <a:spcAft>
                  <a:spcPts val="0"/>
                </a:spcAft>
                <a:defRPr/>
              </a:pPr>
              <a:endParaRPr kumimoji="0" lang="zh-TW" altLang="zh-TW" sz="1400" i="1" kern="0" smtClean="0">
                <a:solidFill>
                  <a:srgbClr val="FFFFFF"/>
                </a:solidFill>
                <a:cs typeface="Arial" charset="0"/>
              </a:endParaRPr>
            </a:p>
          </p:txBody>
        </p:sp>
        <p:sp>
          <p:nvSpPr>
            <p:cNvPr id="144" name="Text Box 35"/>
            <p:cNvSpPr txBox="1">
              <a:spLocks noChangeArrowheads="1"/>
            </p:cNvSpPr>
            <p:nvPr/>
          </p:nvSpPr>
          <p:spPr bwMode="gray">
            <a:xfrm>
              <a:off x="3710" y="2874"/>
              <a:ext cx="890" cy="206"/>
            </a:xfrm>
            <a:prstGeom prst="rect">
              <a:avLst/>
            </a:prstGeom>
            <a:noFill/>
            <a:ln w="9525" algn="ctr">
              <a:noFill/>
              <a:miter lim="800000"/>
              <a:headEnd/>
              <a:tailEnd/>
            </a:ln>
          </p:spPr>
          <p:txBody>
            <a:bodyPr wrap="square">
              <a:spAutoFit/>
            </a:bodyPr>
            <a:lstStyle/>
            <a:p>
              <a:pPr>
                <a:defRPr/>
              </a:pPr>
              <a:r>
                <a:rPr lang="zh-TW" altLang="en-US" sz="1400" dirty="0" smtClean="0">
                  <a:latin typeface="Arial" panose="020B0604020202020204" pitchFamily="34" charset="0"/>
                  <a:ea typeface="微軟正黑體" panose="020B0604030504040204" pitchFamily="34" charset="-120"/>
                  <a:cs typeface="Arial" panose="020B0604020202020204" pitchFamily="34" charset="0"/>
                </a:rPr>
                <a:t>工程險</a:t>
              </a:r>
              <a:r>
                <a:rPr lang="en-US" altLang="zh-TW" sz="1400"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1400" dirty="0" smtClean="0">
                  <a:latin typeface="Arial" panose="020B0604020202020204" pitchFamily="34" charset="0"/>
                  <a:ea typeface="微軟正黑體" panose="020B0604030504040204" pitchFamily="34" charset="-120"/>
                  <a:cs typeface="Arial" panose="020B0604020202020204" pitchFamily="34" charset="0"/>
                </a:rPr>
                <a:t>其他</a:t>
              </a:r>
              <a:endParaRPr kumimoji="0" lang="zh-TW" altLang="en-US" sz="1400" kern="0" dirty="0" smtClean="0">
                <a:solidFill>
                  <a:srgbClr val="000000"/>
                </a:solidFill>
                <a:ea typeface="DFKai-SB" pitchFamily="65" charset="-120"/>
                <a:cs typeface="Arial" charset="0"/>
              </a:endParaRPr>
            </a:p>
          </p:txBody>
        </p:sp>
      </p:grpSp>
      <p:sp>
        <p:nvSpPr>
          <p:cNvPr id="160" name="Text Box 33"/>
          <p:cNvSpPr txBox="1">
            <a:spLocks noChangeArrowheads="1"/>
          </p:cNvSpPr>
          <p:nvPr/>
        </p:nvSpPr>
        <p:spPr bwMode="gray">
          <a:xfrm>
            <a:off x="2469988" y="5798017"/>
            <a:ext cx="9276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r" eaLnBrk="1" hangingPunct="1">
              <a:spcBef>
                <a:spcPct val="50000"/>
              </a:spcBef>
              <a:buFontTx/>
              <a:buNone/>
            </a:pPr>
            <a:r>
              <a:rPr lang="en-US" altLang="zh-TW" sz="1600" b="1" dirty="0" smtClean="0">
                <a:solidFill>
                  <a:schemeClr val="accent1">
                    <a:lumMod val="60000"/>
                    <a:lumOff val="40000"/>
                  </a:schemeClr>
                </a:solidFill>
                <a:latin typeface="+mj-lt"/>
                <a:ea typeface="+mn-ea"/>
                <a:cs typeface="Arial" panose="020B0604020202020204" pitchFamily="34" charset="0"/>
              </a:rPr>
              <a:t> 12.3%</a:t>
            </a:r>
            <a:endParaRPr lang="en-US" altLang="zh-TW" sz="1600" b="1" dirty="0">
              <a:solidFill>
                <a:schemeClr val="accent1">
                  <a:lumMod val="60000"/>
                  <a:lumOff val="40000"/>
                </a:schemeClr>
              </a:solidFill>
              <a:latin typeface="+mj-lt"/>
              <a:ea typeface="+mn-ea"/>
              <a:cs typeface="Arial" panose="020B0604020202020204" pitchFamily="34" charset="0"/>
            </a:endParaRPr>
          </a:p>
        </p:txBody>
      </p:sp>
      <p:sp>
        <p:nvSpPr>
          <p:cNvPr id="161" name="Text Box 33"/>
          <p:cNvSpPr txBox="1">
            <a:spLocks noChangeArrowheads="1"/>
          </p:cNvSpPr>
          <p:nvPr/>
        </p:nvSpPr>
        <p:spPr bwMode="gray">
          <a:xfrm>
            <a:off x="2469414" y="6069592"/>
            <a:ext cx="9276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r" eaLnBrk="1" hangingPunct="1">
              <a:spcBef>
                <a:spcPct val="50000"/>
              </a:spcBef>
              <a:buFontTx/>
              <a:buNone/>
            </a:pPr>
            <a:r>
              <a:rPr lang="en-US" altLang="zh-TW" sz="1600" b="1" dirty="0" smtClean="0">
                <a:solidFill>
                  <a:schemeClr val="accent1">
                    <a:lumMod val="60000"/>
                    <a:lumOff val="40000"/>
                  </a:schemeClr>
                </a:solidFill>
                <a:latin typeface="+mj-lt"/>
                <a:ea typeface="+mn-ea"/>
                <a:cs typeface="Arial" panose="020B0604020202020204" pitchFamily="34" charset="0"/>
              </a:rPr>
              <a:t>70.5%</a:t>
            </a:r>
            <a:endParaRPr lang="en-US" altLang="zh-TW" sz="1600" b="1" dirty="0">
              <a:solidFill>
                <a:schemeClr val="accent1">
                  <a:lumMod val="60000"/>
                  <a:lumOff val="40000"/>
                </a:schemeClr>
              </a:solidFill>
              <a:latin typeface="+mj-lt"/>
              <a:ea typeface="+mn-ea"/>
              <a:cs typeface="Arial" panose="020B0604020202020204" pitchFamily="34" charset="0"/>
            </a:endParaRPr>
          </a:p>
        </p:txBody>
      </p:sp>
      <p:sp>
        <p:nvSpPr>
          <p:cNvPr id="162" name="Text Box 33"/>
          <p:cNvSpPr txBox="1">
            <a:spLocks noChangeArrowheads="1"/>
          </p:cNvSpPr>
          <p:nvPr/>
        </p:nvSpPr>
        <p:spPr bwMode="gray">
          <a:xfrm>
            <a:off x="1184948" y="5798017"/>
            <a:ext cx="9276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r" eaLnBrk="1" hangingPunct="1">
              <a:spcBef>
                <a:spcPct val="50000"/>
              </a:spcBef>
              <a:buFontTx/>
              <a:buNone/>
            </a:pPr>
            <a:r>
              <a:rPr lang="en-US" altLang="zh-TW" sz="1600" b="1" dirty="0" smtClean="0">
                <a:solidFill>
                  <a:schemeClr val="accent1">
                    <a:lumMod val="60000"/>
                    <a:lumOff val="40000"/>
                  </a:schemeClr>
                </a:solidFill>
                <a:latin typeface="+mj-lt"/>
                <a:ea typeface="+mn-ea"/>
                <a:cs typeface="Arial" panose="020B0604020202020204" pitchFamily="34" charset="0"/>
              </a:rPr>
              <a:t>11.8%</a:t>
            </a:r>
            <a:endParaRPr lang="en-US" altLang="zh-TW" sz="1600" b="1" dirty="0">
              <a:solidFill>
                <a:schemeClr val="accent1">
                  <a:lumMod val="60000"/>
                  <a:lumOff val="40000"/>
                </a:schemeClr>
              </a:solidFill>
              <a:latin typeface="+mj-lt"/>
              <a:ea typeface="+mn-ea"/>
              <a:cs typeface="Arial" panose="020B0604020202020204" pitchFamily="34" charset="0"/>
            </a:endParaRPr>
          </a:p>
        </p:txBody>
      </p:sp>
      <p:sp>
        <p:nvSpPr>
          <p:cNvPr id="163" name="Text Box 33"/>
          <p:cNvSpPr txBox="1">
            <a:spLocks noChangeArrowheads="1"/>
          </p:cNvSpPr>
          <p:nvPr/>
        </p:nvSpPr>
        <p:spPr bwMode="gray">
          <a:xfrm>
            <a:off x="1184377" y="6069592"/>
            <a:ext cx="9276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r" eaLnBrk="1" hangingPunct="1">
              <a:spcBef>
                <a:spcPct val="50000"/>
              </a:spcBef>
              <a:buFontTx/>
              <a:buNone/>
            </a:pPr>
            <a:r>
              <a:rPr lang="en-US" altLang="zh-TW" sz="1600" b="1" dirty="0" smtClean="0">
                <a:solidFill>
                  <a:schemeClr val="accent1">
                    <a:lumMod val="60000"/>
                    <a:lumOff val="40000"/>
                  </a:schemeClr>
                </a:solidFill>
                <a:latin typeface="+mj-lt"/>
                <a:ea typeface="+mn-ea"/>
                <a:cs typeface="Arial" panose="020B0604020202020204" pitchFamily="34" charset="0"/>
              </a:rPr>
              <a:t>72.8%</a:t>
            </a:r>
            <a:endParaRPr lang="en-US" altLang="zh-TW" sz="1600" b="1" dirty="0">
              <a:solidFill>
                <a:schemeClr val="accent1">
                  <a:lumMod val="60000"/>
                  <a:lumOff val="40000"/>
                </a:schemeClr>
              </a:solidFill>
              <a:latin typeface="+mj-lt"/>
              <a:ea typeface="+mn-ea"/>
              <a:cs typeface="Arial" panose="020B0604020202020204" pitchFamily="34" charset="0"/>
            </a:endParaRPr>
          </a:p>
        </p:txBody>
      </p:sp>
      <p:sp>
        <p:nvSpPr>
          <p:cNvPr id="98" name="Text Box 10"/>
          <p:cNvSpPr txBox="1">
            <a:spLocks noChangeArrowheads="1"/>
          </p:cNvSpPr>
          <p:nvPr/>
        </p:nvSpPr>
        <p:spPr bwMode="gray">
          <a:xfrm>
            <a:off x="1655101" y="6504509"/>
            <a:ext cx="6802525" cy="169277"/>
          </a:xfrm>
          <a:prstGeom prst="rect">
            <a:avLst/>
          </a:prstGeom>
          <a:noFill/>
          <a:ln w="22225">
            <a:noFill/>
            <a:miter lim="800000"/>
            <a:headEnd/>
            <a:tailEnd/>
          </a:ln>
        </p:spPr>
        <p:txBody>
          <a:bodyPr wrap="square" lIns="0" tIns="0" rIns="0" bIns="0">
            <a:spAutoFit/>
          </a:bodyPr>
          <a:lstStyle/>
          <a:p>
            <a:r>
              <a:rPr kumimoji="0" lang="zh-TW" altLang="en-US" sz="1100" dirty="0" smtClean="0">
                <a:latin typeface="+mj-lt"/>
                <a:ea typeface="微軟正黑體" panose="020B0604030504040204" pitchFamily="34" charset="-120"/>
                <a:cs typeface="Arial" panose="020B0604020202020204" pitchFamily="34" charset="0"/>
              </a:rPr>
              <a:t> 註：市占率計算為簽單保費收入基礎。</a:t>
            </a:r>
            <a:endParaRPr lang="en-US" altLang="zh-TW" sz="1100" dirty="0" smtClean="0">
              <a:latin typeface="+mj-lt"/>
              <a:ea typeface="微軟正黑體" panose="020B0604030504040204" pitchFamily="34" charset="-120"/>
              <a:cs typeface="Arial" panose="020B0604020202020204" pitchFamily="34" charset="0"/>
            </a:endParaRPr>
          </a:p>
        </p:txBody>
      </p:sp>
      <p:sp>
        <p:nvSpPr>
          <p:cNvPr id="99" name="Text Box 3"/>
          <p:cNvSpPr txBox="1">
            <a:spLocks noChangeArrowheads="1"/>
          </p:cNvSpPr>
          <p:nvPr/>
        </p:nvSpPr>
        <p:spPr bwMode="blackWhite">
          <a:xfrm>
            <a:off x="433518" y="941492"/>
            <a:ext cx="8352848" cy="112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marL="285750" indent="-285750" eaLnBrk="1" hangingPunct="1">
              <a:spcBef>
                <a:spcPct val="10000"/>
              </a:spcBef>
              <a:buClr>
                <a:schemeClr val="bg2"/>
              </a:buClr>
              <a:buFont typeface="Wingdings" panose="05000000000000000000" pitchFamily="2" charset="2"/>
              <a:buChar char="p"/>
            </a:pPr>
            <a:r>
              <a:rPr lang="zh-TW" altLang="en-US" sz="1400" dirty="0" smtClean="0">
                <a:latin typeface="+mj-lt"/>
                <a:ea typeface="+mj-ea"/>
                <a:cs typeface="Arial" charset="0"/>
              </a:rPr>
              <a:t>保費收入穩健</a:t>
            </a:r>
            <a:r>
              <a:rPr lang="zh-TW" altLang="en-US" sz="1400" dirty="0">
                <a:latin typeface="+mj-lt"/>
                <a:ea typeface="+mj-ea"/>
                <a:cs typeface="Arial" charset="0"/>
              </a:rPr>
              <a:t>成長，</a:t>
            </a:r>
            <a:r>
              <a:rPr lang="zh-TW" altLang="en-US" sz="1400" dirty="0" smtClean="0">
                <a:latin typeface="+mj-lt"/>
                <a:ea typeface="+mj-ea"/>
                <a:cs typeface="Arial" charset="0"/>
              </a:rPr>
              <a:t>市</a:t>
            </a:r>
            <a:r>
              <a:rPr lang="zh-TW" altLang="en-US" sz="1400" dirty="0">
                <a:latin typeface="+mj-lt"/>
                <a:ea typeface="+mj-ea"/>
                <a:cs typeface="Arial" charset="0"/>
              </a:rPr>
              <a:t>占</a:t>
            </a:r>
            <a:r>
              <a:rPr lang="zh-TW" altLang="en-US" sz="1400" dirty="0" smtClean="0">
                <a:latin typeface="+mj-lt"/>
                <a:ea typeface="+mj-ea"/>
                <a:cs typeface="Arial" charset="0"/>
              </a:rPr>
              <a:t>率</a:t>
            </a:r>
            <a:r>
              <a:rPr lang="zh-TW" altLang="en-US" sz="1400" dirty="0">
                <a:latin typeface="+mj-lt"/>
                <a:ea typeface="+mj-ea"/>
                <a:cs typeface="Arial" charset="0"/>
              </a:rPr>
              <a:t>為</a:t>
            </a:r>
            <a:r>
              <a:rPr lang="en-US" altLang="zh-TW" sz="1400" dirty="0">
                <a:latin typeface="+mj-lt"/>
                <a:ea typeface="+mj-ea"/>
                <a:cs typeface="Arial" charset="0"/>
              </a:rPr>
              <a:t>12.3%</a:t>
            </a:r>
          </a:p>
          <a:p>
            <a:pPr marL="285750" indent="-285750" eaLnBrk="1" hangingPunct="1">
              <a:spcBef>
                <a:spcPts val="600"/>
              </a:spcBef>
              <a:buClr>
                <a:schemeClr val="bg2"/>
              </a:buClr>
              <a:buFont typeface="Wingdings" panose="05000000000000000000" pitchFamily="2" charset="2"/>
              <a:buChar char="p"/>
            </a:pPr>
            <a:r>
              <a:rPr lang="zh-TW" altLang="en-US" sz="1400" dirty="0">
                <a:latin typeface="+mj-lt"/>
                <a:ea typeface="+mj-ea"/>
                <a:cs typeface="Arial" charset="0"/>
              </a:rPr>
              <a:t>自有通路佔比提升至逾</a:t>
            </a:r>
            <a:r>
              <a:rPr lang="en-US" altLang="zh-TW" sz="1400" dirty="0">
                <a:latin typeface="+mj-lt"/>
                <a:ea typeface="+mj-ea"/>
                <a:cs typeface="Arial" charset="0"/>
              </a:rPr>
              <a:t>40%</a:t>
            </a:r>
            <a:r>
              <a:rPr lang="zh-TW" altLang="en-US" sz="1400" dirty="0">
                <a:latin typeface="+mj-lt"/>
                <a:ea typeface="+mj-ea"/>
                <a:cs typeface="Arial" charset="0"/>
              </a:rPr>
              <a:t>；受惠</a:t>
            </a:r>
            <a:r>
              <a:rPr lang="zh-TW" altLang="en-US" sz="1400" dirty="0">
                <a:ea typeface="微軟正黑體" pitchFamily="34" charset="-120"/>
                <a:cs typeface="Arial" charset="0"/>
              </a:rPr>
              <a:t>於金控子公司間跨售績效</a:t>
            </a:r>
            <a:r>
              <a:rPr lang="zh-TW" altLang="en-US" sz="1400" dirty="0" smtClean="0">
                <a:ea typeface="微軟正黑體" pitchFamily="34" charset="-120"/>
                <a:cs typeface="Arial" charset="0"/>
              </a:rPr>
              <a:t>，半</a:t>
            </a:r>
            <a:r>
              <a:rPr lang="zh-TW" altLang="en-US" sz="1400" dirty="0">
                <a:ea typeface="微軟正黑體" pitchFamily="34" charset="-120"/>
                <a:cs typeface="Arial" charset="0"/>
              </a:rPr>
              <a:t>數</a:t>
            </a:r>
            <a:r>
              <a:rPr lang="zh-TW" altLang="en-US" sz="1400" dirty="0" smtClean="0">
                <a:ea typeface="微軟正黑體" pitchFamily="34" charset="-120"/>
                <a:cs typeface="Arial" charset="0"/>
              </a:rPr>
              <a:t>保費</a:t>
            </a:r>
            <a:r>
              <a:rPr lang="zh-TW" altLang="en-US" sz="1400" dirty="0">
                <a:ea typeface="微軟正黑體" pitchFamily="34" charset="-120"/>
                <a:cs typeface="Arial" charset="0"/>
              </a:rPr>
              <a:t>收入經由集團通路所</a:t>
            </a:r>
            <a:r>
              <a:rPr lang="zh-TW" altLang="en-US" sz="1400" dirty="0" smtClean="0">
                <a:ea typeface="微軟正黑體" pitchFamily="34" charset="-120"/>
                <a:cs typeface="Arial" charset="0"/>
              </a:rPr>
              <a:t>銷售</a:t>
            </a:r>
            <a:endParaRPr lang="zh-TW" altLang="en-US" sz="1400" dirty="0">
              <a:solidFill>
                <a:srgbClr val="FF0000"/>
              </a:solidFill>
              <a:ea typeface="微軟正黑體" pitchFamily="34" charset="-120"/>
              <a:cs typeface="Arial" charset="0"/>
            </a:endParaRPr>
          </a:p>
          <a:p>
            <a:pPr marL="285750" indent="-285750" eaLnBrk="1" hangingPunct="1">
              <a:spcBef>
                <a:spcPts val="600"/>
              </a:spcBef>
              <a:buClr>
                <a:schemeClr val="bg2"/>
              </a:buClr>
              <a:buFont typeface="Wingdings" panose="05000000000000000000" pitchFamily="2" charset="2"/>
              <a:buChar char="p"/>
            </a:pPr>
            <a:endParaRPr lang="zh-TW" altLang="en-US" sz="1400" dirty="0">
              <a:solidFill>
                <a:srgbClr val="FF0000"/>
              </a:solidFill>
              <a:ea typeface="微軟正黑體" pitchFamily="34" charset="-120"/>
              <a:cs typeface="Arial" charset="0"/>
            </a:endParaRPr>
          </a:p>
          <a:p>
            <a:pPr marL="285750" indent="-285750" eaLnBrk="1" hangingPunct="1">
              <a:spcBef>
                <a:spcPct val="10000"/>
              </a:spcBef>
              <a:buClr>
                <a:schemeClr val="bg2"/>
              </a:buClr>
              <a:buFont typeface="Wingdings" panose="05000000000000000000" pitchFamily="2" charset="2"/>
              <a:buChar char="p"/>
            </a:pPr>
            <a:endParaRPr lang="zh-TW" altLang="en-US" sz="1400" dirty="0">
              <a:latin typeface="+mj-lt"/>
              <a:ea typeface="+mj-ea"/>
              <a:cs typeface="Arial" charset="0"/>
            </a:endParaRPr>
          </a:p>
        </p:txBody>
      </p:sp>
      <p:grpSp>
        <p:nvGrpSpPr>
          <p:cNvPr id="79" name="群組 78"/>
          <p:cNvGrpSpPr/>
          <p:nvPr/>
        </p:nvGrpSpPr>
        <p:grpSpPr>
          <a:xfrm>
            <a:off x="4974858" y="2050379"/>
            <a:ext cx="1628939" cy="781929"/>
            <a:chOff x="3702543" y="1393904"/>
            <a:chExt cx="1628939" cy="781929"/>
          </a:xfrm>
        </p:grpSpPr>
        <p:sp>
          <p:nvSpPr>
            <p:cNvPr id="80" name="Text Box 18"/>
            <p:cNvSpPr txBox="1">
              <a:spLocks noChangeArrowheads="1"/>
            </p:cNvSpPr>
            <p:nvPr/>
          </p:nvSpPr>
          <p:spPr bwMode="gray">
            <a:xfrm>
              <a:off x="3836650" y="1628661"/>
              <a:ext cx="1441420" cy="307777"/>
            </a:xfrm>
            <a:prstGeom prst="rect">
              <a:avLst/>
            </a:prstGeom>
            <a:noFill/>
            <a:ln w="9525" algn="ctr">
              <a:noFill/>
              <a:miter lim="800000"/>
              <a:headEnd/>
              <a:tailEnd/>
            </a:ln>
          </p:spPr>
          <p:txBody>
            <a:bodyPr wrap="none">
              <a:spAutoFit/>
            </a:bodyPr>
            <a:lstStyle/>
            <a:p>
              <a:pPr>
                <a:spcBef>
                  <a:spcPct val="0"/>
                </a:spcBef>
              </a:pPr>
              <a:r>
                <a:rPr lang="zh-TW" altLang="en-US" sz="1400" dirty="0">
                  <a:latin typeface="Arial" panose="020B0604020202020204" pitchFamily="34" charset="0"/>
                  <a:ea typeface="微軟正黑體" panose="020B0604030504040204" pitchFamily="34" charset="-120"/>
                  <a:cs typeface="Arial" panose="020B0604020202020204" pitchFamily="34" charset="0"/>
                </a:rPr>
                <a:t>國泰產險業務員</a:t>
              </a:r>
              <a:endParaRPr lang="en-US" altLang="zh-TW" sz="1400" dirty="0">
                <a:latin typeface="Arial" panose="020B0604020202020204" pitchFamily="34" charset="0"/>
                <a:ea typeface="微軟正黑體" panose="020B0604030504040204" pitchFamily="34" charset="-120"/>
                <a:cs typeface="Arial" panose="020B0604020202020204" pitchFamily="34" charset="0"/>
              </a:endParaRPr>
            </a:p>
          </p:txBody>
        </p:sp>
        <p:sp>
          <p:nvSpPr>
            <p:cNvPr id="81" name="Text Box 19"/>
            <p:cNvSpPr txBox="1">
              <a:spLocks noChangeArrowheads="1"/>
            </p:cNvSpPr>
            <p:nvPr/>
          </p:nvSpPr>
          <p:spPr bwMode="gray">
            <a:xfrm>
              <a:off x="3821410" y="1857896"/>
              <a:ext cx="1174750" cy="307777"/>
            </a:xfrm>
            <a:prstGeom prst="rect">
              <a:avLst/>
            </a:prstGeom>
            <a:noFill/>
            <a:ln w="9525" algn="ctr">
              <a:noFill/>
              <a:miter lim="800000"/>
              <a:headEnd/>
              <a:tailEnd/>
            </a:ln>
          </p:spPr>
          <p:txBody>
            <a:bodyPr>
              <a:spAutoFit/>
            </a:bodyPr>
            <a:lstStyle/>
            <a:p>
              <a:pPr algn="ctr"/>
              <a:endParaRPr lang="zh-TW" altLang="zh-TW" sz="1400">
                <a:solidFill>
                  <a:srgbClr val="000000"/>
                </a:solidFill>
                <a:ea typeface="DFKai-SB" pitchFamily="65" charset="-120"/>
              </a:endParaRPr>
            </a:p>
          </p:txBody>
        </p:sp>
        <p:sp>
          <p:nvSpPr>
            <p:cNvPr id="82" name="Text Box 20"/>
            <p:cNvSpPr txBox="1">
              <a:spLocks noChangeArrowheads="1"/>
            </p:cNvSpPr>
            <p:nvPr/>
          </p:nvSpPr>
          <p:spPr bwMode="gray">
            <a:xfrm>
              <a:off x="3836650" y="1868056"/>
              <a:ext cx="902811" cy="307777"/>
            </a:xfrm>
            <a:prstGeom prst="rect">
              <a:avLst/>
            </a:prstGeom>
            <a:noFill/>
            <a:ln w="9525" algn="ctr">
              <a:noFill/>
              <a:miter lim="800000"/>
              <a:headEnd/>
              <a:tailEnd/>
            </a:ln>
          </p:spPr>
          <p:txBody>
            <a:bodyPr wrap="none">
              <a:spAutoFit/>
            </a:bodyPr>
            <a:lstStyle/>
            <a:p>
              <a:r>
                <a:rPr lang="zh-TW" altLang="en-US" sz="1400" dirty="0">
                  <a:latin typeface="Arial" panose="020B0604020202020204" pitchFamily="34" charset="0"/>
                  <a:ea typeface="微軟正黑體" panose="020B0604030504040204" pitchFamily="34" charset="-120"/>
                  <a:cs typeface="Arial" panose="020B0604020202020204" pitchFamily="34" charset="0"/>
                </a:rPr>
                <a:t>集團</a:t>
              </a:r>
              <a:r>
                <a:rPr lang="zh-TW" altLang="en-US" sz="1400" dirty="0" smtClean="0">
                  <a:latin typeface="Arial" panose="020B0604020202020204" pitchFamily="34" charset="0"/>
                  <a:ea typeface="微軟正黑體" panose="020B0604030504040204" pitchFamily="34" charset="-120"/>
                  <a:cs typeface="Arial" panose="020B0604020202020204" pitchFamily="34" charset="0"/>
                </a:rPr>
                <a:t>通路</a:t>
              </a:r>
              <a:endParaRPr lang="en-US" altLang="zh-TW" sz="1400" dirty="0">
                <a:solidFill>
                  <a:srgbClr val="000000"/>
                </a:solidFill>
                <a:ea typeface="DFKai-SB" pitchFamily="65" charset="-120"/>
              </a:endParaRPr>
            </a:p>
          </p:txBody>
        </p:sp>
        <p:sp>
          <p:nvSpPr>
            <p:cNvPr id="83" name="Rectangle 26"/>
            <p:cNvSpPr>
              <a:spLocks noChangeArrowheads="1"/>
            </p:cNvSpPr>
            <p:nvPr/>
          </p:nvSpPr>
          <p:spPr bwMode="gray">
            <a:xfrm>
              <a:off x="3702543" y="1906939"/>
              <a:ext cx="180000" cy="180000"/>
            </a:xfrm>
            <a:prstGeom prst="rect">
              <a:avLst/>
            </a:prstGeom>
            <a:solidFill>
              <a:schemeClr val="accent1"/>
            </a:solidFill>
            <a:ln w="9525" algn="ctr">
              <a:solidFill>
                <a:srgbClr val="FFFFFF"/>
              </a:solidFill>
              <a:miter lim="800000"/>
              <a:headEnd/>
              <a:tailEnd/>
            </a:ln>
          </p:spPr>
          <p:txBody>
            <a:bodyPr wrap="none" anchor="ctr"/>
            <a:lstStyle/>
            <a:p>
              <a:pPr fontAlgn="auto">
                <a:spcBef>
                  <a:spcPts val="0"/>
                </a:spcBef>
                <a:spcAft>
                  <a:spcPts val="0"/>
                </a:spcAft>
                <a:defRPr/>
              </a:pPr>
              <a:endParaRPr kumimoji="0" lang="zh-TW" altLang="zh-TW" sz="1400" i="1" kern="0" smtClean="0">
                <a:solidFill>
                  <a:srgbClr val="FFFFFF"/>
                </a:solidFill>
                <a:cs typeface="Arial" charset="0"/>
              </a:endParaRPr>
            </a:p>
          </p:txBody>
        </p:sp>
        <p:sp>
          <p:nvSpPr>
            <p:cNvPr id="84" name="Rectangle 28"/>
            <p:cNvSpPr>
              <a:spLocks noChangeArrowheads="1"/>
            </p:cNvSpPr>
            <p:nvPr/>
          </p:nvSpPr>
          <p:spPr bwMode="gray">
            <a:xfrm>
              <a:off x="3702543" y="1677677"/>
              <a:ext cx="180000" cy="180000"/>
            </a:xfrm>
            <a:prstGeom prst="rect">
              <a:avLst/>
            </a:prstGeom>
            <a:solidFill>
              <a:schemeClr val="bg2"/>
            </a:solidFill>
            <a:ln w="9525" algn="ctr">
              <a:solidFill>
                <a:srgbClr val="FFFFFF"/>
              </a:solidFill>
              <a:miter lim="800000"/>
              <a:headEnd/>
              <a:tailEnd/>
            </a:ln>
          </p:spPr>
          <p:txBody>
            <a:bodyPr wrap="none" anchor="ctr"/>
            <a:lstStyle/>
            <a:p>
              <a:pPr fontAlgn="auto">
                <a:spcBef>
                  <a:spcPts val="0"/>
                </a:spcBef>
                <a:spcAft>
                  <a:spcPts val="0"/>
                </a:spcAft>
                <a:defRPr/>
              </a:pPr>
              <a:endParaRPr kumimoji="0" lang="zh-TW" altLang="zh-TW" sz="1400" i="1" kern="0" smtClean="0">
                <a:solidFill>
                  <a:srgbClr val="FFFFFF"/>
                </a:solidFill>
                <a:cs typeface="Arial" charset="0"/>
              </a:endParaRPr>
            </a:p>
          </p:txBody>
        </p:sp>
        <p:sp>
          <p:nvSpPr>
            <p:cNvPr id="85" name="Text Box 16"/>
            <p:cNvSpPr txBox="1">
              <a:spLocks noChangeArrowheads="1"/>
            </p:cNvSpPr>
            <p:nvPr/>
          </p:nvSpPr>
          <p:spPr bwMode="gray">
            <a:xfrm>
              <a:off x="3830272" y="1393904"/>
              <a:ext cx="15012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None/>
              </a:pPr>
              <a:r>
                <a:rPr lang="zh-TW" altLang="en-US" sz="1400" dirty="0">
                  <a:latin typeface="Arial" panose="020B0604020202020204" pitchFamily="34" charset="0"/>
                  <a:ea typeface="微軟正黑體" panose="020B0604030504040204" pitchFamily="34" charset="-120"/>
                  <a:cs typeface="Arial" panose="020B0604020202020204" pitchFamily="34" charset="0"/>
                </a:rPr>
                <a:t>關係企業</a:t>
              </a:r>
              <a:r>
                <a:rPr lang="zh-TW" altLang="en-US" sz="1400" dirty="0" smtClean="0">
                  <a:latin typeface="Arial" panose="020B0604020202020204" pitchFamily="34" charset="0"/>
                  <a:ea typeface="微軟正黑體" panose="020B0604030504040204" pitchFamily="34" charset="-120"/>
                  <a:cs typeface="Arial" panose="020B0604020202020204" pitchFamily="34" charset="0"/>
                </a:rPr>
                <a:t>通路</a:t>
              </a:r>
              <a:endParaRPr lang="en-US" altLang="zh-TW" sz="1400" i="0" dirty="0">
                <a:latin typeface="+mn-lt"/>
                <a:ea typeface="微軟正黑體" panose="020B0604030504040204" pitchFamily="34" charset="-120"/>
                <a:cs typeface="Arial" panose="020B0604020202020204" pitchFamily="34" charset="0"/>
              </a:endParaRPr>
            </a:p>
          </p:txBody>
        </p:sp>
        <p:sp>
          <p:nvSpPr>
            <p:cNvPr id="86" name="Rectangle 57"/>
            <p:cNvSpPr>
              <a:spLocks noChangeArrowheads="1"/>
            </p:cNvSpPr>
            <p:nvPr/>
          </p:nvSpPr>
          <p:spPr bwMode="gray">
            <a:xfrm>
              <a:off x="3702543" y="1448414"/>
              <a:ext cx="180000" cy="180000"/>
            </a:xfrm>
            <a:prstGeom prst="rect">
              <a:avLst/>
            </a:prstGeom>
            <a:solidFill>
              <a:schemeClr val="accent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400">
                <a:solidFill>
                  <a:schemeClr val="bg1"/>
                </a:solidFill>
                <a:latin typeface="+mn-lt"/>
                <a:ea typeface="微軟正黑體" panose="020B0604030504040204" pitchFamily="34" charset="-120"/>
                <a:cs typeface="Arial" panose="020B0604020202020204" pitchFamily="34" charset="0"/>
              </a:endParaRPr>
            </a:p>
          </p:txBody>
        </p:sp>
      </p:grpSp>
      <p:sp>
        <p:nvSpPr>
          <p:cNvPr id="57" name="Line 59"/>
          <p:cNvSpPr>
            <a:spLocks noChangeShapeType="1"/>
          </p:cNvSpPr>
          <p:nvPr/>
        </p:nvSpPr>
        <p:spPr bwMode="gray">
          <a:xfrm flipV="1">
            <a:off x="2055867" y="3153756"/>
            <a:ext cx="687334" cy="286112"/>
          </a:xfrm>
          <a:prstGeom prst="line">
            <a:avLst/>
          </a:prstGeom>
          <a:noFill/>
          <a:ln w="25400">
            <a:solidFill>
              <a:srgbClr val="FF0000"/>
            </a:solidFill>
            <a:round/>
            <a:headEnd/>
            <a:tailEnd type="arrow" w="med" len="med"/>
          </a:ln>
          <a:extLst>
            <a:ext uri="{909E8E84-426E-40DD-AFC4-6F175D3DCCD1}">
              <a14:hiddenFill xmlns:a14="http://schemas.microsoft.com/office/drawing/2010/main">
                <a:noFill/>
              </a14:hiddenFill>
            </a:ext>
          </a:extLst>
        </p:spPr>
        <p:txBody>
          <a:bodyPr anchor="ctr"/>
          <a:lstStyle/>
          <a:p>
            <a:endParaRPr lang="zh-TW" altLang="en-US">
              <a:latin typeface="+mj-lt"/>
            </a:endParaRPr>
          </a:p>
        </p:txBody>
      </p:sp>
      <p:sp>
        <p:nvSpPr>
          <p:cNvPr id="58" name="Oval 60"/>
          <p:cNvSpPr>
            <a:spLocks noChangeArrowheads="1"/>
          </p:cNvSpPr>
          <p:nvPr/>
        </p:nvSpPr>
        <p:spPr bwMode="gray">
          <a:xfrm>
            <a:off x="2159449" y="3122412"/>
            <a:ext cx="450972" cy="343718"/>
          </a:xfrm>
          <a:prstGeom prst="ellipse">
            <a:avLst/>
          </a:prstGeom>
          <a:solidFill>
            <a:schemeClr val="bg1"/>
          </a:solidFill>
          <a:ln w="9525" algn="ctr">
            <a:solidFill>
              <a:srgbClr val="FF0000"/>
            </a:solidFill>
            <a:round/>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gn="ctr" eaLnBrk="1" hangingPunct="1">
              <a:spcBef>
                <a:spcPct val="0"/>
              </a:spcBef>
              <a:buFontTx/>
              <a:buNone/>
            </a:pPr>
            <a:r>
              <a:rPr lang="en-US" altLang="zh-TW" sz="1500" b="1" dirty="0" smtClean="0">
                <a:solidFill>
                  <a:srgbClr val="FF3300"/>
                </a:solidFill>
                <a:latin typeface="+mj-lt"/>
                <a:ea typeface="DFKai-SB" pitchFamily="65" charset="-120"/>
              </a:rPr>
              <a:t>12</a:t>
            </a:r>
            <a:r>
              <a:rPr lang="en-US" altLang="zh-TW" sz="1500" b="1" i="0" dirty="0" smtClean="0">
                <a:solidFill>
                  <a:srgbClr val="FF3300"/>
                </a:solidFill>
                <a:latin typeface="+mj-lt"/>
                <a:ea typeface="DFKai-SB" pitchFamily="65" charset="-120"/>
              </a:rPr>
              <a:t>%</a:t>
            </a:r>
            <a:endParaRPr lang="en-US" altLang="zh-TW" sz="1500" b="1" i="0" dirty="0">
              <a:solidFill>
                <a:srgbClr val="FF3300"/>
              </a:solidFill>
              <a:latin typeface="+mj-lt"/>
              <a:ea typeface="DFKai-SB" pitchFamily="65" charset="-120"/>
            </a:endParaRPr>
          </a:p>
        </p:txBody>
      </p:sp>
      <p:grpSp>
        <p:nvGrpSpPr>
          <p:cNvPr id="59" name="群組 58"/>
          <p:cNvGrpSpPr/>
          <p:nvPr/>
        </p:nvGrpSpPr>
        <p:grpSpPr>
          <a:xfrm>
            <a:off x="698793" y="3823565"/>
            <a:ext cx="807062" cy="1615999"/>
            <a:chOff x="673393" y="3434849"/>
            <a:chExt cx="807062" cy="1615999"/>
          </a:xfrm>
        </p:grpSpPr>
        <p:sp>
          <p:nvSpPr>
            <p:cNvPr id="60" name="AutoShape 40"/>
            <p:cNvSpPr>
              <a:spLocks/>
            </p:cNvSpPr>
            <p:nvPr/>
          </p:nvSpPr>
          <p:spPr bwMode="blackWhite">
            <a:xfrm>
              <a:off x="1276795" y="4150848"/>
              <a:ext cx="153127" cy="900000"/>
            </a:xfrm>
            <a:prstGeom prst="rightBrace">
              <a:avLst>
                <a:gd name="adj1" fmla="val 114256"/>
                <a:gd name="adj2" fmla="val 50000"/>
              </a:avLst>
            </a:prstGeom>
            <a:noFill/>
            <a:ln w="9525">
              <a:solidFill>
                <a:schemeClr val="tx1"/>
              </a:solidFill>
              <a:round/>
              <a:headEnd/>
              <a:tailEnd/>
            </a:ln>
            <a:scene3d>
              <a:camera prst="orthographicFront">
                <a:rot lat="0" lon="0" rev="10800000"/>
              </a:camera>
              <a:lightRig rig="threePt" dir="t"/>
            </a:scene3d>
            <a:extLst>
              <a:ext uri="{909E8E84-426E-40DD-AFC4-6F175D3DCCD1}">
                <a14:hiddenFill xmlns:a14="http://schemas.microsoft.com/office/drawing/2010/main">
                  <a:solidFill>
                    <a:srgbClr val="FFFFFF"/>
                  </a:solidFill>
                </a14:hiddenFill>
              </a:ext>
            </a:extLst>
          </p:spPr>
          <p:txBody>
            <a:bodyPr wrap="none" anchor="ctr"/>
            <a:ls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eaLnBrk="1" hangingPunct="1">
                <a:spcBef>
                  <a:spcPct val="0"/>
                </a:spcBef>
                <a:buFontTx/>
                <a:buNone/>
              </a:pPr>
              <a:endParaRPr lang="zh-TW" altLang="zh-TW" sz="1800">
                <a:solidFill>
                  <a:schemeClr val="bg1"/>
                </a:solidFill>
                <a:latin typeface="+mj-lt"/>
              </a:endParaRPr>
            </a:p>
          </p:txBody>
        </p:sp>
        <p:sp>
          <p:nvSpPr>
            <p:cNvPr id="65" name="AutoShape 41"/>
            <p:cNvSpPr>
              <a:spLocks/>
            </p:cNvSpPr>
            <p:nvPr/>
          </p:nvSpPr>
          <p:spPr bwMode="blackWhite">
            <a:xfrm>
              <a:off x="1307313" y="3866422"/>
              <a:ext cx="122501" cy="280800"/>
            </a:xfrm>
            <a:prstGeom prst="rightBrace">
              <a:avLst>
                <a:gd name="adj1" fmla="val 47078"/>
                <a:gd name="adj2" fmla="val 50000"/>
              </a:avLst>
            </a:prstGeom>
            <a:noFill/>
            <a:ln w="9525">
              <a:solidFill>
                <a:schemeClr val="tx1"/>
              </a:solidFill>
              <a:round/>
              <a:headEnd/>
              <a:tailEnd/>
            </a:ln>
            <a:scene3d>
              <a:camera prst="orthographicFront">
                <a:rot lat="0" lon="0" rev="10800000"/>
              </a:camera>
              <a:lightRig rig="threePt" dir="t"/>
            </a:scene3d>
            <a:extLst>
              <a:ext uri="{909E8E84-426E-40DD-AFC4-6F175D3DCCD1}">
                <a14:hiddenFill xmlns:a14="http://schemas.microsoft.com/office/drawing/2010/main">
                  <a:solidFill>
                    <a:srgbClr val="FFFFFF"/>
                  </a:solidFill>
                </a14:hiddenFill>
              </a:ext>
            </a:extLst>
          </p:spPr>
          <p:txBody>
            <a:bodyPr wrap="none" anchor="ctr"/>
            <a:ls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eaLnBrk="1" hangingPunct="1">
                <a:spcBef>
                  <a:spcPct val="0"/>
                </a:spcBef>
                <a:buFontTx/>
                <a:buNone/>
              </a:pPr>
              <a:endParaRPr lang="zh-TW" altLang="zh-TW" sz="1800">
                <a:solidFill>
                  <a:schemeClr val="bg1"/>
                </a:solidFill>
                <a:latin typeface="+mj-lt"/>
              </a:endParaRPr>
            </a:p>
          </p:txBody>
        </p:sp>
        <p:sp>
          <p:nvSpPr>
            <p:cNvPr id="66" name="AutoShape 41"/>
            <p:cNvSpPr>
              <a:spLocks/>
            </p:cNvSpPr>
            <p:nvPr/>
          </p:nvSpPr>
          <p:spPr bwMode="blackWhite">
            <a:xfrm>
              <a:off x="1310511" y="3434849"/>
              <a:ext cx="122501" cy="360000"/>
            </a:xfrm>
            <a:prstGeom prst="rightBrace">
              <a:avLst>
                <a:gd name="adj1" fmla="val 46896"/>
                <a:gd name="adj2" fmla="val 50000"/>
              </a:avLst>
            </a:prstGeom>
            <a:noFill/>
            <a:ln w="9525">
              <a:solidFill>
                <a:schemeClr val="tx1"/>
              </a:solidFill>
              <a:round/>
              <a:headEnd/>
              <a:tailEnd/>
            </a:ln>
            <a:scene3d>
              <a:camera prst="orthographicFront">
                <a:rot lat="0" lon="0" rev="10800000"/>
              </a:camera>
              <a:lightRig rig="threePt" dir="t"/>
            </a:scene3d>
            <a:extLst>
              <a:ext uri="{909E8E84-426E-40DD-AFC4-6F175D3DCCD1}">
                <a14:hiddenFill xmlns:a14="http://schemas.microsoft.com/office/drawing/2010/main">
                  <a:solidFill>
                    <a:srgbClr val="FFFFFF"/>
                  </a:solidFill>
                </a14:hiddenFill>
              </a:ext>
            </a:extLst>
          </p:spPr>
          <p:txBody>
            <a:bodyPr wrap="none" anchor="ctr"/>
            <a:ls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eaLnBrk="1" hangingPunct="1">
                <a:spcBef>
                  <a:spcPct val="0"/>
                </a:spcBef>
                <a:buFontTx/>
                <a:buNone/>
              </a:pPr>
              <a:endParaRPr lang="zh-TW" altLang="zh-TW" sz="1800">
                <a:solidFill>
                  <a:schemeClr val="bg1"/>
                </a:solidFill>
                <a:latin typeface="+mj-lt"/>
              </a:endParaRPr>
            </a:p>
          </p:txBody>
        </p:sp>
        <p:sp>
          <p:nvSpPr>
            <p:cNvPr id="67" name="Text Box 42"/>
            <p:cNvSpPr txBox="1">
              <a:spLocks noChangeArrowheads="1"/>
            </p:cNvSpPr>
            <p:nvPr/>
          </p:nvSpPr>
          <p:spPr bwMode="blackWhite">
            <a:xfrm>
              <a:off x="679743" y="3862870"/>
              <a:ext cx="6319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lgn="r" eaLnBrk="1" hangingPunct="1">
                <a:spcBef>
                  <a:spcPct val="0"/>
                </a:spcBef>
                <a:buFontTx/>
                <a:buNone/>
              </a:pPr>
              <a:r>
                <a:rPr lang="en-US" altLang="zh-TW" sz="1400" i="0" dirty="0" smtClean="0">
                  <a:latin typeface="+mj-lt"/>
                </a:rPr>
                <a:t>17.3%</a:t>
              </a:r>
              <a:endParaRPr lang="en-US" altLang="zh-TW" sz="1400" i="0" dirty="0">
                <a:latin typeface="+mj-lt"/>
              </a:endParaRPr>
            </a:p>
          </p:txBody>
        </p:sp>
        <p:sp>
          <p:nvSpPr>
            <p:cNvPr id="68" name="Text Box 47"/>
            <p:cNvSpPr txBox="1">
              <a:spLocks noChangeArrowheads="1"/>
            </p:cNvSpPr>
            <p:nvPr/>
          </p:nvSpPr>
          <p:spPr bwMode="blackWhite">
            <a:xfrm>
              <a:off x="673393" y="3445510"/>
              <a:ext cx="6319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lgn="r" eaLnBrk="1" hangingPunct="1">
                <a:spcBef>
                  <a:spcPct val="0"/>
                </a:spcBef>
                <a:buFontTx/>
                <a:buNone/>
              </a:pPr>
              <a:r>
                <a:rPr lang="en-US" altLang="zh-TW" sz="1400" dirty="0" smtClean="0">
                  <a:latin typeface="+mj-lt"/>
                </a:rPr>
                <a:t>22</a:t>
              </a:r>
              <a:r>
                <a:rPr lang="en-US" altLang="zh-TW" sz="1400" i="0" dirty="0" smtClean="0">
                  <a:latin typeface="+mj-lt"/>
                </a:rPr>
                <a:t>.8%</a:t>
              </a:r>
              <a:endParaRPr lang="en-US" altLang="zh-TW" sz="1400" i="0" dirty="0">
                <a:latin typeface="+mj-lt"/>
              </a:endParaRPr>
            </a:p>
          </p:txBody>
        </p:sp>
        <p:sp>
          <p:nvSpPr>
            <p:cNvPr id="69" name="Text Box 47"/>
            <p:cNvSpPr txBox="1">
              <a:spLocks noChangeArrowheads="1"/>
            </p:cNvSpPr>
            <p:nvPr/>
          </p:nvSpPr>
          <p:spPr bwMode="blackWhite">
            <a:xfrm>
              <a:off x="764763" y="3635098"/>
              <a:ext cx="5405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lgn="r" eaLnBrk="1" hangingPunct="1">
                <a:spcBef>
                  <a:spcPct val="0"/>
                </a:spcBef>
                <a:buFontTx/>
                <a:buNone/>
              </a:pPr>
              <a:r>
                <a:rPr lang="en-US" altLang="zh-TW" sz="1400" dirty="0" smtClean="0">
                  <a:latin typeface="+mj-lt"/>
                </a:rPr>
                <a:t>3.9</a:t>
              </a:r>
              <a:r>
                <a:rPr lang="en-US" altLang="zh-TW" sz="1400" i="0" dirty="0" smtClean="0">
                  <a:latin typeface="+mj-lt"/>
                </a:rPr>
                <a:t>%</a:t>
              </a:r>
              <a:endParaRPr lang="en-US" altLang="zh-TW" sz="1400" i="0" dirty="0">
                <a:latin typeface="+mj-lt"/>
              </a:endParaRPr>
            </a:p>
          </p:txBody>
        </p:sp>
        <p:sp>
          <p:nvSpPr>
            <p:cNvPr id="70" name="Text Box 42"/>
            <p:cNvSpPr txBox="1">
              <a:spLocks noChangeArrowheads="1"/>
            </p:cNvSpPr>
            <p:nvPr/>
          </p:nvSpPr>
          <p:spPr bwMode="blackWhite">
            <a:xfrm>
              <a:off x="673393" y="4448070"/>
              <a:ext cx="6319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lgn="r" eaLnBrk="1" hangingPunct="1">
                <a:spcBef>
                  <a:spcPct val="0"/>
                </a:spcBef>
                <a:buFontTx/>
                <a:buNone/>
              </a:pPr>
              <a:r>
                <a:rPr lang="en-US" altLang="zh-TW" sz="1400" dirty="0" smtClean="0">
                  <a:latin typeface="+mj-lt"/>
                </a:rPr>
                <a:t>56.1</a:t>
              </a:r>
              <a:r>
                <a:rPr lang="en-US" altLang="zh-TW" sz="1400" i="0" dirty="0" smtClean="0">
                  <a:latin typeface="+mj-lt"/>
                </a:rPr>
                <a:t>%</a:t>
              </a:r>
              <a:endParaRPr lang="en-US" altLang="zh-TW" sz="1400" i="0" dirty="0">
                <a:latin typeface="+mj-lt"/>
              </a:endParaRPr>
            </a:p>
          </p:txBody>
        </p:sp>
        <p:sp>
          <p:nvSpPr>
            <p:cNvPr id="71" name="Line 96"/>
            <p:cNvSpPr>
              <a:spLocks noChangeShapeType="1"/>
            </p:cNvSpPr>
            <p:nvPr/>
          </p:nvSpPr>
          <p:spPr bwMode="blackWhite">
            <a:xfrm>
              <a:off x="1264455" y="3787190"/>
              <a:ext cx="216000" cy="340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endParaRPr lang="zh-TW" altLang="en-US">
                <a:latin typeface="+mj-lt"/>
              </a:endParaRPr>
            </a:p>
          </p:txBody>
        </p:sp>
      </p:grpSp>
      <p:grpSp>
        <p:nvGrpSpPr>
          <p:cNvPr id="72" name="群組 71"/>
          <p:cNvGrpSpPr/>
          <p:nvPr/>
        </p:nvGrpSpPr>
        <p:grpSpPr>
          <a:xfrm>
            <a:off x="3250429" y="3617533"/>
            <a:ext cx="783493" cy="1822145"/>
            <a:chOff x="3255190" y="3365120"/>
            <a:chExt cx="783493" cy="1822145"/>
          </a:xfrm>
        </p:grpSpPr>
        <p:sp>
          <p:nvSpPr>
            <p:cNvPr id="73" name="AutoShape 40"/>
            <p:cNvSpPr>
              <a:spLocks/>
            </p:cNvSpPr>
            <p:nvPr/>
          </p:nvSpPr>
          <p:spPr bwMode="blackWhite">
            <a:xfrm>
              <a:off x="3298747" y="4215265"/>
              <a:ext cx="109377" cy="972000"/>
            </a:xfrm>
            <a:prstGeom prst="rightBrace">
              <a:avLst>
                <a:gd name="adj1" fmla="val 1144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eaLnBrk="1" hangingPunct="1">
                <a:spcBef>
                  <a:spcPct val="0"/>
                </a:spcBef>
                <a:buFontTx/>
                <a:buNone/>
              </a:pPr>
              <a:endParaRPr lang="zh-TW" altLang="zh-TW" sz="1800">
                <a:solidFill>
                  <a:schemeClr val="bg1"/>
                </a:solidFill>
                <a:latin typeface="+mj-lt"/>
              </a:endParaRPr>
            </a:p>
          </p:txBody>
        </p:sp>
        <p:sp>
          <p:nvSpPr>
            <p:cNvPr id="74" name="AutoShape 41"/>
            <p:cNvSpPr>
              <a:spLocks/>
            </p:cNvSpPr>
            <p:nvPr/>
          </p:nvSpPr>
          <p:spPr bwMode="blackWhite">
            <a:xfrm>
              <a:off x="3300038" y="3860288"/>
              <a:ext cx="122501" cy="342000"/>
            </a:xfrm>
            <a:prstGeom prst="rightBrace">
              <a:avLst>
                <a:gd name="adj1" fmla="val 4689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eaLnBrk="1" hangingPunct="1">
                <a:spcBef>
                  <a:spcPct val="0"/>
                </a:spcBef>
                <a:buFontTx/>
                <a:buNone/>
              </a:pPr>
              <a:endParaRPr lang="zh-TW" altLang="zh-TW" sz="1800">
                <a:solidFill>
                  <a:schemeClr val="bg1"/>
                </a:solidFill>
                <a:latin typeface="+mj-lt"/>
              </a:endParaRPr>
            </a:p>
          </p:txBody>
        </p:sp>
        <p:sp>
          <p:nvSpPr>
            <p:cNvPr id="75" name="Text Box 42"/>
            <p:cNvSpPr txBox="1">
              <a:spLocks noChangeArrowheads="1"/>
            </p:cNvSpPr>
            <p:nvPr/>
          </p:nvSpPr>
          <p:spPr bwMode="blackWhite">
            <a:xfrm>
              <a:off x="3406779" y="4534545"/>
              <a:ext cx="6319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lgn="r" eaLnBrk="1" hangingPunct="1">
                <a:spcBef>
                  <a:spcPct val="0"/>
                </a:spcBef>
                <a:buFontTx/>
                <a:buNone/>
              </a:pPr>
              <a:r>
                <a:rPr lang="en-US" altLang="zh-TW" sz="1400" dirty="0" smtClean="0">
                  <a:latin typeface="+mj-lt"/>
                </a:rPr>
                <a:t>54.1</a:t>
              </a:r>
              <a:r>
                <a:rPr lang="en-US" altLang="zh-TW" sz="1400" i="0" dirty="0" smtClean="0">
                  <a:latin typeface="+mj-lt"/>
                </a:rPr>
                <a:t>%</a:t>
              </a:r>
              <a:endParaRPr lang="en-US" altLang="zh-TW" sz="1400" i="0" dirty="0">
                <a:latin typeface="+mj-lt"/>
              </a:endParaRPr>
            </a:p>
          </p:txBody>
        </p:sp>
        <p:sp>
          <p:nvSpPr>
            <p:cNvPr id="76" name="Text Box 42"/>
            <p:cNvSpPr txBox="1">
              <a:spLocks noChangeArrowheads="1"/>
            </p:cNvSpPr>
            <p:nvPr/>
          </p:nvSpPr>
          <p:spPr bwMode="blackWhite">
            <a:xfrm>
              <a:off x="3406776" y="3877071"/>
              <a:ext cx="6319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lgn="r" eaLnBrk="1" hangingPunct="1">
                <a:spcBef>
                  <a:spcPct val="0"/>
                </a:spcBef>
                <a:buFontTx/>
                <a:buNone/>
              </a:pPr>
              <a:r>
                <a:rPr lang="en-US" altLang="zh-TW" sz="1400" dirty="0" smtClean="0">
                  <a:latin typeface="+mj-lt"/>
                </a:rPr>
                <a:t>19.2</a:t>
              </a:r>
              <a:r>
                <a:rPr lang="en-US" altLang="zh-TW" sz="1400" i="0" dirty="0" smtClean="0">
                  <a:latin typeface="+mj-lt"/>
                </a:rPr>
                <a:t>%</a:t>
              </a:r>
              <a:endParaRPr lang="en-US" altLang="zh-TW" sz="1400" i="0" dirty="0">
                <a:latin typeface="+mj-lt"/>
              </a:endParaRPr>
            </a:p>
          </p:txBody>
        </p:sp>
        <p:sp>
          <p:nvSpPr>
            <p:cNvPr id="77" name="Text Box 47"/>
            <p:cNvSpPr txBox="1">
              <a:spLocks noChangeArrowheads="1"/>
            </p:cNvSpPr>
            <p:nvPr/>
          </p:nvSpPr>
          <p:spPr bwMode="blackWhite">
            <a:xfrm>
              <a:off x="3404394" y="3396507"/>
              <a:ext cx="6319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lgn="r" eaLnBrk="1" hangingPunct="1">
                <a:spcBef>
                  <a:spcPct val="0"/>
                </a:spcBef>
                <a:buFontTx/>
                <a:buNone/>
              </a:pPr>
              <a:r>
                <a:rPr lang="en-US" altLang="zh-TW" sz="1400" dirty="0" smtClean="0">
                  <a:latin typeface="+mj-lt"/>
                </a:rPr>
                <a:t>22</a:t>
              </a:r>
              <a:r>
                <a:rPr lang="en-US" altLang="zh-TW" sz="1400" i="0" dirty="0" smtClean="0">
                  <a:latin typeface="+mj-lt"/>
                </a:rPr>
                <a:t>.5%</a:t>
              </a:r>
              <a:endParaRPr lang="en-US" altLang="zh-TW" sz="1400" i="0" dirty="0">
                <a:latin typeface="+mj-lt"/>
              </a:endParaRPr>
            </a:p>
          </p:txBody>
        </p:sp>
        <p:sp>
          <p:nvSpPr>
            <p:cNvPr id="87" name="Line 96"/>
            <p:cNvSpPr>
              <a:spLocks noChangeShapeType="1"/>
            </p:cNvSpPr>
            <p:nvPr/>
          </p:nvSpPr>
          <p:spPr bwMode="blackWhite">
            <a:xfrm>
              <a:off x="3255190" y="3788949"/>
              <a:ext cx="180000" cy="370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endParaRPr lang="zh-TW" altLang="en-US">
                <a:latin typeface="+mj-lt"/>
              </a:endParaRPr>
            </a:p>
          </p:txBody>
        </p:sp>
        <p:sp>
          <p:nvSpPr>
            <p:cNvPr id="88" name="Text Box 47"/>
            <p:cNvSpPr txBox="1">
              <a:spLocks noChangeArrowheads="1"/>
            </p:cNvSpPr>
            <p:nvPr/>
          </p:nvSpPr>
          <p:spPr bwMode="blackWhite">
            <a:xfrm>
              <a:off x="3495765" y="3658464"/>
              <a:ext cx="5405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lgn="r" eaLnBrk="1" hangingPunct="1">
                <a:spcBef>
                  <a:spcPct val="0"/>
                </a:spcBef>
                <a:buFontTx/>
                <a:buNone/>
              </a:pPr>
              <a:r>
                <a:rPr lang="en-US" altLang="zh-TW" sz="1400" dirty="0" smtClean="0">
                  <a:latin typeface="+mj-lt"/>
                </a:rPr>
                <a:t>4.3</a:t>
              </a:r>
              <a:r>
                <a:rPr lang="en-US" altLang="zh-TW" sz="1400" i="0" dirty="0" smtClean="0">
                  <a:latin typeface="+mj-lt"/>
                </a:rPr>
                <a:t>%</a:t>
              </a:r>
              <a:endParaRPr lang="en-US" altLang="zh-TW" sz="1400" i="0" dirty="0">
                <a:latin typeface="+mj-lt"/>
              </a:endParaRPr>
            </a:p>
          </p:txBody>
        </p:sp>
        <p:sp>
          <p:nvSpPr>
            <p:cNvPr id="89" name="AutoShape 41"/>
            <p:cNvSpPr>
              <a:spLocks/>
            </p:cNvSpPr>
            <p:nvPr/>
          </p:nvSpPr>
          <p:spPr bwMode="blackWhite">
            <a:xfrm>
              <a:off x="3300122" y="3365120"/>
              <a:ext cx="122501" cy="396000"/>
            </a:xfrm>
            <a:prstGeom prst="rightBrace">
              <a:avLst>
                <a:gd name="adj1" fmla="val 4689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eaLnBrk="1" hangingPunct="1">
                <a:spcBef>
                  <a:spcPct val="0"/>
                </a:spcBef>
                <a:buFontTx/>
                <a:buNone/>
              </a:pPr>
              <a:endParaRPr lang="zh-TW" altLang="zh-TW" sz="1800">
                <a:solidFill>
                  <a:schemeClr val="bg1"/>
                </a:solidFill>
                <a:latin typeface="+mj-lt"/>
              </a:endParaRPr>
            </a:p>
          </p:txBody>
        </p:sp>
      </p:grpSp>
      <p:pic>
        <p:nvPicPr>
          <p:cNvPr id="90" name="圖片 89"/>
          <p:cNvPicPr>
            <a:picLocks noChangeAspect="1"/>
          </p:cNvPicPr>
          <p:nvPr/>
        </p:nvPicPr>
        <p:blipFill>
          <a:blip r:embed="rId3"/>
          <a:stretch>
            <a:fillRect/>
          </a:stretch>
        </p:blipFill>
        <p:spPr>
          <a:xfrm>
            <a:off x="5578538" y="3337263"/>
            <a:ext cx="2759058" cy="2520000"/>
          </a:xfrm>
          <a:prstGeom prst="rect">
            <a:avLst/>
          </a:prstGeom>
        </p:spPr>
      </p:pic>
    </p:spTree>
    <p:extLst>
      <p:ext uri="{BB962C8B-B14F-4D97-AF65-F5344CB8AC3E}">
        <p14:creationId xmlns:p14="http://schemas.microsoft.com/office/powerpoint/2010/main" val="14720459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圖片 28"/>
          <p:cNvPicPr>
            <a:picLocks noChangeAspect="1"/>
          </p:cNvPicPr>
          <p:nvPr/>
        </p:nvPicPr>
        <p:blipFill>
          <a:blip r:embed="rId2"/>
          <a:stretch>
            <a:fillRect/>
          </a:stretch>
        </p:blipFill>
        <p:spPr>
          <a:xfrm>
            <a:off x="918334" y="4296014"/>
            <a:ext cx="3161809" cy="2340000"/>
          </a:xfrm>
          <a:prstGeom prst="rect">
            <a:avLst/>
          </a:prstGeom>
        </p:spPr>
      </p:pic>
      <p:pic>
        <p:nvPicPr>
          <p:cNvPr id="28" name="圖片 27"/>
          <p:cNvPicPr>
            <a:picLocks noChangeAspect="1"/>
          </p:cNvPicPr>
          <p:nvPr/>
        </p:nvPicPr>
        <p:blipFill>
          <a:blip r:embed="rId3"/>
          <a:stretch>
            <a:fillRect/>
          </a:stretch>
        </p:blipFill>
        <p:spPr>
          <a:xfrm>
            <a:off x="5295944" y="2450415"/>
            <a:ext cx="2916000" cy="2114223"/>
          </a:xfrm>
          <a:prstGeom prst="rect">
            <a:avLst/>
          </a:prstGeom>
        </p:spPr>
      </p:pic>
      <p:pic>
        <p:nvPicPr>
          <p:cNvPr id="26" name="圖片 25"/>
          <p:cNvPicPr>
            <a:picLocks noChangeAspect="1"/>
          </p:cNvPicPr>
          <p:nvPr/>
        </p:nvPicPr>
        <p:blipFill>
          <a:blip r:embed="rId4"/>
          <a:stretch>
            <a:fillRect/>
          </a:stretch>
        </p:blipFill>
        <p:spPr>
          <a:xfrm>
            <a:off x="886632" y="2460898"/>
            <a:ext cx="3240000" cy="2095537"/>
          </a:xfrm>
          <a:prstGeom prst="rect">
            <a:avLst/>
          </a:prstGeom>
        </p:spPr>
      </p:pic>
      <p:pic>
        <p:nvPicPr>
          <p:cNvPr id="20" name="圖片 19"/>
          <p:cNvPicPr>
            <a:picLocks noChangeAspect="1"/>
          </p:cNvPicPr>
          <p:nvPr/>
        </p:nvPicPr>
        <p:blipFill>
          <a:blip r:embed="rId5"/>
          <a:stretch>
            <a:fillRect/>
          </a:stretch>
        </p:blipFill>
        <p:spPr>
          <a:xfrm>
            <a:off x="5272106" y="4329365"/>
            <a:ext cx="3024000" cy="2324858"/>
          </a:xfrm>
          <a:prstGeom prst="rect">
            <a:avLst/>
          </a:prstGeom>
        </p:spPr>
      </p:pic>
      <p:sp>
        <p:nvSpPr>
          <p:cNvPr id="3" name="投影片編號版面配置區 2"/>
          <p:cNvSpPr>
            <a:spLocks noGrp="1"/>
          </p:cNvSpPr>
          <p:nvPr>
            <p:ph type="sldNum" sz="quarter" idx="12"/>
          </p:nvPr>
        </p:nvSpPr>
        <p:spPr/>
        <p:txBody>
          <a:bodyPr/>
          <a:lstStyle/>
          <a:p>
            <a:fld id="{018B90E8-31B4-41F6-8174-D549C5229FD8}" type="slidenum">
              <a:rPr lang="zh-TW" altLang="en-US" smtClean="0">
                <a:latin typeface="+mj-lt"/>
              </a:rPr>
              <a:t>38</a:t>
            </a:fld>
            <a:endParaRPr lang="zh-TW" altLang="en-US" dirty="0">
              <a:latin typeface="+mj-lt"/>
            </a:endParaRPr>
          </a:p>
        </p:txBody>
      </p:sp>
      <p:sp>
        <p:nvSpPr>
          <p:cNvPr id="5" name="標題 2"/>
          <p:cNvSpPr txBox="1">
            <a:spLocks/>
          </p:cNvSpPr>
          <p:nvPr/>
        </p:nvSpPr>
        <p:spPr>
          <a:xfrm>
            <a:off x="395039" y="147799"/>
            <a:ext cx="8353425" cy="57680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tx1"/>
                </a:solidFill>
                <a:latin typeface="+mj-lt"/>
                <a:ea typeface="+mj-ea"/>
                <a:cs typeface="+mj-cs"/>
              </a:defRPr>
            </a:lvl1pPr>
          </a:lstStyle>
          <a:p>
            <a:r>
              <a:rPr lang="zh-TW" altLang="en-US" dirty="0"/>
              <a:t>國泰產險 </a:t>
            </a:r>
            <a:r>
              <a:rPr lang="en-US" altLang="zh-TW" dirty="0"/>
              <a:t>– </a:t>
            </a:r>
            <a:r>
              <a:rPr lang="zh-TW" altLang="en-US" dirty="0"/>
              <a:t>綜合率指標</a:t>
            </a:r>
            <a:endParaRPr lang="en-US" altLang="zh-TW" dirty="0"/>
          </a:p>
        </p:txBody>
      </p:sp>
      <p:sp>
        <p:nvSpPr>
          <p:cNvPr id="7" name="Rectangle 9"/>
          <p:cNvSpPr>
            <a:spLocks noChangeArrowheads="1"/>
          </p:cNvSpPr>
          <p:nvPr/>
        </p:nvSpPr>
        <p:spPr bwMode="gray">
          <a:xfrm>
            <a:off x="868098" y="1699173"/>
            <a:ext cx="3455987" cy="396875"/>
          </a:xfrm>
          <a:prstGeom prst="rect">
            <a:avLst/>
          </a:prstGeom>
          <a:solidFill>
            <a:schemeClr val="accent1">
              <a:lumMod val="60000"/>
              <a:lumOff val="40000"/>
            </a:schemeClr>
          </a:solidFill>
          <a:ln>
            <a:noFill/>
          </a:ln>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spcBef>
                <a:spcPct val="50000"/>
              </a:spcBef>
              <a:buFontTx/>
              <a:buNone/>
            </a:pPr>
            <a:r>
              <a:rPr lang="zh-TW" altLang="en-US" sz="2000" b="1" dirty="0">
                <a:solidFill>
                  <a:schemeClr val="bg1"/>
                </a:solidFill>
                <a:latin typeface="+mj-lt"/>
                <a:ea typeface="微軟正黑體" panose="020B0604030504040204" pitchFamily="34" charset="-120"/>
                <a:cs typeface="Arial" panose="020B0604020202020204" pitchFamily="34" charset="0"/>
              </a:rPr>
              <a:t>簽單綜合率</a:t>
            </a:r>
          </a:p>
        </p:txBody>
      </p:sp>
      <p:sp>
        <p:nvSpPr>
          <p:cNvPr id="8" name="Rectangle 10"/>
          <p:cNvSpPr>
            <a:spLocks noChangeArrowheads="1"/>
          </p:cNvSpPr>
          <p:nvPr/>
        </p:nvSpPr>
        <p:spPr bwMode="gray">
          <a:xfrm>
            <a:off x="5043867" y="1704760"/>
            <a:ext cx="3456000" cy="396875"/>
          </a:xfrm>
          <a:prstGeom prst="rect">
            <a:avLst/>
          </a:prstGeom>
          <a:solidFill>
            <a:schemeClr val="accent1">
              <a:lumMod val="60000"/>
              <a:lumOff val="40000"/>
            </a:schemeClr>
          </a:solidFill>
          <a:ln>
            <a:noFill/>
          </a:ln>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spcBef>
                <a:spcPct val="50000"/>
              </a:spcBef>
              <a:buFontTx/>
              <a:buNone/>
            </a:pPr>
            <a:r>
              <a:rPr lang="zh-TW" altLang="en-US" sz="2000" b="1" dirty="0">
                <a:solidFill>
                  <a:schemeClr val="bg1"/>
                </a:solidFill>
                <a:latin typeface="+mj-lt"/>
                <a:ea typeface="微軟正黑體" panose="020B0604030504040204" pitchFamily="34" charset="-120"/>
                <a:cs typeface="Arial" panose="020B0604020202020204" pitchFamily="34" charset="0"/>
              </a:rPr>
              <a:t>自留綜合率</a:t>
            </a:r>
          </a:p>
        </p:txBody>
      </p:sp>
      <p:grpSp>
        <p:nvGrpSpPr>
          <p:cNvPr id="9" name="群組 8"/>
          <p:cNvGrpSpPr/>
          <p:nvPr/>
        </p:nvGrpSpPr>
        <p:grpSpPr>
          <a:xfrm>
            <a:off x="5203738" y="2149303"/>
            <a:ext cx="1206950" cy="540786"/>
            <a:chOff x="5327563" y="1445954"/>
            <a:chExt cx="1206950" cy="540786"/>
          </a:xfrm>
        </p:grpSpPr>
        <p:sp>
          <p:nvSpPr>
            <p:cNvPr id="10" name="Text Box 16"/>
            <p:cNvSpPr txBox="1">
              <a:spLocks noChangeArrowheads="1"/>
            </p:cNvSpPr>
            <p:nvPr/>
          </p:nvSpPr>
          <p:spPr bwMode="gray">
            <a:xfrm>
              <a:off x="5452165" y="1445954"/>
              <a:ext cx="1082348" cy="307777"/>
            </a:xfrm>
            <a:prstGeom prst="rect">
              <a:avLst/>
            </a:prstGeom>
            <a:noFill/>
            <a:ln w="9525" algn="ctr">
              <a:noFill/>
              <a:miter lim="800000"/>
              <a:headEnd/>
              <a:tailEnd/>
            </a:ln>
          </p:spPr>
          <p:txBody>
            <a:bodyPr wrap="none">
              <a:spAutoFit/>
            </a:bodyPr>
            <a:lstStyle/>
            <a:p>
              <a:pPr>
                <a:spcBef>
                  <a:spcPct val="0"/>
                </a:spcBef>
              </a:pPr>
              <a:r>
                <a:rPr lang="zh-TW" altLang="en-US" sz="1400" dirty="0">
                  <a:latin typeface="+mj-lt"/>
                  <a:ea typeface="微軟正黑體" panose="020B0604030504040204" pitchFamily="34" charset="-120"/>
                  <a:cs typeface="Arial" panose="020B0604020202020204" pitchFamily="34" charset="0"/>
                </a:rPr>
                <a:t>自留費用率</a:t>
              </a:r>
            </a:p>
          </p:txBody>
        </p:sp>
        <p:sp>
          <p:nvSpPr>
            <p:cNvPr id="11" name="Text Box 18"/>
            <p:cNvSpPr txBox="1">
              <a:spLocks noChangeArrowheads="1"/>
            </p:cNvSpPr>
            <p:nvPr/>
          </p:nvSpPr>
          <p:spPr bwMode="gray">
            <a:xfrm>
              <a:off x="5448317" y="1678963"/>
              <a:ext cx="1082348" cy="307777"/>
            </a:xfrm>
            <a:prstGeom prst="rect">
              <a:avLst/>
            </a:prstGeom>
            <a:noFill/>
            <a:ln w="9525" algn="ctr">
              <a:noFill/>
              <a:miter lim="800000"/>
              <a:headEnd/>
              <a:tailEnd/>
            </a:ln>
          </p:spPr>
          <p:txBody>
            <a:bodyPr wrap="none">
              <a:spAutoFit/>
            </a:bodyPr>
            <a:lstStyle/>
            <a:p>
              <a:pPr>
                <a:spcBef>
                  <a:spcPct val="0"/>
                </a:spcBef>
              </a:pPr>
              <a:r>
                <a:rPr lang="zh-TW" altLang="en-US" sz="1400" dirty="0" smtClean="0">
                  <a:latin typeface="+mj-lt"/>
                  <a:ea typeface="微軟正黑體" panose="020B0604030504040204" pitchFamily="34" charset="-120"/>
                  <a:cs typeface="Arial" panose="020B0604020202020204" pitchFamily="34" charset="0"/>
                </a:rPr>
                <a:t>自</a:t>
              </a:r>
              <a:r>
                <a:rPr lang="zh-TW" altLang="en-US" sz="1400" dirty="0">
                  <a:latin typeface="+mj-lt"/>
                  <a:ea typeface="微軟正黑體" panose="020B0604030504040204" pitchFamily="34" charset="-120"/>
                  <a:cs typeface="Arial" panose="020B0604020202020204" pitchFamily="34" charset="0"/>
                </a:rPr>
                <a:t>留損失率</a:t>
              </a:r>
            </a:p>
          </p:txBody>
        </p:sp>
        <p:sp>
          <p:nvSpPr>
            <p:cNvPr id="12" name="Rectangle 56"/>
            <p:cNvSpPr>
              <a:spLocks noChangeArrowheads="1"/>
            </p:cNvSpPr>
            <p:nvPr/>
          </p:nvSpPr>
          <p:spPr bwMode="gray">
            <a:xfrm>
              <a:off x="5327563" y="1509842"/>
              <a:ext cx="180000" cy="180000"/>
            </a:xfrm>
            <a:prstGeom prst="rect">
              <a:avLst/>
            </a:prstGeom>
            <a:solidFill>
              <a:schemeClr val="bg2"/>
            </a:solidFill>
            <a:ln w="9525" algn="ctr">
              <a:noFill/>
              <a:miter lim="800000"/>
              <a:headEnd/>
              <a:tailEnd/>
            </a:ln>
          </p:spPr>
          <p:txBody>
            <a:bodyPr wrap="none" anchor="ctr"/>
            <a:lstStyle/>
            <a:p>
              <a:pPr algn="ctr"/>
              <a:endParaRPr lang="zh-TW" altLang="en-US" i="1">
                <a:solidFill>
                  <a:srgbClr val="FFFFFF"/>
                </a:solidFill>
                <a:latin typeface="+mj-lt"/>
              </a:endParaRPr>
            </a:p>
          </p:txBody>
        </p:sp>
        <p:sp>
          <p:nvSpPr>
            <p:cNvPr id="13" name="Rectangle 57"/>
            <p:cNvSpPr>
              <a:spLocks noChangeArrowheads="1"/>
            </p:cNvSpPr>
            <p:nvPr/>
          </p:nvSpPr>
          <p:spPr bwMode="gray">
            <a:xfrm>
              <a:off x="5327563" y="1742851"/>
              <a:ext cx="180000" cy="180000"/>
            </a:xfrm>
            <a:prstGeom prst="rect">
              <a:avLst/>
            </a:prstGeom>
            <a:solidFill>
              <a:schemeClr val="accent1"/>
            </a:solidFill>
            <a:ln w="9525" algn="ctr">
              <a:noFill/>
              <a:miter lim="800000"/>
              <a:headEnd/>
              <a:tailEnd/>
            </a:ln>
          </p:spPr>
          <p:txBody>
            <a:bodyPr wrap="none" anchor="ctr"/>
            <a:lstStyle/>
            <a:p>
              <a:pPr algn="ctr"/>
              <a:endParaRPr lang="zh-TW" altLang="en-US" i="1">
                <a:solidFill>
                  <a:srgbClr val="FFFFFF"/>
                </a:solidFill>
                <a:latin typeface="+mj-lt"/>
              </a:endParaRPr>
            </a:p>
          </p:txBody>
        </p:sp>
      </p:grpSp>
      <p:grpSp>
        <p:nvGrpSpPr>
          <p:cNvPr id="14" name="群組 13"/>
          <p:cNvGrpSpPr/>
          <p:nvPr/>
        </p:nvGrpSpPr>
        <p:grpSpPr>
          <a:xfrm>
            <a:off x="985609" y="2146106"/>
            <a:ext cx="1241418" cy="547180"/>
            <a:chOff x="947509" y="1467639"/>
            <a:chExt cx="1241418" cy="547180"/>
          </a:xfrm>
        </p:grpSpPr>
        <p:sp>
          <p:nvSpPr>
            <p:cNvPr id="15" name="Text Box 16"/>
            <p:cNvSpPr txBox="1">
              <a:spLocks noChangeArrowheads="1"/>
            </p:cNvSpPr>
            <p:nvPr/>
          </p:nvSpPr>
          <p:spPr bwMode="gray">
            <a:xfrm>
              <a:off x="1066504" y="1467639"/>
              <a:ext cx="1122423" cy="307777"/>
            </a:xfrm>
            <a:prstGeom prst="rect">
              <a:avLst/>
            </a:prstGeom>
            <a:noFill/>
            <a:ln w="9525" algn="ctr">
              <a:noFill/>
              <a:miter lim="800000"/>
              <a:headEnd/>
              <a:tailEnd/>
            </a:ln>
          </p:spPr>
          <p:txBody>
            <a:bodyPr wrap="none">
              <a:spAutoFit/>
            </a:bodyPr>
            <a:lstStyle/>
            <a:p>
              <a:pPr>
                <a:spcBef>
                  <a:spcPct val="0"/>
                </a:spcBef>
              </a:pPr>
              <a:r>
                <a:rPr lang="zh-TW" altLang="en-US" sz="1400" dirty="0" smtClean="0">
                  <a:latin typeface="+mj-lt"/>
                  <a:ea typeface="微軟正黑體" panose="020B0604030504040204" pitchFamily="34" charset="-120"/>
                  <a:cs typeface="Arial" panose="020B0604020202020204" pitchFamily="34" charset="0"/>
                </a:rPr>
                <a:t>簽單</a:t>
              </a:r>
              <a:r>
                <a:rPr lang="zh-TW" altLang="en-US" sz="1400" dirty="0">
                  <a:latin typeface="+mj-lt"/>
                  <a:ea typeface="微軟正黑體" panose="020B0604030504040204" pitchFamily="34" charset="-120"/>
                  <a:cs typeface="Arial" panose="020B0604020202020204" pitchFamily="34" charset="0"/>
                </a:rPr>
                <a:t>費用率</a:t>
              </a:r>
            </a:p>
          </p:txBody>
        </p:sp>
        <p:sp>
          <p:nvSpPr>
            <p:cNvPr id="16" name="Text Box 18"/>
            <p:cNvSpPr txBox="1">
              <a:spLocks noChangeArrowheads="1"/>
            </p:cNvSpPr>
            <p:nvPr/>
          </p:nvSpPr>
          <p:spPr bwMode="gray">
            <a:xfrm>
              <a:off x="1062657" y="1707042"/>
              <a:ext cx="1082348" cy="307777"/>
            </a:xfrm>
            <a:prstGeom prst="rect">
              <a:avLst/>
            </a:prstGeom>
            <a:noFill/>
            <a:ln w="9525" algn="ctr">
              <a:noFill/>
              <a:miter lim="800000"/>
              <a:headEnd/>
              <a:tailEnd/>
            </a:ln>
          </p:spPr>
          <p:txBody>
            <a:bodyPr wrap="none">
              <a:spAutoFit/>
            </a:bodyPr>
            <a:lstStyle/>
            <a:p>
              <a:pPr>
                <a:spcBef>
                  <a:spcPct val="0"/>
                </a:spcBef>
              </a:pPr>
              <a:r>
                <a:rPr lang="zh-TW" altLang="en-US" sz="1400" dirty="0">
                  <a:latin typeface="+mj-lt"/>
                  <a:ea typeface="微軟正黑體" panose="020B0604030504040204" pitchFamily="34" charset="-120"/>
                  <a:cs typeface="Arial" panose="020B0604020202020204" pitchFamily="34" charset="0"/>
                </a:rPr>
                <a:t>簽</a:t>
              </a:r>
              <a:r>
                <a:rPr lang="zh-TW" altLang="en-US" sz="1400" dirty="0" smtClean="0">
                  <a:latin typeface="+mj-lt"/>
                  <a:ea typeface="微軟正黑體" panose="020B0604030504040204" pitchFamily="34" charset="-120"/>
                  <a:cs typeface="Arial" panose="020B0604020202020204" pitchFamily="34" charset="0"/>
                </a:rPr>
                <a:t>單損失率</a:t>
              </a:r>
              <a:endParaRPr lang="zh-TW" altLang="en-US" sz="1400" dirty="0">
                <a:latin typeface="+mj-lt"/>
                <a:ea typeface="微軟正黑體" panose="020B0604030504040204" pitchFamily="34" charset="-120"/>
                <a:cs typeface="Arial" panose="020B0604020202020204" pitchFamily="34" charset="0"/>
              </a:endParaRPr>
            </a:p>
          </p:txBody>
        </p:sp>
        <p:sp>
          <p:nvSpPr>
            <p:cNvPr id="17" name="Rectangle 56"/>
            <p:cNvSpPr>
              <a:spLocks noChangeArrowheads="1"/>
            </p:cNvSpPr>
            <p:nvPr/>
          </p:nvSpPr>
          <p:spPr bwMode="gray">
            <a:xfrm>
              <a:off x="947509" y="1531527"/>
              <a:ext cx="180000" cy="180000"/>
            </a:xfrm>
            <a:prstGeom prst="rect">
              <a:avLst/>
            </a:prstGeom>
            <a:solidFill>
              <a:schemeClr val="bg2"/>
            </a:solidFill>
            <a:ln w="9525" algn="ctr">
              <a:noFill/>
              <a:miter lim="800000"/>
              <a:headEnd/>
              <a:tailEnd/>
            </a:ln>
          </p:spPr>
          <p:txBody>
            <a:bodyPr wrap="none" anchor="ctr"/>
            <a:lstStyle/>
            <a:p>
              <a:pPr algn="ctr"/>
              <a:endParaRPr lang="zh-TW" altLang="en-US" i="1">
                <a:solidFill>
                  <a:srgbClr val="FFFFFF"/>
                </a:solidFill>
                <a:latin typeface="+mj-lt"/>
              </a:endParaRPr>
            </a:p>
          </p:txBody>
        </p:sp>
        <p:sp>
          <p:nvSpPr>
            <p:cNvPr id="18" name="Rectangle 57"/>
            <p:cNvSpPr>
              <a:spLocks noChangeArrowheads="1"/>
            </p:cNvSpPr>
            <p:nvPr/>
          </p:nvSpPr>
          <p:spPr bwMode="gray">
            <a:xfrm>
              <a:off x="947509" y="1756416"/>
              <a:ext cx="180000" cy="180000"/>
            </a:xfrm>
            <a:prstGeom prst="rect">
              <a:avLst/>
            </a:prstGeom>
            <a:solidFill>
              <a:schemeClr val="accent1"/>
            </a:solidFill>
            <a:ln w="9525" algn="ctr">
              <a:noFill/>
              <a:miter lim="800000"/>
              <a:headEnd/>
              <a:tailEnd/>
            </a:ln>
          </p:spPr>
          <p:txBody>
            <a:bodyPr wrap="none" anchor="ctr"/>
            <a:lstStyle/>
            <a:p>
              <a:pPr algn="ctr"/>
              <a:endParaRPr lang="zh-TW" altLang="en-US" i="1">
                <a:solidFill>
                  <a:srgbClr val="FFFFFF"/>
                </a:solidFill>
                <a:latin typeface="+mj-lt"/>
              </a:endParaRPr>
            </a:p>
          </p:txBody>
        </p:sp>
      </p:grpSp>
      <p:sp>
        <p:nvSpPr>
          <p:cNvPr id="32" name="Text Box 3"/>
          <p:cNvSpPr txBox="1">
            <a:spLocks noChangeArrowheads="1"/>
          </p:cNvSpPr>
          <p:nvPr/>
        </p:nvSpPr>
        <p:spPr bwMode="blackWhite">
          <a:xfrm>
            <a:off x="395039" y="949898"/>
            <a:ext cx="8353425" cy="330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marL="285750" indent="-285750" eaLnBrk="1" hangingPunct="1">
              <a:lnSpc>
                <a:spcPts val="2000"/>
              </a:lnSpc>
              <a:spcBef>
                <a:spcPts val="600"/>
              </a:spcBef>
              <a:buClr>
                <a:schemeClr val="bg2"/>
              </a:buClr>
              <a:buFont typeface="Wingdings" panose="05000000000000000000" pitchFamily="2" charset="2"/>
              <a:buChar char="p"/>
            </a:pPr>
            <a:r>
              <a:rPr lang="zh-TW" altLang="en-US" sz="1400" dirty="0">
                <a:latin typeface="+mj-lt"/>
                <a:ea typeface="微軟正黑體" pitchFamily="34" charset="-120"/>
                <a:cs typeface="Arial" charset="0"/>
              </a:rPr>
              <a:t>簽單綜合率及自留綜合率上升，主係防疫保單影響致損失率上升所致</a:t>
            </a:r>
            <a:endParaRPr lang="en-US" altLang="zh-TW" sz="1400" dirty="0" smtClean="0">
              <a:latin typeface="+mj-lt"/>
              <a:ea typeface="微軟正黑體" pitchFamily="34" charset="-120"/>
              <a:cs typeface="Arial" charset="0"/>
            </a:endParaRPr>
          </a:p>
        </p:txBody>
      </p:sp>
    </p:spTree>
    <p:extLst>
      <p:ext uri="{BB962C8B-B14F-4D97-AF65-F5344CB8AC3E}">
        <p14:creationId xmlns:p14="http://schemas.microsoft.com/office/powerpoint/2010/main" val="14274344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gray">
          <a:xfrm>
            <a:off x="943081" y="4138019"/>
            <a:ext cx="6615113" cy="385763"/>
          </a:xfrm>
          <a:prstGeom prst="rect">
            <a:avLst/>
          </a:prstGeom>
          <a:solidFill>
            <a:schemeClr val="accent1">
              <a:lumMod val="60000"/>
              <a:lumOff val="40000"/>
            </a:schemeClr>
          </a:solidFill>
          <a:ln w="19050" algn="ctr">
            <a:solidFill>
              <a:schemeClr val="accent1">
                <a:lumMod val="60000"/>
                <a:lumOff val="40000"/>
              </a:schemeClr>
            </a:solidFill>
            <a:miter lim="800000"/>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endParaRPr lang="zh-TW" altLang="en-US" sz="1800">
              <a:solidFill>
                <a:prstClr val="white"/>
              </a:solidFill>
              <a:latin typeface="Arial" charset="0"/>
            </a:endParaRPr>
          </a:p>
        </p:txBody>
      </p:sp>
      <p:sp>
        <p:nvSpPr>
          <p:cNvPr id="12" name="Text Box 4"/>
          <p:cNvSpPr txBox="1">
            <a:spLocks noChangeArrowheads="1"/>
          </p:cNvSpPr>
          <p:nvPr/>
        </p:nvSpPr>
        <p:spPr bwMode="gray">
          <a:xfrm>
            <a:off x="505793" y="1081906"/>
            <a:ext cx="8492562" cy="390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marL="342900" indent="-342900" eaLnBrk="1" hangingPunct="1">
              <a:lnSpc>
                <a:spcPts val="2000"/>
              </a:lnSpc>
              <a:spcBef>
                <a:spcPts val="600"/>
              </a:spcBef>
              <a:buClr>
                <a:srgbClr val="00B050"/>
              </a:buClr>
              <a:buFont typeface="Wingdings" panose="05000000000000000000" pitchFamily="2" charset="2"/>
              <a:buChar char="p"/>
            </a:pPr>
            <a:r>
              <a:rPr lang="zh-TW" altLang="en-US" sz="2400" b="1" dirty="0">
                <a:latin typeface="+mj-lt"/>
                <a:ea typeface="+mj-ea"/>
                <a:cs typeface="Arial" panose="020B0604020202020204" pitchFamily="34" charset="0"/>
              </a:rPr>
              <a:t> </a:t>
            </a:r>
            <a:r>
              <a:rPr lang="zh-TW" altLang="en-US" sz="2400" b="1" dirty="0" smtClean="0">
                <a:latin typeface="+mj-lt"/>
                <a:ea typeface="+mj-ea"/>
                <a:cs typeface="Arial" panose="020B0604020202020204" pitchFamily="34" charset="0"/>
              </a:rPr>
              <a:t>國泰</a:t>
            </a:r>
            <a:r>
              <a:rPr lang="zh-TW" altLang="en-US" sz="2400" b="1" dirty="0">
                <a:latin typeface="+mj-lt"/>
                <a:ea typeface="+mj-ea"/>
                <a:cs typeface="Arial" panose="020B0604020202020204" pitchFamily="34" charset="0"/>
              </a:rPr>
              <a:t>金控簡介</a:t>
            </a:r>
            <a:endParaRPr lang="en-US" altLang="zh-TW" sz="2400" b="1" dirty="0">
              <a:latin typeface="+mj-lt"/>
              <a:ea typeface="+mj-ea"/>
              <a:cs typeface="Arial" panose="020B0604020202020204" pitchFamily="34" charset="0"/>
            </a:endParaRPr>
          </a:p>
          <a:p>
            <a:pPr marL="354013" indent="-354013" eaLnBrk="1" hangingPunct="1">
              <a:spcBef>
                <a:spcPts val="600"/>
              </a:spcBef>
              <a:buClr>
                <a:srgbClr val="00B050"/>
              </a:buClr>
              <a:buFont typeface="Wingdings" panose="05000000000000000000" pitchFamily="2" charset="2"/>
              <a:buChar char="p"/>
            </a:pPr>
            <a:r>
              <a:rPr lang="en-US" altLang="zh-TW" sz="2400" b="1" dirty="0" smtClean="0">
                <a:latin typeface="+mj-lt"/>
                <a:ea typeface="+mj-ea"/>
                <a:cs typeface="Arial" panose="020B0604020202020204" pitchFamily="34" charset="0"/>
              </a:rPr>
              <a:t> </a:t>
            </a:r>
            <a:r>
              <a:rPr lang="zh-TW" altLang="en-US" sz="2400" b="1" dirty="0" smtClean="0">
                <a:latin typeface="+mj-lt"/>
                <a:ea typeface="+mj-ea"/>
                <a:cs typeface="Arial" panose="020B0604020202020204" pitchFamily="34" charset="0"/>
              </a:rPr>
              <a:t>營運概述</a:t>
            </a:r>
          </a:p>
          <a:p>
            <a:pPr marL="354013" indent="-354013" eaLnBrk="1" hangingPunct="1">
              <a:spcBef>
                <a:spcPts val="600"/>
              </a:spcBef>
              <a:buClr>
                <a:srgbClr val="00B050"/>
              </a:buClr>
              <a:buFont typeface="Wingdings" panose="05000000000000000000" pitchFamily="2" charset="2"/>
              <a:buChar char="p"/>
            </a:pPr>
            <a:r>
              <a:rPr lang="zh-TW" altLang="en-US" sz="2400" b="1" dirty="0">
                <a:latin typeface="+mj-lt"/>
                <a:ea typeface="+mj-ea"/>
                <a:cs typeface="Arial" panose="020B0604020202020204" pitchFamily="34" charset="0"/>
              </a:rPr>
              <a:t> </a:t>
            </a:r>
            <a:r>
              <a:rPr lang="zh-TW" altLang="en-US" sz="2400" b="1" dirty="0" smtClean="0">
                <a:latin typeface="+mj-lt"/>
                <a:ea typeface="+mj-ea"/>
                <a:cs typeface="Arial" panose="020B0604020202020204" pitchFamily="34" charset="0"/>
              </a:rPr>
              <a:t>海外</a:t>
            </a:r>
            <a:r>
              <a:rPr lang="zh-TW" altLang="en-US" sz="2400" b="1" dirty="0">
                <a:latin typeface="+mj-lt"/>
                <a:ea typeface="+mj-ea"/>
                <a:cs typeface="Arial" panose="020B0604020202020204" pitchFamily="34" charset="0"/>
              </a:rPr>
              <a:t>版圖拓展</a:t>
            </a:r>
            <a:endParaRPr lang="en-US" altLang="zh-TW" sz="2400" b="1" dirty="0">
              <a:latin typeface="+mj-lt"/>
              <a:ea typeface="+mj-ea"/>
              <a:cs typeface="Arial" panose="020B0604020202020204" pitchFamily="34" charset="0"/>
            </a:endParaRPr>
          </a:p>
          <a:p>
            <a:pPr marL="450000" indent="-450000" eaLnBrk="1" hangingPunct="1">
              <a:spcBef>
                <a:spcPts val="600"/>
              </a:spcBef>
              <a:buClr>
                <a:srgbClr val="00B050"/>
              </a:buClr>
              <a:buFont typeface="Wingdings" panose="05000000000000000000" pitchFamily="2" charset="2"/>
              <a:buChar char="p"/>
            </a:pPr>
            <a:r>
              <a:rPr lang="zh-TW" altLang="en-US" sz="2400" b="1" dirty="0">
                <a:latin typeface="+mj-lt"/>
                <a:ea typeface="+mj-ea"/>
                <a:cs typeface="Arial" panose="020B0604020202020204" pitchFamily="34" charset="0"/>
              </a:rPr>
              <a:t>營運</a:t>
            </a:r>
            <a:r>
              <a:rPr lang="zh-TW" altLang="en-US" sz="2400" b="1" dirty="0" smtClean="0">
                <a:latin typeface="+mj-lt"/>
                <a:ea typeface="+mj-ea"/>
                <a:cs typeface="Arial" panose="020B0604020202020204" pitchFamily="34" charset="0"/>
              </a:rPr>
              <a:t>績效</a:t>
            </a:r>
            <a:endParaRPr lang="en-US" altLang="zh-TW" sz="2400" b="1" dirty="0" smtClean="0">
              <a:latin typeface="+mj-lt"/>
              <a:ea typeface="+mj-ea"/>
              <a:cs typeface="Arial" panose="020B0604020202020204" pitchFamily="34" charset="0"/>
            </a:endParaRPr>
          </a:p>
          <a:p>
            <a:pPr eaLnBrk="1" hangingPunct="1">
              <a:spcBef>
                <a:spcPts val="1200"/>
              </a:spcBef>
              <a:buNone/>
            </a:pPr>
            <a:r>
              <a:rPr lang="en-US" altLang="zh-TW" sz="2400" b="1" dirty="0">
                <a:latin typeface="+mj-lt"/>
                <a:ea typeface="+mj-ea"/>
                <a:cs typeface="Arial" panose="020B0604020202020204" pitchFamily="34" charset="0"/>
              </a:rPr>
              <a:t> </a:t>
            </a:r>
            <a:r>
              <a:rPr lang="en-US" altLang="zh-TW" sz="2400" b="1" dirty="0" smtClean="0">
                <a:latin typeface="+mj-lt"/>
                <a:ea typeface="+mj-ea"/>
                <a:cs typeface="Arial" panose="020B0604020202020204" pitchFamily="34" charset="0"/>
              </a:rPr>
              <a:t>      </a:t>
            </a:r>
            <a:r>
              <a:rPr lang="zh-TW" altLang="en-US" sz="2400" dirty="0" smtClean="0">
                <a:latin typeface="+mj-lt"/>
                <a:ea typeface="+mj-ea"/>
                <a:cs typeface="Arial" panose="020B0604020202020204" pitchFamily="34" charset="0"/>
              </a:rPr>
              <a:t>國泰</a:t>
            </a:r>
            <a:r>
              <a:rPr lang="zh-TW" altLang="en-US" sz="2400" dirty="0">
                <a:latin typeface="+mj-lt"/>
                <a:ea typeface="+mj-ea"/>
                <a:cs typeface="Arial" panose="020B0604020202020204" pitchFamily="34" charset="0"/>
              </a:rPr>
              <a:t>世華銀行</a:t>
            </a:r>
          </a:p>
          <a:p>
            <a:pPr eaLnBrk="1" hangingPunct="1">
              <a:lnSpc>
                <a:spcPts val="2200"/>
              </a:lnSpc>
              <a:spcBef>
                <a:spcPts val="1200"/>
              </a:spcBef>
              <a:buFont typeface="Wingdings" pitchFamily="2" charset="2"/>
              <a:buNone/>
            </a:pPr>
            <a:r>
              <a:rPr lang="zh-TW" altLang="en-US" sz="2400" dirty="0">
                <a:latin typeface="+mj-lt"/>
                <a:ea typeface="+mj-ea"/>
                <a:cs typeface="Arial" panose="020B0604020202020204" pitchFamily="34" charset="0"/>
              </a:rPr>
              <a:t>      </a:t>
            </a:r>
            <a:r>
              <a:rPr lang="zh-TW" altLang="en-US" sz="2400" dirty="0" smtClean="0">
                <a:latin typeface="+mj-lt"/>
                <a:ea typeface="+mj-ea"/>
                <a:cs typeface="Arial" panose="020B0604020202020204" pitchFamily="34" charset="0"/>
              </a:rPr>
              <a:t> 國泰</a:t>
            </a:r>
            <a:r>
              <a:rPr lang="zh-TW" altLang="en-US" sz="2400" dirty="0">
                <a:latin typeface="+mj-lt"/>
                <a:ea typeface="+mj-ea"/>
                <a:cs typeface="Arial" panose="020B0604020202020204" pitchFamily="34" charset="0"/>
              </a:rPr>
              <a:t>人壽</a:t>
            </a:r>
          </a:p>
          <a:p>
            <a:pPr eaLnBrk="1" hangingPunct="1">
              <a:lnSpc>
                <a:spcPts val="2200"/>
              </a:lnSpc>
              <a:spcBef>
                <a:spcPts val="1200"/>
              </a:spcBef>
              <a:buFont typeface="Wingdings" pitchFamily="2" charset="2"/>
              <a:buNone/>
            </a:pPr>
            <a:r>
              <a:rPr lang="zh-TW" altLang="en-US" sz="2400" dirty="0">
                <a:latin typeface="+mj-lt"/>
                <a:ea typeface="+mj-ea"/>
                <a:cs typeface="Arial" panose="020B0604020202020204" pitchFamily="34" charset="0"/>
              </a:rPr>
              <a:t>      </a:t>
            </a:r>
            <a:r>
              <a:rPr lang="zh-TW" altLang="en-US" sz="2400" dirty="0" smtClean="0">
                <a:latin typeface="+mj-lt"/>
                <a:ea typeface="+mj-ea"/>
                <a:cs typeface="Arial" panose="020B0604020202020204" pitchFamily="34" charset="0"/>
              </a:rPr>
              <a:t> 國泰</a:t>
            </a:r>
            <a:r>
              <a:rPr lang="zh-TW" altLang="en-US" sz="2400" dirty="0">
                <a:latin typeface="+mj-lt"/>
                <a:ea typeface="+mj-ea"/>
                <a:cs typeface="Arial" panose="020B0604020202020204" pitchFamily="34" charset="0"/>
              </a:rPr>
              <a:t>產險</a:t>
            </a:r>
          </a:p>
          <a:p>
            <a:pPr marL="354013" indent="-354013" eaLnBrk="1" hangingPunct="1">
              <a:lnSpc>
                <a:spcPts val="2000"/>
              </a:lnSpc>
              <a:spcBef>
                <a:spcPts val="1200"/>
              </a:spcBef>
              <a:buClr>
                <a:srgbClr val="00B050"/>
              </a:buClr>
              <a:buFont typeface="Wingdings" panose="05000000000000000000" pitchFamily="2" charset="2"/>
              <a:buChar char="p"/>
            </a:pPr>
            <a:r>
              <a:rPr lang="zh-TW" altLang="en-US" sz="2400" b="1" dirty="0" smtClean="0">
                <a:solidFill>
                  <a:schemeClr val="bg1"/>
                </a:solidFill>
                <a:latin typeface="+mj-lt"/>
                <a:ea typeface="+mj-ea"/>
                <a:cs typeface="Arial" panose="020B0604020202020204" pitchFamily="34" charset="0"/>
              </a:rPr>
              <a:t>國泰</a:t>
            </a:r>
            <a:r>
              <a:rPr lang="zh-TW" altLang="en-US" sz="2400" b="1" dirty="0">
                <a:solidFill>
                  <a:schemeClr val="bg1"/>
                </a:solidFill>
                <a:latin typeface="+mj-lt"/>
                <a:ea typeface="+mj-ea"/>
                <a:cs typeface="Arial" panose="020B0604020202020204" pitchFamily="34" charset="0"/>
              </a:rPr>
              <a:t>金致力於企業永續的</a:t>
            </a:r>
            <a:r>
              <a:rPr lang="zh-TW" altLang="en-US" sz="2400" b="1" dirty="0" smtClean="0">
                <a:solidFill>
                  <a:schemeClr val="bg1"/>
                </a:solidFill>
                <a:latin typeface="+mj-lt"/>
                <a:ea typeface="+mj-ea"/>
                <a:cs typeface="Arial" panose="020B0604020202020204" pitchFamily="34" charset="0"/>
              </a:rPr>
              <a:t>努力</a:t>
            </a:r>
            <a:endParaRPr lang="en-US" altLang="zh-TW" sz="2400" b="1" dirty="0" smtClean="0">
              <a:solidFill>
                <a:schemeClr val="bg1"/>
              </a:solidFill>
              <a:latin typeface="+mj-lt"/>
              <a:ea typeface="+mj-ea"/>
              <a:cs typeface="Arial" panose="020B0604020202020204" pitchFamily="34" charset="0"/>
            </a:endParaRPr>
          </a:p>
          <a:p>
            <a:pPr marL="354013" indent="-354013" eaLnBrk="1" hangingPunct="1">
              <a:lnSpc>
                <a:spcPts val="2000"/>
              </a:lnSpc>
              <a:spcBef>
                <a:spcPts val="1200"/>
              </a:spcBef>
              <a:buClr>
                <a:srgbClr val="00B050"/>
              </a:buClr>
              <a:buFont typeface="Wingdings" panose="05000000000000000000" pitchFamily="2" charset="2"/>
              <a:buChar char="p"/>
            </a:pPr>
            <a:r>
              <a:rPr lang="zh-TW" altLang="en-US" sz="2400" b="1" dirty="0" smtClean="0">
                <a:latin typeface="+mj-lt"/>
                <a:ea typeface="+mj-ea"/>
                <a:cs typeface="Arial" panose="020B0604020202020204" pitchFamily="34" charset="0"/>
              </a:rPr>
              <a:t>附錄      </a:t>
            </a:r>
            <a:endParaRPr lang="en-US" altLang="zh-TW" sz="2400" b="1" dirty="0">
              <a:latin typeface="+mj-lt"/>
              <a:ea typeface="+mj-ea"/>
              <a:cs typeface="Arial" panose="020B0604020202020204" pitchFamily="34" charset="0"/>
            </a:endParaRPr>
          </a:p>
        </p:txBody>
      </p:sp>
      <p:sp>
        <p:nvSpPr>
          <p:cNvPr id="3" name="投影片編號版面配置區 2"/>
          <p:cNvSpPr>
            <a:spLocks noGrp="1"/>
          </p:cNvSpPr>
          <p:nvPr>
            <p:ph type="sldNum" sz="quarter" idx="12"/>
          </p:nvPr>
        </p:nvSpPr>
        <p:spPr/>
        <p:txBody>
          <a:bodyPr/>
          <a:lstStyle/>
          <a:p>
            <a:fld id="{018B90E8-31B4-41F6-8174-D549C5229FD8}" type="slidenum">
              <a:rPr lang="zh-TW" altLang="en-US" smtClean="0"/>
              <a:t>39</a:t>
            </a:fld>
            <a:endParaRPr lang="zh-TW" altLang="en-US"/>
          </a:p>
        </p:txBody>
      </p:sp>
      <p:sp>
        <p:nvSpPr>
          <p:cNvPr id="14" name="Rectangle 3"/>
          <p:cNvSpPr txBox="1">
            <a:spLocks noChangeArrowheads="1"/>
          </p:cNvSpPr>
          <p:nvPr/>
        </p:nvSpPr>
        <p:spPr bwMode="auto">
          <a:xfrm>
            <a:off x="428721" y="101600"/>
            <a:ext cx="7772400" cy="5881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000" b="1" kern="1200">
                <a:solidFill>
                  <a:schemeClr val="tx1"/>
                </a:solidFill>
                <a:latin typeface="Arial" pitchFamily="34" charset="0"/>
                <a:ea typeface="微軟正黑體" pitchFamily="34" charset="-120"/>
                <a:cs typeface="Arial" pitchFamily="34" charset="0"/>
              </a:defRPr>
            </a:lvl1pPr>
            <a:lvl2pPr algn="l" rtl="0" eaLnBrk="1" fontAlgn="base" hangingPunct="1">
              <a:spcBef>
                <a:spcPct val="0"/>
              </a:spcBef>
              <a:spcAft>
                <a:spcPct val="0"/>
              </a:spcAft>
              <a:defRPr sz="3000" b="1">
                <a:solidFill>
                  <a:schemeClr val="tx1"/>
                </a:solidFill>
                <a:latin typeface="Arial" charset="0"/>
                <a:ea typeface="微軟正黑體" pitchFamily="34" charset="-120"/>
                <a:cs typeface="Arial" charset="0"/>
              </a:defRPr>
            </a:lvl2pPr>
            <a:lvl3pPr algn="l" rtl="0" eaLnBrk="1" fontAlgn="base" hangingPunct="1">
              <a:spcBef>
                <a:spcPct val="0"/>
              </a:spcBef>
              <a:spcAft>
                <a:spcPct val="0"/>
              </a:spcAft>
              <a:defRPr sz="3000" b="1">
                <a:solidFill>
                  <a:schemeClr val="tx1"/>
                </a:solidFill>
                <a:latin typeface="Arial" charset="0"/>
                <a:ea typeface="微軟正黑體" pitchFamily="34" charset="-120"/>
                <a:cs typeface="Arial" charset="0"/>
              </a:defRPr>
            </a:lvl3pPr>
            <a:lvl4pPr algn="l" rtl="0" eaLnBrk="1" fontAlgn="base" hangingPunct="1">
              <a:spcBef>
                <a:spcPct val="0"/>
              </a:spcBef>
              <a:spcAft>
                <a:spcPct val="0"/>
              </a:spcAft>
              <a:defRPr sz="3000" b="1">
                <a:solidFill>
                  <a:schemeClr val="tx1"/>
                </a:solidFill>
                <a:latin typeface="Arial" charset="0"/>
                <a:ea typeface="微軟正黑體" pitchFamily="34" charset="-120"/>
                <a:cs typeface="Arial" charset="0"/>
              </a:defRPr>
            </a:lvl4pPr>
            <a:lvl5pPr algn="l" rtl="0" eaLnBrk="1" fontAlgn="base" hangingPunct="1">
              <a:spcBef>
                <a:spcPct val="0"/>
              </a:spcBef>
              <a:spcAft>
                <a:spcPct val="0"/>
              </a:spcAft>
              <a:defRPr sz="3000" b="1">
                <a:solidFill>
                  <a:schemeClr val="tx1"/>
                </a:solidFill>
                <a:latin typeface="Arial" charset="0"/>
                <a:ea typeface="微軟正黑體" pitchFamily="34" charset="-120"/>
                <a:cs typeface="Arial" charset="0"/>
              </a:defRPr>
            </a:lvl5pPr>
            <a:lvl6pPr marL="457200" algn="ctr" rtl="0" eaLnBrk="1" fontAlgn="base" hangingPunct="1">
              <a:spcBef>
                <a:spcPct val="0"/>
              </a:spcBef>
              <a:spcAft>
                <a:spcPct val="0"/>
              </a:spcAft>
              <a:defRPr sz="4400">
                <a:solidFill>
                  <a:schemeClr val="tx1"/>
                </a:solidFill>
                <a:latin typeface="Calibri" pitchFamily="34" charset="0"/>
                <a:ea typeface="新細明體" charset="-120"/>
              </a:defRPr>
            </a:lvl6pPr>
            <a:lvl7pPr marL="914400" algn="ctr" rtl="0" eaLnBrk="1" fontAlgn="base" hangingPunct="1">
              <a:spcBef>
                <a:spcPct val="0"/>
              </a:spcBef>
              <a:spcAft>
                <a:spcPct val="0"/>
              </a:spcAft>
              <a:defRPr sz="4400">
                <a:solidFill>
                  <a:schemeClr val="tx1"/>
                </a:solidFill>
                <a:latin typeface="Calibri" pitchFamily="34" charset="0"/>
                <a:ea typeface="新細明體" charset="-120"/>
              </a:defRPr>
            </a:lvl7pPr>
            <a:lvl8pPr marL="1371600" algn="ctr" rtl="0" eaLnBrk="1" fontAlgn="base" hangingPunct="1">
              <a:spcBef>
                <a:spcPct val="0"/>
              </a:spcBef>
              <a:spcAft>
                <a:spcPct val="0"/>
              </a:spcAft>
              <a:defRPr sz="4400">
                <a:solidFill>
                  <a:schemeClr val="tx1"/>
                </a:solidFill>
                <a:latin typeface="Calibri" pitchFamily="34" charset="0"/>
                <a:ea typeface="新細明體" charset="-120"/>
              </a:defRPr>
            </a:lvl8pPr>
            <a:lvl9pPr marL="1828800" algn="ctr" rtl="0" eaLnBrk="1" fontAlgn="base" hangingPunct="1">
              <a:spcBef>
                <a:spcPct val="0"/>
              </a:spcBef>
              <a:spcAft>
                <a:spcPct val="0"/>
              </a:spcAft>
              <a:defRPr sz="4400">
                <a:solidFill>
                  <a:schemeClr val="tx1"/>
                </a:solidFill>
                <a:latin typeface="Calibri" pitchFamily="34" charset="0"/>
                <a:ea typeface="新細明體" charset="-120"/>
              </a:defRPr>
            </a:lvl9pPr>
          </a:lstStyle>
          <a:p>
            <a:r>
              <a:rPr lang="zh-TW" altLang="en-US" sz="2800" dirty="0">
                <a:latin typeface="微軟正黑體" panose="020B0604030504040204" pitchFamily="34" charset="-120"/>
              </a:rPr>
              <a:t>議程</a:t>
            </a:r>
            <a:endParaRPr lang="zh-TW" altLang="en-US" sz="2800" dirty="0">
              <a:solidFill>
                <a:srgbClr val="FF0000"/>
              </a:solidFill>
              <a:latin typeface="微軟正黑體" panose="020B0604030504040204" pitchFamily="34" charset="-120"/>
            </a:endParaRPr>
          </a:p>
        </p:txBody>
      </p:sp>
    </p:spTree>
    <p:extLst>
      <p:ext uri="{BB962C8B-B14F-4D97-AF65-F5344CB8AC3E}">
        <p14:creationId xmlns:p14="http://schemas.microsoft.com/office/powerpoint/2010/main" val="2730073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3"/>
          <a:stretch>
            <a:fillRect/>
          </a:stretch>
        </p:blipFill>
        <p:spPr>
          <a:xfrm>
            <a:off x="573658" y="1491970"/>
            <a:ext cx="8063101" cy="1608267"/>
          </a:xfrm>
          <a:prstGeom prst="rect">
            <a:avLst/>
          </a:prstGeom>
        </p:spPr>
      </p:pic>
      <p:pic>
        <p:nvPicPr>
          <p:cNvPr id="3" name="圖片 2"/>
          <p:cNvPicPr>
            <a:picLocks noChangeAspect="1"/>
          </p:cNvPicPr>
          <p:nvPr/>
        </p:nvPicPr>
        <p:blipFill>
          <a:blip r:embed="rId4"/>
          <a:stretch>
            <a:fillRect/>
          </a:stretch>
        </p:blipFill>
        <p:spPr>
          <a:xfrm>
            <a:off x="573658" y="3924271"/>
            <a:ext cx="8063101" cy="1608267"/>
          </a:xfrm>
          <a:prstGeom prst="rect">
            <a:avLst/>
          </a:prstGeom>
        </p:spPr>
      </p:pic>
      <p:sp>
        <p:nvSpPr>
          <p:cNvPr id="36" name="文字方塊 35"/>
          <p:cNvSpPr txBox="1"/>
          <p:nvPr/>
        </p:nvSpPr>
        <p:spPr>
          <a:xfrm>
            <a:off x="598848" y="5190828"/>
            <a:ext cx="7920000" cy="276999"/>
          </a:xfrm>
          <a:prstGeom prst="rect">
            <a:avLst/>
          </a:prstGeom>
          <a:solidFill>
            <a:srgbClr val="EBF2F5"/>
          </a:solidFill>
        </p:spPr>
        <p:txBody>
          <a:bodyPr wrap="square" rtlCol="0">
            <a:spAutoFit/>
          </a:bodyPr>
          <a:lstStyle/>
          <a:p>
            <a:r>
              <a:rPr lang="zh-TW" altLang="en-US" sz="1200" dirty="0" smtClean="0">
                <a:solidFill>
                  <a:prstClr val="black"/>
                </a:solidFill>
                <a:latin typeface="微軟正黑體" panose="020B0604030504040204" pitchFamily="34" charset="-120"/>
              </a:rPr>
              <a:t>    富邦</a:t>
            </a:r>
            <a:r>
              <a:rPr lang="en-US" altLang="zh-TW" sz="1200" dirty="0" smtClean="0">
                <a:solidFill>
                  <a:prstClr val="black"/>
                </a:solidFill>
                <a:latin typeface="微軟正黑體" panose="020B0604030504040204" pitchFamily="34" charset="-120"/>
              </a:rPr>
              <a:t>            </a:t>
            </a:r>
            <a:r>
              <a:rPr lang="zh-TW" altLang="en-US" sz="1200" dirty="0" smtClean="0">
                <a:solidFill>
                  <a:prstClr val="black"/>
                </a:solidFill>
                <a:latin typeface="微軟正黑體" panose="020B0604030504040204" pitchFamily="34" charset="-120"/>
              </a:rPr>
              <a:t>國泰             </a:t>
            </a:r>
            <a:r>
              <a:rPr lang="en-US" altLang="zh-TW" sz="1200" dirty="0">
                <a:solidFill>
                  <a:prstClr val="black"/>
                </a:solidFill>
                <a:latin typeface="微軟正黑體" panose="020B0604030504040204" pitchFamily="34" charset="-120"/>
              </a:rPr>
              <a:t> </a:t>
            </a:r>
            <a:r>
              <a:rPr lang="zh-TW" altLang="en-US" sz="1200" dirty="0" smtClean="0">
                <a:solidFill>
                  <a:prstClr val="black"/>
                </a:solidFill>
                <a:latin typeface="微軟正黑體" panose="020B0604030504040204" pitchFamily="34" charset="-120"/>
              </a:rPr>
              <a:t>兆</a:t>
            </a:r>
            <a:r>
              <a:rPr lang="zh-TW" altLang="en-US" sz="1200" dirty="0">
                <a:solidFill>
                  <a:prstClr val="black"/>
                </a:solidFill>
                <a:latin typeface="微軟正黑體" panose="020B0604030504040204" pitchFamily="34" charset="-120"/>
              </a:rPr>
              <a:t>豐</a:t>
            </a:r>
            <a:r>
              <a:rPr lang="zh-TW" altLang="en-US" sz="1200" dirty="0" smtClean="0">
                <a:solidFill>
                  <a:prstClr val="black"/>
                </a:solidFill>
                <a:latin typeface="微軟正黑體" panose="020B0604030504040204" pitchFamily="34" charset="-120"/>
              </a:rPr>
              <a:t>             中信             玉山          合作金</a:t>
            </a:r>
            <a:r>
              <a:rPr lang="zh-TW" altLang="en-US" sz="1200" dirty="0">
                <a:solidFill>
                  <a:prstClr val="black"/>
                </a:solidFill>
                <a:latin typeface="微軟正黑體" panose="020B0604030504040204" pitchFamily="34" charset="-120"/>
              </a:rPr>
              <a:t>庫</a:t>
            </a:r>
            <a:r>
              <a:rPr lang="zh-TW" altLang="en-US" sz="1200" dirty="0" smtClean="0">
                <a:solidFill>
                  <a:prstClr val="black"/>
                </a:solidFill>
                <a:latin typeface="微軟正黑體" panose="020B0604030504040204" pitchFamily="34" charset="-120"/>
              </a:rPr>
              <a:t>         第一            華</a:t>
            </a:r>
            <a:r>
              <a:rPr lang="zh-TW" altLang="en-US" sz="1200" dirty="0">
                <a:solidFill>
                  <a:prstClr val="black"/>
                </a:solidFill>
                <a:latin typeface="微軟正黑體" panose="020B0604030504040204" pitchFamily="34" charset="-120"/>
              </a:rPr>
              <a:t>南</a:t>
            </a:r>
            <a:r>
              <a:rPr lang="zh-TW" altLang="en-US" sz="1200" dirty="0" smtClean="0">
                <a:solidFill>
                  <a:prstClr val="black"/>
                </a:solidFill>
                <a:latin typeface="微軟正黑體" panose="020B0604030504040204" pitchFamily="34" charset="-120"/>
              </a:rPr>
              <a:t>              元大             開發       </a:t>
            </a:r>
            <a:endParaRPr lang="zh-TW" altLang="en-US" sz="1200" dirty="0">
              <a:solidFill>
                <a:prstClr val="black"/>
              </a:solidFill>
              <a:latin typeface="微軟正黑體" panose="020B0604030504040204" pitchFamily="34" charset="-120"/>
            </a:endParaRPr>
          </a:p>
        </p:txBody>
      </p:sp>
      <p:sp>
        <p:nvSpPr>
          <p:cNvPr id="2" name="標題 1"/>
          <p:cNvSpPr>
            <a:spLocks noGrp="1"/>
          </p:cNvSpPr>
          <p:nvPr>
            <p:ph type="title"/>
          </p:nvPr>
        </p:nvSpPr>
        <p:spPr>
          <a:xfrm>
            <a:off x="395536" y="178982"/>
            <a:ext cx="8352928" cy="562074"/>
          </a:xfrm>
          <a:noFill/>
        </p:spPr>
        <p:txBody>
          <a:bodyPr>
            <a:normAutofit/>
          </a:bodyPr>
          <a:lstStyle/>
          <a:p>
            <a:pPr eaLnBrk="0" hangingPunct="0"/>
            <a:r>
              <a:rPr lang="zh-CN" altLang="en-US" sz="2600" dirty="0">
                <a:latin typeface="微軟正黑體" panose="020B0604030504040204" pitchFamily="34" charset="-120"/>
              </a:rPr>
              <a:t>金控總資產及</a:t>
            </a:r>
            <a:r>
              <a:rPr lang="zh-CN" altLang="en-US" sz="2600" dirty="0" smtClean="0">
                <a:latin typeface="微軟正黑體" panose="020B0604030504040204" pitchFamily="34" charset="-120"/>
              </a:rPr>
              <a:t>市值</a:t>
            </a:r>
            <a:r>
              <a:rPr lang="zh-TW" altLang="en-US" sz="2600" dirty="0" smtClean="0">
                <a:latin typeface="微軟正黑體" panose="020B0604030504040204" pitchFamily="34" charset="-120"/>
              </a:rPr>
              <a:t>領先主</a:t>
            </a:r>
            <a:r>
              <a:rPr lang="zh-TW" altLang="en-US" sz="2600" dirty="0">
                <a:latin typeface="微軟正黑體" panose="020B0604030504040204" pitchFamily="34" charset="-120"/>
              </a:rPr>
              <a:t>要</a:t>
            </a:r>
            <a:r>
              <a:rPr lang="zh-TW" altLang="en-US" sz="2600" dirty="0" smtClean="0">
                <a:latin typeface="微軟正黑體" panose="020B0604030504040204" pitchFamily="34" charset="-120"/>
              </a:rPr>
              <a:t>台</a:t>
            </a:r>
            <a:r>
              <a:rPr lang="zh-CN" altLang="en-US" sz="2600" dirty="0" smtClean="0">
                <a:latin typeface="微軟正黑體" panose="020B0604030504040204" pitchFamily="34" charset="-120"/>
              </a:rPr>
              <a:t>灣金融控股公司</a:t>
            </a:r>
            <a:r>
              <a:rPr lang="zh-TW" altLang="en-US" sz="2600" dirty="0" smtClean="0">
                <a:latin typeface="微軟正黑體" panose="020B0604030504040204" pitchFamily="34" charset="-120"/>
              </a:rPr>
              <a:t>同業</a:t>
            </a:r>
            <a:endParaRPr kumimoji="1" lang="zh-TW" altLang="en-US" sz="2600" dirty="0">
              <a:solidFill>
                <a:srgbClr val="000000"/>
              </a:solidFill>
              <a:ea typeface="Tahoma" pitchFamily="34" charset="0"/>
            </a:endParaRPr>
          </a:p>
        </p:txBody>
      </p:sp>
      <p:sp>
        <p:nvSpPr>
          <p:cNvPr id="20" name="Rectangle 60"/>
          <p:cNvSpPr>
            <a:spLocks noChangeArrowheads="1"/>
          </p:cNvSpPr>
          <p:nvPr/>
        </p:nvSpPr>
        <p:spPr bwMode="auto">
          <a:xfrm>
            <a:off x="548203" y="1114022"/>
            <a:ext cx="8070434" cy="324000"/>
          </a:xfrm>
          <a:prstGeom prst="rect">
            <a:avLst/>
          </a:prstGeom>
          <a:solidFill>
            <a:schemeClr val="accent1">
              <a:lumMod val="60000"/>
              <a:lumOff val="40000"/>
            </a:schemeClr>
          </a:solidFill>
          <a:ln w="9525">
            <a:noFill/>
            <a:miter lim="800000"/>
            <a:headEnd/>
            <a:tailEnd/>
          </a:ln>
          <a:extLst/>
        </p:spPr>
        <p:txBody>
          <a:bodyPr vert="horz" wrap="square" lIns="91440" tIns="45720" rIns="91440" bIns="45720" numCol="1" anchor="ctr" anchorCtr="0" compatLnSpc="1">
            <a:prstTxWarp prst="textNoShape">
              <a:avLst/>
            </a:prstTxWarp>
          </a:bodyPr>
          <a:ls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r>
              <a:rPr lang="zh-TW" altLang="en-US" sz="1600" b="1" dirty="0">
                <a:solidFill>
                  <a:prstClr val="white"/>
                </a:solidFill>
                <a:latin typeface="微軟正黑體"/>
                <a:ea typeface="微軟正黑體"/>
                <a:cs typeface="Calibri" panose="020F0502020204030204" pitchFamily="34" charset="0"/>
              </a:rPr>
              <a:t>總資產排名</a:t>
            </a:r>
            <a:r>
              <a:rPr lang="en-US" altLang="zh-TW" sz="1600" b="1" dirty="0">
                <a:solidFill>
                  <a:prstClr val="white"/>
                </a:solidFill>
                <a:latin typeface="Calibri"/>
                <a:ea typeface="微軟正黑體"/>
                <a:cs typeface="Calibri" panose="020F0502020204030204" pitchFamily="34" charset="0"/>
              </a:rPr>
              <a:t>(</a:t>
            </a:r>
            <a:r>
              <a:rPr lang="en-US" altLang="zh-TW" sz="1600" b="1" dirty="0" err="1">
                <a:solidFill>
                  <a:prstClr val="white"/>
                </a:solidFill>
                <a:latin typeface="Calibri"/>
                <a:ea typeface="微軟正黑體"/>
                <a:cs typeface="Calibri" panose="020F0502020204030204" pitchFamily="34" charset="0"/>
              </a:rPr>
              <a:t>US$bn</a:t>
            </a:r>
            <a:r>
              <a:rPr lang="en-US" altLang="zh-TW" sz="1600" b="1" dirty="0">
                <a:solidFill>
                  <a:prstClr val="white"/>
                </a:solidFill>
                <a:latin typeface="Calibri"/>
                <a:ea typeface="微軟正黑體"/>
                <a:cs typeface="Calibri" panose="020F0502020204030204" pitchFamily="34" charset="0"/>
              </a:rPr>
              <a:t>) </a:t>
            </a:r>
          </a:p>
        </p:txBody>
      </p:sp>
      <p:sp>
        <p:nvSpPr>
          <p:cNvPr id="21" name="Rectangle 71"/>
          <p:cNvSpPr>
            <a:spLocks noChangeArrowheads="1"/>
          </p:cNvSpPr>
          <p:nvPr/>
        </p:nvSpPr>
        <p:spPr bwMode="auto">
          <a:xfrm>
            <a:off x="539850" y="3515024"/>
            <a:ext cx="8078787" cy="324000"/>
          </a:xfrm>
          <a:prstGeom prst="rect">
            <a:avLst/>
          </a:prstGeom>
          <a:solidFill>
            <a:schemeClr val="accent1">
              <a:lumMod val="60000"/>
              <a:lumOff val="40000"/>
            </a:schemeClr>
          </a:solidFill>
          <a:ln>
            <a:noFill/>
          </a:ln>
          <a:extLst/>
        </p:spPr>
        <p:txBody>
          <a:bodyPr vert="horz" wrap="square" lIns="91440" tIns="45720" rIns="91440" bIns="45720" numCol="1" anchor="ctr" anchorCtr="0" compatLnSpc="1">
            <a:prstTxWarp prst="textNoShape">
              <a:avLst/>
            </a:prstTxWarp>
          </a:bodyPr>
          <a:ls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r>
              <a:rPr lang="zh-TW" altLang="en-US" sz="1600" b="1" dirty="0">
                <a:solidFill>
                  <a:prstClr val="white"/>
                </a:solidFill>
                <a:latin typeface="微軟正黑體"/>
                <a:ea typeface="微軟正黑體"/>
                <a:cs typeface="Calibri" panose="020F0502020204030204" pitchFamily="34" charset="0"/>
              </a:rPr>
              <a:t>市值排名</a:t>
            </a:r>
            <a:r>
              <a:rPr lang="en-US" altLang="zh-TW" sz="1600" b="1" dirty="0">
                <a:solidFill>
                  <a:prstClr val="white"/>
                </a:solidFill>
                <a:latin typeface="Calibri"/>
                <a:ea typeface="微軟正黑體"/>
                <a:cs typeface="Calibri" panose="020F0502020204030204" pitchFamily="34" charset="0"/>
              </a:rPr>
              <a:t>(</a:t>
            </a:r>
            <a:r>
              <a:rPr lang="en-US" altLang="zh-TW" sz="1600" b="1" dirty="0" err="1">
                <a:solidFill>
                  <a:prstClr val="white"/>
                </a:solidFill>
                <a:latin typeface="Calibri"/>
                <a:ea typeface="微軟正黑體"/>
                <a:cs typeface="Calibri" panose="020F0502020204030204" pitchFamily="34" charset="0"/>
              </a:rPr>
              <a:t>US$bn</a:t>
            </a:r>
            <a:r>
              <a:rPr lang="en-US" altLang="zh-TW" sz="1600" b="1" dirty="0">
                <a:solidFill>
                  <a:prstClr val="white"/>
                </a:solidFill>
                <a:latin typeface="Calibri"/>
                <a:ea typeface="微軟正黑體"/>
                <a:cs typeface="Calibri" panose="020F0502020204030204" pitchFamily="34" charset="0"/>
              </a:rPr>
              <a:t>)</a:t>
            </a:r>
          </a:p>
        </p:txBody>
      </p:sp>
      <p:sp>
        <p:nvSpPr>
          <p:cNvPr id="22" name="Rectangle 80"/>
          <p:cNvSpPr>
            <a:spLocks noChangeArrowheads="1"/>
          </p:cNvSpPr>
          <p:nvPr/>
        </p:nvSpPr>
        <p:spPr bwMode="auto">
          <a:xfrm>
            <a:off x="694907" y="5726567"/>
            <a:ext cx="1354538" cy="184666"/>
          </a:xfrm>
          <a:prstGeom prst="rect">
            <a:avLst/>
          </a:prstGeom>
          <a:noFill/>
          <a:ln>
            <a:noFill/>
          </a:ln>
          <a:extLst/>
        </p:spPr>
        <p:txBody>
          <a:bodyPr vert="horz" wrap="none" lIns="0" tIns="0" rIns="0" bIns="0" numCol="1" anchor="t" anchorCtr="0" compatLnSpc="1">
            <a:prstTxWarp prst="textNoShape">
              <a:avLst/>
            </a:prstTxWarp>
            <a:spAutoFit/>
          </a:bodyPr>
          <a:ls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r>
              <a:rPr lang="zh-TW" altLang="en-US" sz="1200" dirty="0">
                <a:solidFill>
                  <a:srgbClr val="000000"/>
                </a:solidFill>
                <a:latin typeface="Calibri"/>
                <a:ea typeface="微軟正黑體"/>
                <a:cs typeface="Arial" panose="020B0604020202020204" pitchFamily="34" charset="0"/>
              </a:rPr>
              <a:t>註：</a:t>
            </a:r>
            <a:r>
              <a:rPr lang="en-US" altLang="zh-TW" sz="1200" dirty="0">
                <a:solidFill>
                  <a:srgbClr val="000000"/>
                </a:solidFill>
                <a:latin typeface="Calibri"/>
                <a:ea typeface="微軟正黑體"/>
                <a:cs typeface="Arial" panose="020B0604020202020204" pitchFamily="34" charset="0"/>
              </a:rPr>
              <a:t> </a:t>
            </a:r>
            <a:r>
              <a:rPr lang="en-US" altLang="zh-TW" sz="1200" dirty="0" smtClean="0">
                <a:solidFill>
                  <a:srgbClr val="000000"/>
                </a:solidFill>
                <a:latin typeface="Calibri"/>
                <a:ea typeface="微軟正黑體"/>
                <a:cs typeface="Arial" panose="020B0604020202020204" pitchFamily="34" charset="0"/>
              </a:rPr>
              <a:t>2022/8/31</a:t>
            </a:r>
            <a:r>
              <a:rPr lang="zh-TW" altLang="en-US" sz="1200" dirty="0" smtClean="0">
                <a:solidFill>
                  <a:srgbClr val="000000"/>
                </a:solidFill>
                <a:latin typeface="Calibri"/>
                <a:ea typeface="微軟正黑體"/>
                <a:cs typeface="Arial" panose="020B0604020202020204" pitchFamily="34" charset="0"/>
              </a:rPr>
              <a:t> </a:t>
            </a:r>
            <a:r>
              <a:rPr lang="zh-TW" altLang="en-US" sz="1200" dirty="0">
                <a:solidFill>
                  <a:srgbClr val="000000"/>
                </a:solidFill>
                <a:latin typeface="Calibri"/>
                <a:ea typeface="微軟正黑體"/>
                <a:cs typeface="Arial" panose="020B0604020202020204" pitchFamily="34" charset="0"/>
              </a:rPr>
              <a:t>市值</a:t>
            </a:r>
            <a:endParaRPr lang="zh-TW" altLang="zh-TW" sz="1200" dirty="0">
              <a:solidFill>
                <a:prstClr val="black"/>
              </a:solidFill>
              <a:latin typeface="Calibri"/>
              <a:ea typeface="微軟正黑體"/>
              <a:cs typeface="Arial" panose="020B0604020202020204" pitchFamily="34" charset="0"/>
            </a:endParaRPr>
          </a:p>
        </p:txBody>
      </p:sp>
      <p:sp>
        <p:nvSpPr>
          <p:cNvPr id="23" name="Rectangle 82"/>
          <p:cNvSpPr>
            <a:spLocks noChangeArrowheads="1"/>
          </p:cNvSpPr>
          <p:nvPr/>
        </p:nvSpPr>
        <p:spPr bwMode="auto">
          <a:xfrm>
            <a:off x="650839" y="3197252"/>
            <a:ext cx="694450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r>
              <a:rPr lang="zh-TW" altLang="en-US" sz="1200" dirty="0">
                <a:solidFill>
                  <a:srgbClr val="000000"/>
                </a:solidFill>
                <a:latin typeface="Calibri"/>
                <a:ea typeface="微軟正黑體"/>
                <a:cs typeface="Arial" panose="020B0604020202020204" pitchFamily="34" charset="0"/>
              </a:rPr>
              <a:t>註：</a:t>
            </a:r>
            <a:r>
              <a:rPr lang="en-US" altLang="zh-TW" sz="1200" dirty="0" smtClean="0">
                <a:solidFill>
                  <a:srgbClr val="000000"/>
                </a:solidFill>
                <a:latin typeface="Calibri"/>
                <a:ea typeface="微軟正黑體"/>
                <a:cs typeface="Arial" panose="020B0604020202020204" pitchFamily="34" charset="0"/>
              </a:rPr>
              <a:t>2022/6/30</a:t>
            </a:r>
            <a:r>
              <a:rPr lang="zh-TW" altLang="en-US" sz="1200" dirty="0" smtClean="0">
                <a:solidFill>
                  <a:srgbClr val="000000"/>
                </a:solidFill>
                <a:latin typeface="Calibri"/>
                <a:ea typeface="微軟正黑體"/>
                <a:cs typeface="Arial" panose="020B0604020202020204" pitchFamily="34" charset="0"/>
              </a:rPr>
              <a:t> </a:t>
            </a:r>
            <a:r>
              <a:rPr lang="zh-TW" altLang="en-US" sz="1200" dirty="0">
                <a:solidFill>
                  <a:srgbClr val="000000"/>
                </a:solidFill>
                <a:latin typeface="Calibri"/>
                <a:ea typeface="微軟正黑體"/>
                <a:cs typeface="Arial" panose="020B0604020202020204" pitchFamily="34" charset="0"/>
              </a:rPr>
              <a:t>總資產</a:t>
            </a:r>
            <a:endParaRPr lang="zh-TW" altLang="zh-TW" sz="1200" dirty="0">
              <a:solidFill>
                <a:prstClr val="black"/>
              </a:solidFill>
              <a:latin typeface="Calibri"/>
              <a:ea typeface="微軟正黑體"/>
              <a:cs typeface="Arial" panose="020B0604020202020204" pitchFamily="34" charset="0"/>
            </a:endParaRPr>
          </a:p>
        </p:txBody>
      </p:sp>
      <p:sp>
        <p:nvSpPr>
          <p:cNvPr id="25" name="文字方塊 24"/>
          <p:cNvSpPr txBox="1"/>
          <p:nvPr/>
        </p:nvSpPr>
        <p:spPr>
          <a:xfrm>
            <a:off x="3369598" y="4092914"/>
            <a:ext cx="2850139" cy="324000"/>
          </a:xfrm>
          <a:prstGeom prst="rect">
            <a:avLst/>
          </a:prstGeom>
          <a:solidFill>
            <a:srgbClr val="EBF2F5"/>
          </a:solidFill>
        </p:spPr>
        <p:txBody>
          <a:bodyPr wrap="square" rtlCol="0">
            <a:spAutoFit/>
          </a:bodyPr>
          <a:lstStyle/>
          <a:p>
            <a:r>
              <a:rPr lang="zh-TW" altLang="en-US" sz="1000" dirty="0" smtClean="0">
                <a:solidFill>
                  <a:prstClr val="black"/>
                </a:solidFill>
              </a:rPr>
              <a:t>         民營           公股</a:t>
            </a:r>
            <a:endParaRPr lang="zh-TW" altLang="en-US" sz="1000" dirty="0">
              <a:solidFill>
                <a:prstClr val="black"/>
              </a:solidFill>
            </a:endParaRPr>
          </a:p>
        </p:txBody>
      </p:sp>
      <p:sp>
        <p:nvSpPr>
          <p:cNvPr id="26" name="矩形 25"/>
          <p:cNvSpPr/>
          <p:nvPr/>
        </p:nvSpPr>
        <p:spPr>
          <a:xfrm>
            <a:off x="3554957" y="4160737"/>
            <a:ext cx="99772" cy="997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4C8D"/>
              </a:solidFill>
            </a:endParaRPr>
          </a:p>
        </p:txBody>
      </p:sp>
      <p:sp>
        <p:nvSpPr>
          <p:cNvPr id="27" name="矩形 26"/>
          <p:cNvSpPr/>
          <p:nvPr/>
        </p:nvSpPr>
        <p:spPr>
          <a:xfrm>
            <a:off x="4141928" y="4159233"/>
            <a:ext cx="99772" cy="997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A94F"/>
              </a:solidFill>
            </a:endParaRPr>
          </a:p>
        </p:txBody>
      </p:sp>
      <p:sp>
        <p:nvSpPr>
          <p:cNvPr id="28" name="文字方塊 27"/>
          <p:cNvSpPr txBox="1"/>
          <p:nvPr/>
        </p:nvSpPr>
        <p:spPr>
          <a:xfrm>
            <a:off x="3324210" y="1602307"/>
            <a:ext cx="2850139" cy="246221"/>
          </a:xfrm>
          <a:prstGeom prst="rect">
            <a:avLst/>
          </a:prstGeom>
          <a:solidFill>
            <a:srgbClr val="EBF2F5"/>
          </a:solidFill>
        </p:spPr>
        <p:txBody>
          <a:bodyPr wrap="square" rtlCol="0">
            <a:spAutoFit/>
          </a:bodyPr>
          <a:lstStyle/>
          <a:p>
            <a:r>
              <a:rPr lang="zh-TW" altLang="en-US" sz="1000" dirty="0" smtClean="0">
                <a:solidFill>
                  <a:prstClr val="black"/>
                </a:solidFill>
              </a:rPr>
              <a:t>         民營           公股</a:t>
            </a:r>
            <a:endParaRPr lang="zh-TW" altLang="en-US" sz="1000" dirty="0">
              <a:solidFill>
                <a:prstClr val="black"/>
              </a:solidFill>
            </a:endParaRPr>
          </a:p>
        </p:txBody>
      </p:sp>
      <p:sp>
        <p:nvSpPr>
          <p:cNvPr id="29" name="矩形 28"/>
          <p:cNvSpPr/>
          <p:nvPr/>
        </p:nvSpPr>
        <p:spPr>
          <a:xfrm>
            <a:off x="3490273" y="1670044"/>
            <a:ext cx="99772" cy="997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4C8D"/>
              </a:solidFill>
            </a:endParaRPr>
          </a:p>
        </p:txBody>
      </p:sp>
      <p:sp>
        <p:nvSpPr>
          <p:cNvPr id="30" name="矩形 29"/>
          <p:cNvSpPr/>
          <p:nvPr/>
        </p:nvSpPr>
        <p:spPr>
          <a:xfrm>
            <a:off x="4077244" y="1674890"/>
            <a:ext cx="99772" cy="997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A94F"/>
              </a:solidFill>
            </a:endParaRPr>
          </a:p>
        </p:txBody>
      </p:sp>
      <p:sp>
        <p:nvSpPr>
          <p:cNvPr id="31" name="文字方塊 30"/>
          <p:cNvSpPr txBox="1"/>
          <p:nvPr/>
        </p:nvSpPr>
        <p:spPr>
          <a:xfrm>
            <a:off x="640717" y="2805148"/>
            <a:ext cx="7935235" cy="276999"/>
          </a:xfrm>
          <a:prstGeom prst="rect">
            <a:avLst/>
          </a:prstGeom>
          <a:solidFill>
            <a:srgbClr val="EBF2F5"/>
          </a:solidFill>
        </p:spPr>
        <p:txBody>
          <a:bodyPr wrap="square" rtlCol="0">
            <a:spAutoFit/>
          </a:bodyPr>
          <a:lstStyle/>
          <a:p>
            <a:r>
              <a:rPr lang="zh-TW" altLang="en-US" sz="1200" dirty="0" smtClean="0">
                <a:solidFill>
                  <a:prstClr val="black"/>
                </a:solidFill>
                <a:latin typeface="微軟正黑體" panose="020B0604030504040204" pitchFamily="34" charset="-120"/>
              </a:rPr>
              <a:t>    國泰            富邦              中信             台灣            新光              兆</a:t>
            </a:r>
            <a:r>
              <a:rPr lang="zh-TW" altLang="en-US" sz="1200" dirty="0">
                <a:solidFill>
                  <a:prstClr val="black"/>
                </a:solidFill>
                <a:latin typeface="微軟正黑體" panose="020B0604030504040204" pitchFamily="34" charset="-120"/>
              </a:rPr>
              <a:t>豐</a:t>
            </a:r>
            <a:r>
              <a:rPr lang="zh-TW" altLang="en-US" sz="1200" dirty="0" smtClean="0">
                <a:solidFill>
                  <a:prstClr val="black"/>
                </a:solidFill>
                <a:latin typeface="微軟正黑體" panose="020B0604030504040204" pitchFamily="34" charset="-120"/>
              </a:rPr>
              <a:t>         合作金庫          第一            華南             開發</a:t>
            </a:r>
            <a:endParaRPr lang="zh-TW" altLang="en-US" sz="1200" dirty="0">
              <a:solidFill>
                <a:prstClr val="black"/>
              </a:solidFill>
              <a:latin typeface="微軟正黑體" panose="020B0604030504040204" pitchFamily="34" charset="-120"/>
            </a:endParaRPr>
          </a:p>
        </p:txBody>
      </p:sp>
      <p:sp>
        <p:nvSpPr>
          <p:cNvPr id="35" name="投影片編號版面配置區 6"/>
          <p:cNvSpPr>
            <a:spLocks noGrp="1"/>
          </p:cNvSpPr>
          <p:nvPr>
            <p:ph type="sldNum" sz="quarter" idx="12"/>
          </p:nvPr>
        </p:nvSpPr>
        <p:spPr>
          <a:xfrm>
            <a:off x="8748464" y="6449913"/>
            <a:ext cx="395536" cy="288032"/>
          </a:xfrm>
        </p:spPr>
        <p:txBody>
          <a:bodyPr/>
          <a:lstStyle/>
          <a:p>
            <a:fld id="{018B90E8-31B4-41F6-8174-D549C5229FD8}" type="slidenum">
              <a:rPr lang="zh-TW" altLang="en-US" smtClean="0">
                <a:latin typeface="+mn-lt"/>
              </a:rPr>
              <a:t>4</a:t>
            </a:fld>
            <a:endParaRPr lang="zh-TW" altLang="en-US">
              <a:latin typeface="+mn-lt"/>
            </a:endParaRPr>
          </a:p>
        </p:txBody>
      </p:sp>
    </p:spTree>
    <p:extLst>
      <p:ext uri="{BB962C8B-B14F-4D97-AF65-F5344CB8AC3E}">
        <p14:creationId xmlns:p14="http://schemas.microsoft.com/office/powerpoint/2010/main" val="11563229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noFill/>
        </p:spPr>
        <p:txBody>
          <a:bodyPr/>
          <a:lstStyle/>
          <a:p>
            <a:r>
              <a:rPr lang="zh-TW" altLang="en-US" dirty="0" smtClean="0"/>
              <a:t>國泰金企業永續獲得國際認可</a:t>
            </a:r>
            <a:endParaRPr lang="zh-TW" altLang="en-US" dirty="0"/>
          </a:p>
        </p:txBody>
      </p:sp>
      <p:sp>
        <p:nvSpPr>
          <p:cNvPr id="4" name="投影片編號版面配置區 3"/>
          <p:cNvSpPr>
            <a:spLocks noGrp="1"/>
          </p:cNvSpPr>
          <p:nvPr>
            <p:ph type="sldNum" sz="quarter" idx="4294967295"/>
          </p:nvPr>
        </p:nvSpPr>
        <p:spPr>
          <a:xfrm>
            <a:off x="8740638" y="6450013"/>
            <a:ext cx="611187" cy="287337"/>
          </a:xfrm>
        </p:spPr>
        <p:txBody>
          <a:bodyPr/>
          <a:lstStyle/>
          <a:p>
            <a:fld id="{018B90E8-31B4-41F6-8174-D549C5229FD8}" type="slidenum">
              <a:rPr lang="zh-TW" altLang="en-US" smtClean="0">
                <a:solidFill>
                  <a:prstClr val="black">
                    <a:lumMod val="65000"/>
                    <a:lumOff val="35000"/>
                  </a:prstClr>
                </a:solidFill>
              </a:rPr>
              <a:pPr/>
              <a:t>40</a:t>
            </a:fld>
            <a:endParaRPr lang="zh-TW" altLang="en-US">
              <a:solidFill>
                <a:prstClr val="black">
                  <a:lumMod val="65000"/>
                  <a:lumOff val="35000"/>
                </a:prstClr>
              </a:solidFill>
            </a:endParaRPr>
          </a:p>
        </p:txBody>
      </p:sp>
      <p:sp>
        <p:nvSpPr>
          <p:cNvPr id="5" name="內容版面配置區 2"/>
          <p:cNvSpPr txBox="1">
            <a:spLocks/>
          </p:cNvSpPr>
          <p:nvPr/>
        </p:nvSpPr>
        <p:spPr bwMode="black">
          <a:xfrm>
            <a:off x="214939" y="5805264"/>
            <a:ext cx="2781831" cy="560929"/>
          </a:xfrm>
          <a:prstGeom prst="rect">
            <a:avLst/>
          </a:prstGeom>
          <a:solidFill>
            <a:schemeClr val="bg1"/>
          </a:solidFill>
          <a:ln w="9525">
            <a:noFill/>
            <a:prstDash val="sysDash"/>
            <a:miter lim="800000"/>
            <a:headEnd/>
            <a:tailEnd/>
          </a:ln>
          <a:effectLst/>
        </p:spPr>
        <p:txBody>
          <a:bodyPr vert="horz" wrap="square" lIns="91440" tIns="45720" rIns="91440" bIns="45720" numCol="1" anchor="t" anchorCtr="0" compatLnSpc="1">
            <a:prstTxWarp prst="textNoShape">
              <a:avLst/>
            </a:prstTxWarp>
            <a:noAutofit/>
          </a:bodyPr>
          <a:lstStyle/>
          <a:p>
            <a:pPr>
              <a:spcBef>
                <a:spcPct val="20000"/>
              </a:spcBef>
            </a:pPr>
            <a:r>
              <a:rPr lang="en-US" altLang="zh-TW" sz="900" dirty="0">
                <a:solidFill>
                  <a:prstClr val="black"/>
                </a:solidFill>
                <a:latin typeface="+mn-lt"/>
              </a:rPr>
              <a:t>Note: </a:t>
            </a:r>
            <a:r>
              <a:rPr lang="en-US" altLang="zh-TW" sz="900" dirty="0" smtClean="0">
                <a:latin typeface="+mn-lt"/>
              </a:rPr>
              <a:t>The </a:t>
            </a:r>
            <a:r>
              <a:rPr lang="en-US" altLang="zh-TW" sz="900" dirty="0">
                <a:latin typeface="+mn-lt"/>
              </a:rPr>
              <a:t>FTSE4Good TIP Taiwan ESG Index is designed by FTSE Russell and Taiwan Index Plus Corp (TIP), wholly-owned subsidiary of Taiwan Stock Exchange.</a:t>
            </a:r>
            <a:endParaRPr lang="en-US" altLang="zh-TW" sz="900" dirty="0">
              <a:solidFill>
                <a:prstClr val="black"/>
              </a:solidFill>
              <a:latin typeface="+mn-lt"/>
            </a:endParaRPr>
          </a:p>
        </p:txBody>
      </p:sp>
      <p:sp>
        <p:nvSpPr>
          <p:cNvPr id="6" name="Rectangle 2"/>
          <p:cNvSpPr>
            <a:spLocks noChangeArrowheads="1"/>
          </p:cNvSpPr>
          <p:nvPr/>
        </p:nvSpPr>
        <p:spPr bwMode="gray">
          <a:xfrm>
            <a:off x="264209" y="836712"/>
            <a:ext cx="2761239" cy="654299"/>
          </a:xfrm>
          <a:prstGeom prst="rect">
            <a:avLst/>
          </a:prstGeom>
          <a:solidFill>
            <a:schemeClr val="bg2"/>
          </a:solidFill>
          <a:ln w="19050" algn="ctr">
            <a:noFill/>
            <a:miter lim="800000"/>
            <a:headEnd/>
            <a:tailEnd/>
          </a:ln>
        </p:spPr>
        <p:txBody>
          <a:bodyPr wrap="square" anchor="ct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gn="ctr" eaLnBrk="1" hangingPunct="1">
              <a:spcBef>
                <a:spcPct val="0"/>
              </a:spcBef>
              <a:buFontTx/>
              <a:buNone/>
            </a:pPr>
            <a:r>
              <a:rPr lang="zh-TW" altLang="en-US" sz="1800" b="1" dirty="0">
                <a:solidFill>
                  <a:prstClr val="white"/>
                </a:solidFill>
                <a:latin typeface="+mj-ea"/>
                <a:ea typeface="+mj-ea"/>
              </a:rPr>
              <a:t>獲</a:t>
            </a:r>
            <a:r>
              <a:rPr lang="zh-TW" altLang="en-US" sz="1800" b="1" dirty="0" smtClean="0">
                <a:solidFill>
                  <a:prstClr val="white"/>
                </a:solidFill>
                <a:latin typeface="+mj-ea"/>
                <a:ea typeface="+mj-ea"/>
              </a:rPr>
              <a:t>政府監管機關肯定</a:t>
            </a:r>
            <a:endParaRPr lang="en-US" altLang="zh-TW" sz="1800" b="1" dirty="0">
              <a:solidFill>
                <a:prstClr val="white"/>
              </a:solidFill>
              <a:latin typeface="+mj-ea"/>
              <a:ea typeface="+mj-ea"/>
            </a:endParaRPr>
          </a:p>
        </p:txBody>
      </p:sp>
      <p:sp>
        <p:nvSpPr>
          <p:cNvPr id="7" name="Rectangle 2"/>
          <p:cNvSpPr>
            <a:spLocks noChangeArrowheads="1"/>
          </p:cNvSpPr>
          <p:nvPr/>
        </p:nvSpPr>
        <p:spPr bwMode="gray">
          <a:xfrm>
            <a:off x="6065398" y="836713"/>
            <a:ext cx="2860478" cy="654298"/>
          </a:xfrm>
          <a:prstGeom prst="rect">
            <a:avLst/>
          </a:prstGeom>
          <a:solidFill>
            <a:schemeClr val="bg2"/>
          </a:solidFill>
          <a:ln w="19050" algn="ctr">
            <a:noFill/>
            <a:miter lim="800000"/>
            <a:headEnd/>
            <a:tailEnd/>
          </a:ln>
        </p:spPr>
        <p:txBody>
          <a:bodyPr wrap="square" anchor="ct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gn="ctr" eaLnBrk="1" hangingPunct="1">
              <a:spcBef>
                <a:spcPct val="0"/>
              </a:spcBef>
              <a:buFontTx/>
              <a:buNone/>
            </a:pPr>
            <a:r>
              <a:rPr lang="zh-TW" altLang="en-US" sz="1800" b="1" dirty="0" smtClean="0">
                <a:solidFill>
                  <a:prstClr val="white"/>
                </a:solidFill>
                <a:latin typeface="+mj-ea"/>
                <a:ea typeface="+mj-ea"/>
              </a:rPr>
              <a:t>榮獲媒體肯定</a:t>
            </a:r>
            <a:endParaRPr lang="zh-TW" altLang="en-US" sz="1800" b="1" dirty="0">
              <a:solidFill>
                <a:schemeClr val="bg1"/>
              </a:solidFill>
              <a:latin typeface="+mj-ea"/>
              <a:ea typeface="+mj-ea"/>
            </a:endParaRPr>
          </a:p>
        </p:txBody>
      </p:sp>
      <p:sp>
        <p:nvSpPr>
          <p:cNvPr id="8" name="文字方塊 7"/>
          <p:cNvSpPr txBox="1"/>
          <p:nvPr/>
        </p:nvSpPr>
        <p:spPr>
          <a:xfrm>
            <a:off x="6062940" y="2192862"/>
            <a:ext cx="2908684" cy="292388"/>
          </a:xfrm>
          <a:prstGeom prst="rect">
            <a:avLst/>
          </a:prstGeom>
          <a:noFill/>
        </p:spPr>
        <p:txBody>
          <a:bodyPr wrap="square" rtlCol="0">
            <a:spAutoFit/>
          </a:bodyPr>
          <a:lstStyle/>
          <a:p>
            <a:pPr algn="ctr"/>
            <a:r>
              <a:rPr lang="zh-TW" altLang="en-US" sz="1300" b="1" dirty="0" smtClean="0">
                <a:solidFill>
                  <a:schemeClr val="bg2">
                    <a:lumMod val="50000"/>
                  </a:schemeClr>
                </a:solidFill>
              </a:rPr>
              <a:t>連續</a:t>
            </a:r>
            <a:r>
              <a:rPr lang="en-US" altLang="zh-TW" sz="1300" b="1" dirty="0" smtClean="0">
                <a:solidFill>
                  <a:schemeClr val="bg2">
                    <a:lumMod val="50000"/>
                  </a:schemeClr>
                </a:solidFill>
              </a:rPr>
              <a:t>9</a:t>
            </a:r>
            <a:r>
              <a:rPr lang="zh-TW" altLang="en-US" sz="1300" b="1" dirty="0" smtClean="0">
                <a:solidFill>
                  <a:schemeClr val="bg2">
                    <a:lumMod val="50000"/>
                  </a:schemeClr>
                </a:solidFill>
              </a:rPr>
              <a:t>年</a:t>
            </a:r>
            <a:r>
              <a:rPr lang="zh-TW" altLang="en-US" sz="1300" dirty="0" smtClean="0">
                <a:solidFill>
                  <a:schemeClr val="tx1">
                    <a:lumMod val="65000"/>
                    <a:lumOff val="35000"/>
                  </a:schemeClr>
                </a:solidFill>
              </a:rPr>
              <a:t>獲前</a:t>
            </a:r>
            <a:r>
              <a:rPr lang="en-US" altLang="zh-TW" sz="1300" dirty="0" smtClean="0">
                <a:solidFill>
                  <a:schemeClr val="tx1">
                    <a:lumMod val="65000"/>
                    <a:lumOff val="35000"/>
                  </a:schemeClr>
                </a:solidFill>
              </a:rPr>
              <a:t>10</a:t>
            </a:r>
            <a:r>
              <a:rPr lang="zh-TW" altLang="en-US" sz="1300" dirty="0" smtClean="0">
                <a:solidFill>
                  <a:schemeClr val="tx1">
                    <a:lumMod val="65000"/>
                    <a:lumOff val="35000"/>
                  </a:schemeClr>
                </a:solidFill>
              </a:rPr>
              <a:t>名，</a:t>
            </a:r>
            <a:r>
              <a:rPr lang="en-US" altLang="zh-TW" sz="1300" dirty="0" smtClean="0">
                <a:solidFill>
                  <a:schemeClr val="tx1">
                    <a:lumMod val="65000"/>
                    <a:lumOff val="35000"/>
                  </a:schemeClr>
                </a:solidFill>
              </a:rPr>
              <a:t>2021</a:t>
            </a:r>
            <a:r>
              <a:rPr lang="zh-TW" altLang="en-US" sz="1300" dirty="0" smtClean="0">
                <a:solidFill>
                  <a:schemeClr val="tx1">
                    <a:lumMod val="65000"/>
                    <a:lumOff val="35000"/>
                  </a:schemeClr>
                </a:solidFill>
              </a:rPr>
              <a:t>年</a:t>
            </a:r>
            <a:r>
              <a:rPr lang="zh-TW" altLang="en-US" sz="1300" b="1" dirty="0" smtClean="0">
                <a:solidFill>
                  <a:schemeClr val="bg2">
                    <a:lumMod val="50000"/>
                  </a:schemeClr>
                </a:solidFill>
              </a:rPr>
              <a:t>第</a:t>
            </a:r>
            <a:r>
              <a:rPr lang="en-US" altLang="zh-TW" sz="1300" b="1" dirty="0">
                <a:solidFill>
                  <a:schemeClr val="bg2">
                    <a:lumMod val="50000"/>
                  </a:schemeClr>
                </a:solidFill>
              </a:rPr>
              <a:t>3</a:t>
            </a:r>
            <a:r>
              <a:rPr lang="zh-TW" altLang="en-US" sz="1300" b="1" dirty="0" smtClean="0">
                <a:solidFill>
                  <a:schemeClr val="bg2">
                    <a:lumMod val="50000"/>
                  </a:schemeClr>
                </a:solidFill>
              </a:rPr>
              <a:t>名</a:t>
            </a:r>
            <a:endParaRPr lang="zh-TW" altLang="zh-TW" sz="1300" b="1" dirty="0">
              <a:solidFill>
                <a:schemeClr val="bg2">
                  <a:lumMod val="50000"/>
                </a:schemeClr>
              </a:solidFill>
            </a:endParaRPr>
          </a:p>
        </p:txBody>
      </p:sp>
      <p:sp>
        <p:nvSpPr>
          <p:cNvPr id="9" name="Rectangle 2"/>
          <p:cNvSpPr>
            <a:spLocks noChangeArrowheads="1"/>
          </p:cNvSpPr>
          <p:nvPr/>
        </p:nvSpPr>
        <p:spPr bwMode="gray">
          <a:xfrm>
            <a:off x="3164824" y="836712"/>
            <a:ext cx="2761200" cy="654299"/>
          </a:xfrm>
          <a:prstGeom prst="rect">
            <a:avLst/>
          </a:prstGeom>
          <a:solidFill>
            <a:schemeClr val="bg2"/>
          </a:solidFill>
          <a:ln w="19050" algn="ctr">
            <a:noFill/>
            <a:miter lim="800000"/>
            <a:headEnd/>
            <a:tailEnd/>
          </a:ln>
        </p:spPr>
        <p:txBody>
          <a:bodyPr wrap="square" anchor="ct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gn="ctr" eaLnBrk="1" hangingPunct="1">
              <a:spcBef>
                <a:spcPct val="0"/>
              </a:spcBef>
              <a:buFontTx/>
              <a:buNone/>
            </a:pPr>
            <a:r>
              <a:rPr lang="zh-TW" altLang="en-US" sz="1800" b="1" dirty="0" smtClean="0">
                <a:solidFill>
                  <a:prstClr val="white"/>
                </a:solidFill>
                <a:latin typeface="+mj-lt"/>
                <a:ea typeface="+mj-ea"/>
              </a:rPr>
              <a:t>受國際</a:t>
            </a:r>
            <a:r>
              <a:rPr lang="en-US" altLang="zh-TW" sz="1800" b="1" dirty="0" smtClean="0">
                <a:solidFill>
                  <a:prstClr val="white"/>
                </a:solidFill>
                <a:latin typeface="+mj-lt"/>
                <a:ea typeface="+mj-ea"/>
              </a:rPr>
              <a:t>ESG</a:t>
            </a:r>
            <a:r>
              <a:rPr lang="zh-TW" altLang="en-US" sz="1800" b="1" dirty="0" smtClean="0">
                <a:solidFill>
                  <a:prstClr val="white"/>
                </a:solidFill>
                <a:latin typeface="+mj-lt"/>
                <a:ea typeface="+mj-ea"/>
              </a:rPr>
              <a:t>評等機構肯定</a:t>
            </a:r>
            <a:endParaRPr lang="zh-TW" altLang="en-US" sz="1800" b="1" dirty="0">
              <a:solidFill>
                <a:prstClr val="white"/>
              </a:solidFill>
              <a:latin typeface="+mj-lt"/>
              <a:ea typeface="+mj-ea"/>
            </a:endParaRPr>
          </a:p>
        </p:txBody>
      </p:sp>
      <p:pic>
        <p:nvPicPr>
          <p:cNvPr id="1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6463" t="18446" r="37777" b="76488"/>
          <a:stretch/>
        </p:blipFill>
        <p:spPr bwMode="auto">
          <a:xfrm>
            <a:off x="3482376" y="3600315"/>
            <a:ext cx="864869" cy="475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投影片編號版面配置區 4"/>
          <p:cNvSpPr txBox="1">
            <a:spLocks/>
          </p:cNvSpPr>
          <p:nvPr/>
        </p:nvSpPr>
        <p:spPr>
          <a:xfrm>
            <a:off x="189506" y="1500649"/>
            <a:ext cx="2761240" cy="416183"/>
          </a:xfrm>
          <a:prstGeom prst="rect">
            <a:avLst/>
          </a:prstGeom>
        </p:spPr>
        <p:txBody>
          <a:bodyPr lIns="91435" tIns="45718" rIns="91435" bIns="45718"/>
          <a:ls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lgn="ctr"/>
            <a:r>
              <a:rPr lang="en-US" altLang="zh-TW" sz="1500" b="1" kern="0" dirty="0">
                <a:solidFill>
                  <a:schemeClr val="bg2">
                    <a:lumMod val="50000"/>
                  </a:schemeClr>
                </a:solidFill>
                <a:latin typeface="+mn-lt"/>
                <a:ea typeface="微軟正黑體" panose="020B0604030504040204" pitchFamily="34" charset="-120"/>
                <a:cs typeface="新細明體"/>
              </a:rPr>
              <a:t>Top </a:t>
            </a:r>
            <a:r>
              <a:rPr lang="en-US" altLang="zh-TW" sz="1500" b="1" kern="0" dirty="0" smtClean="0">
                <a:solidFill>
                  <a:schemeClr val="bg2">
                    <a:lumMod val="50000"/>
                  </a:schemeClr>
                </a:solidFill>
                <a:latin typeface="+mn-lt"/>
                <a:ea typeface="微軟正黑體" panose="020B0604030504040204" pitchFamily="34" charset="-120"/>
                <a:cs typeface="新細明體"/>
              </a:rPr>
              <a:t>5 </a:t>
            </a:r>
            <a:r>
              <a:rPr lang="en-US" altLang="zh-TW" sz="1500" b="1" kern="0" dirty="0">
                <a:solidFill>
                  <a:schemeClr val="bg2">
                    <a:lumMod val="50000"/>
                  </a:schemeClr>
                </a:solidFill>
                <a:latin typeface="+mn-lt"/>
                <a:ea typeface="微軟正黑體" panose="020B0604030504040204" pitchFamily="34" charset="-120"/>
                <a:cs typeface="新細明體"/>
              </a:rPr>
              <a:t>% </a:t>
            </a:r>
          </a:p>
          <a:p>
            <a:pPr algn="ctr"/>
            <a:r>
              <a:rPr lang="zh-TW" altLang="en-US" sz="1500" b="1" kern="0" dirty="0" smtClean="0">
                <a:solidFill>
                  <a:schemeClr val="bg2">
                    <a:lumMod val="50000"/>
                  </a:schemeClr>
                </a:solidFill>
                <a:latin typeface="+mn-lt"/>
                <a:ea typeface="微軟正黑體" panose="020B0604030504040204" pitchFamily="34" charset="-120"/>
                <a:cs typeface="新細明體"/>
              </a:rPr>
              <a:t>公司</a:t>
            </a:r>
            <a:r>
              <a:rPr lang="zh-TW" altLang="en-US" sz="1500" b="1" kern="0" dirty="0">
                <a:solidFill>
                  <a:schemeClr val="bg2">
                    <a:lumMod val="50000"/>
                  </a:schemeClr>
                </a:solidFill>
                <a:latin typeface="+mn-lt"/>
                <a:ea typeface="微軟正黑體" panose="020B0604030504040204" pitchFamily="34" charset="-120"/>
                <a:cs typeface="新細明體"/>
              </a:rPr>
              <a:t>治理</a:t>
            </a:r>
            <a:r>
              <a:rPr lang="en-US" altLang="zh-TW" sz="1500" b="1" kern="0" dirty="0" smtClean="0">
                <a:solidFill>
                  <a:schemeClr val="bg2">
                    <a:lumMod val="50000"/>
                  </a:schemeClr>
                </a:solidFill>
                <a:latin typeface="+mn-lt"/>
                <a:ea typeface="微軟正黑體" panose="020B0604030504040204" pitchFamily="34" charset="-120"/>
                <a:cs typeface="新細明體"/>
              </a:rPr>
              <a:t> </a:t>
            </a:r>
            <a:endParaRPr lang="zh-TW" altLang="en-US" sz="1500" b="1" kern="0" dirty="0">
              <a:solidFill>
                <a:schemeClr val="bg2">
                  <a:lumMod val="50000"/>
                </a:schemeClr>
              </a:solidFill>
              <a:latin typeface="+mn-lt"/>
              <a:ea typeface="微軟正黑體" panose="020B0604030504040204" pitchFamily="34" charset="-120"/>
              <a:cs typeface="新細明體"/>
            </a:endParaRPr>
          </a:p>
        </p:txBody>
      </p:sp>
      <p:sp>
        <p:nvSpPr>
          <p:cNvPr id="13" name="橢圓 12"/>
          <p:cNvSpPr/>
          <p:nvPr/>
        </p:nvSpPr>
        <p:spPr>
          <a:xfrm>
            <a:off x="306476" y="2026812"/>
            <a:ext cx="2527300" cy="927992"/>
          </a:xfrm>
          <a:prstGeom prst="ellipse">
            <a:avLst/>
          </a:prstGeom>
          <a:solidFill>
            <a:schemeClr val="accent2">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zh-TW" altLang="en-US"/>
          </a:p>
        </p:txBody>
      </p:sp>
      <p:sp>
        <p:nvSpPr>
          <p:cNvPr id="14" name="橢圓 13"/>
          <p:cNvSpPr/>
          <p:nvPr/>
        </p:nvSpPr>
        <p:spPr>
          <a:xfrm>
            <a:off x="1407094" y="2226477"/>
            <a:ext cx="326065" cy="2690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zh-TW" altLang="en-US"/>
          </a:p>
        </p:txBody>
      </p:sp>
      <p:cxnSp>
        <p:nvCxnSpPr>
          <p:cNvPr id="15" name="直線接點 14"/>
          <p:cNvCxnSpPr/>
          <p:nvPr/>
        </p:nvCxnSpPr>
        <p:spPr>
          <a:xfrm flipV="1">
            <a:off x="1569413" y="2023333"/>
            <a:ext cx="1426" cy="219317"/>
          </a:xfrm>
          <a:prstGeom prst="line">
            <a:avLst/>
          </a:prstGeom>
          <a:ln w="28575">
            <a:solidFill>
              <a:srgbClr val="014C33"/>
            </a:solidFill>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213181" y="2485079"/>
            <a:ext cx="2762018" cy="292384"/>
          </a:xfrm>
          <a:prstGeom prst="rect">
            <a:avLst/>
          </a:prstGeom>
          <a:noFill/>
        </p:spPr>
        <p:txBody>
          <a:bodyPr wrap="square" lIns="91435" tIns="45718" rIns="91435" bIns="45718" rtlCol="0">
            <a:spAutoFit/>
          </a:bodyPr>
          <a:lstStyle/>
          <a:p>
            <a:pPr algn="ctr"/>
            <a:r>
              <a:rPr lang="zh-TW" altLang="en-US" sz="1300" dirty="0" smtClean="0">
                <a:latin typeface="+mn-lt"/>
                <a:ea typeface="微軟正黑體" panose="020B0604030504040204" pitchFamily="34" charset="-120"/>
              </a:rPr>
              <a:t>逾</a:t>
            </a:r>
            <a:r>
              <a:rPr lang="en-US" altLang="zh-TW" sz="1300" dirty="0" smtClean="0">
                <a:latin typeface="+mn-lt"/>
                <a:ea typeface="微軟正黑體" panose="020B0604030504040204" pitchFamily="34" charset="-120"/>
              </a:rPr>
              <a:t>1,000</a:t>
            </a:r>
            <a:r>
              <a:rPr lang="zh-TW" altLang="en-US" sz="1300" dirty="0" smtClean="0">
                <a:latin typeface="+mn-lt"/>
                <a:ea typeface="微軟正黑體" panose="020B0604030504040204" pitchFamily="34" charset="-120"/>
              </a:rPr>
              <a:t>家上市櫃公司</a:t>
            </a:r>
            <a:endParaRPr lang="zh-TW" altLang="en-US" sz="1300" dirty="0">
              <a:latin typeface="+mn-lt"/>
              <a:ea typeface="微軟正黑體" panose="020B0604030504040204" pitchFamily="34" charset="-120"/>
            </a:endParaRPr>
          </a:p>
        </p:txBody>
      </p:sp>
      <p:sp>
        <p:nvSpPr>
          <p:cNvPr id="17" name="矩形 16"/>
          <p:cNvSpPr/>
          <p:nvPr/>
        </p:nvSpPr>
        <p:spPr>
          <a:xfrm>
            <a:off x="35496" y="2996952"/>
            <a:ext cx="3115964" cy="307777"/>
          </a:xfrm>
          <a:prstGeom prst="rect">
            <a:avLst/>
          </a:prstGeom>
        </p:spPr>
        <p:txBody>
          <a:bodyPr wrap="square">
            <a:spAutoFit/>
          </a:bodyPr>
          <a:lstStyle/>
          <a:p>
            <a:pPr algn="ctr"/>
            <a:r>
              <a:rPr lang="zh-TW" altLang="en-US" sz="1400" b="1" dirty="0" smtClean="0">
                <a:solidFill>
                  <a:schemeClr val="tx1">
                    <a:lumMod val="65000"/>
                    <a:lumOff val="35000"/>
                  </a:schemeClr>
                </a:solidFill>
                <a:latin typeface="+mn-lt"/>
              </a:rPr>
              <a:t>台灣證交所公司治理評鑑</a:t>
            </a:r>
            <a:endParaRPr lang="zh-TW" altLang="en-US" sz="1400" b="1" dirty="0">
              <a:solidFill>
                <a:schemeClr val="tx1">
                  <a:lumMod val="65000"/>
                  <a:lumOff val="35000"/>
                </a:schemeClr>
              </a:solidFill>
              <a:latin typeface="+mn-lt"/>
            </a:endParaRPr>
          </a:p>
        </p:txBody>
      </p:sp>
      <p:sp>
        <p:nvSpPr>
          <p:cNvPr id="18" name="矩形 17"/>
          <p:cNvSpPr/>
          <p:nvPr/>
        </p:nvSpPr>
        <p:spPr>
          <a:xfrm>
            <a:off x="-36512" y="4726983"/>
            <a:ext cx="3115964" cy="523220"/>
          </a:xfrm>
          <a:prstGeom prst="rect">
            <a:avLst/>
          </a:prstGeom>
        </p:spPr>
        <p:txBody>
          <a:bodyPr wrap="square">
            <a:spAutoFit/>
          </a:bodyPr>
          <a:lstStyle/>
          <a:p>
            <a:pPr algn="ctr">
              <a:spcBef>
                <a:spcPct val="0"/>
              </a:spcBef>
            </a:pPr>
            <a:r>
              <a:rPr lang="zh-TW" altLang="en-US" sz="1400" dirty="0" smtClean="0">
                <a:solidFill>
                  <a:schemeClr val="tx1">
                    <a:lumMod val="65000"/>
                    <a:lumOff val="35000"/>
                  </a:schemeClr>
                </a:solidFill>
              </a:rPr>
              <a:t>連續</a:t>
            </a:r>
            <a:r>
              <a:rPr lang="en-US" altLang="zh-TW" sz="1400" dirty="0">
                <a:solidFill>
                  <a:schemeClr val="tx1">
                    <a:lumMod val="65000"/>
                    <a:lumOff val="35000"/>
                  </a:schemeClr>
                </a:solidFill>
              </a:rPr>
              <a:t>5</a:t>
            </a:r>
            <a:r>
              <a:rPr lang="zh-TW" altLang="en-US" sz="1400" dirty="0" smtClean="0">
                <a:solidFill>
                  <a:schemeClr val="tx1">
                    <a:lumMod val="65000"/>
                    <a:lumOff val="35000"/>
                  </a:schemeClr>
                </a:solidFill>
              </a:rPr>
              <a:t>年</a:t>
            </a:r>
            <a:endParaRPr lang="en-US" altLang="zh-TW" sz="1400" dirty="0" smtClean="0">
              <a:solidFill>
                <a:schemeClr val="tx1">
                  <a:lumMod val="65000"/>
                  <a:lumOff val="35000"/>
                </a:schemeClr>
              </a:solidFill>
            </a:endParaRPr>
          </a:p>
          <a:p>
            <a:pPr algn="ctr">
              <a:spcBef>
                <a:spcPct val="0"/>
              </a:spcBef>
            </a:pPr>
            <a:r>
              <a:rPr lang="zh-TW" altLang="en-US" sz="1400" b="1" dirty="0" smtClean="0">
                <a:solidFill>
                  <a:schemeClr val="bg2">
                    <a:lumMod val="50000"/>
                  </a:schemeClr>
                </a:solidFill>
              </a:rPr>
              <a:t>台灣永續指數</a:t>
            </a:r>
            <a:endParaRPr lang="en-US" altLang="zh-TW" sz="1400" b="1" dirty="0">
              <a:solidFill>
                <a:schemeClr val="bg2">
                  <a:lumMod val="50000"/>
                </a:schemeClr>
              </a:solidFill>
            </a:endParaRPr>
          </a:p>
        </p:txBody>
      </p:sp>
      <p:cxnSp>
        <p:nvCxnSpPr>
          <p:cNvPr id="19" name="直線接點 18"/>
          <p:cNvCxnSpPr/>
          <p:nvPr/>
        </p:nvCxnSpPr>
        <p:spPr>
          <a:xfrm>
            <a:off x="3095136" y="827856"/>
            <a:ext cx="0" cy="565200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5995712" y="851815"/>
            <a:ext cx="0" cy="565200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3131840" y="2708920"/>
            <a:ext cx="2796645" cy="523220"/>
          </a:xfrm>
          <a:prstGeom prst="rect">
            <a:avLst/>
          </a:prstGeom>
        </p:spPr>
        <p:txBody>
          <a:bodyPr wrap="square">
            <a:spAutoFit/>
          </a:bodyPr>
          <a:lstStyle/>
          <a:p>
            <a:pPr algn="ctr"/>
            <a:r>
              <a:rPr lang="zh-TW" altLang="en-US" sz="1400" dirty="0" smtClean="0">
                <a:solidFill>
                  <a:schemeClr val="tx1">
                    <a:lumMod val="65000"/>
                    <a:lumOff val="35000"/>
                  </a:schemeClr>
                </a:solidFill>
                <a:ea typeface="微軟正黑體" panose="020B0604030504040204" pitchFamily="34" charset="-120"/>
                <a:cs typeface="Arial" panose="020B0604020202020204" pitchFamily="34" charset="0"/>
              </a:rPr>
              <a:t>入選</a:t>
            </a:r>
            <a:endParaRPr lang="en-US" altLang="zh-TW" sz="1400" dirty="0" smtClean="0">
              <a:solidFill>
                <a:schemeClr val="tx1">
                  <a:lumMod val="65000"/>
                  <a:lumOff val="35000"/>
                </a:schemeClr>
              </a:solidFill>
              <a:ea typeface="微軟正黑體" panose="020B0604030504040204" pitchFamily="34" charset="-120"/>
              <a:cs typeface="Arial" panose="020B0604020202020204" pitchFamily="34" charset="0"/>
            </a:endParaRPr>
          </a:p>
          <a:p>
            <a:pPr algn="ctr"/>
            <a:r>
              <a:rPr lang="en-US" altLang="zh-TW" sz="1400" b="1" dirty="0" smtClean="0">
                <a:solidFill>
                  <a:schemeClr val="bg2">
                    <a:lumMod val="50000"/>
                  </a:schemeClr>
                </a:solidFill>
                <a:ea typeface="微軟正黑體" panose="020B0604030504040204" pitchFamily="34" charset="-120"/>
                <a:cs typeface="Arial" panose="020B0604020202020204" pitchFamily="34" charset="0"/>
              </a:rPr>
              <a:t>DJSI </a:t>
            </a:r>
            <a:r>
              <a:rPr lang="zh-TW" altLang="en-US" sz="1400" b="1" dirty="0" smtClean="0">
                <a:solidFill>
                  <a:schemeClr val="bg2">
                    <a:lumMod val="50000"/>
                  </a:schemeClr>
                </a:solidFill>
                <a:ea typeface="微軟正黑體" panose="020B0604030504040204" pitchFamily="34" charset="-120"/>
                <a:cs typeface="Arial" panose="020B0604020202020204" pitchFamily="34" charset="0"/>
              </a:rPr>
              <a:t>世界及新興市場成分股</a:t>
            </a:r>
            <a:endParaRPr lang="en-US" altLang="zh-TW" sz="1400" b="1" dirty="0">
              <a:solidFill>
                <a:schemeClr val="bg2">
                  <a:lumMod val="50000"/>
                </a:schemeClr>
              </a:solidFill>
              <a:ea typeface="微軟正黑體" panose="020B0604030504040204" pitchFamily="34" charset="-120"/>
              <a:cs typeface="Arial" panose="020B0604020202020204" pitchFamily="34" charset="0"/>
            </a:endParaRPr>
          </a:p>
        </p:txBody>
      </p:sp>
      <p:pic>
        <p:nvPicPr>
          <p:cNvPr id="25" name="Picture 4" descr="D:\0.CSR相關專案\2.對外揭露_意見徵詢、問卷&amp;獎項\2.投資人_FTSE4GOOD\2017\結果\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4889" y="5748996"/>
            <a:ext cx="938130" cy="759192"/>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直線接點 31"/>
          <p:cNvCxnSpPr/>
          <p:nvPr/>
        </p:nvCxnSpPr>
        <p:spPr>
          <a:xfrm>
            <a:off x="236797" y="3447384"/>
            <a:ext cx="2673954"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6156176" y="2690563"/>
            <a:ext cx="2674800"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37" name="圖片 36" descr="ãå¤©ä¸ä¼æ¥­å¬æ°ãçåçæå°çµæ"/>
          <p:cNvPicPr/>
          <p:nvPr/>
        </p:nvPicPr>
        <p:blipFill>
          <a:blip r:embed="rId4">
            <a:extLst>
              <a:ext uri="{28A0092B-C50C-407E-A947-70E740481C1C}">
                <a14:useLocalDpi xmlns:a14="http://schemas.microsoft.com/office/drawing/2010/main" val="0"/>
              </a:ext>
            </a:extLst>
          </a:blip>
          <a:srcRect/>
          <a:stretch>
            <a:fillRect/>
          </a:stretch>
        </p:blipFill>
        <p:spPr bwMode="auto">
          <a:xfrm>
            <a:off x="6123035" y="1691227"/>
            <a:ext cx="2567940" cy="374015"/>
          </a:xfrm>
          <a:prstGeom prst="rect">
            <a:avLst/>
          </a:prstGeom>
          <a:noFill/>
          <a:ln>
            <a:noFill/>
          </a:ln>
        </p:spPr>
      </p:pic>
      <p:cxnSp>
        <p:nvCxnSpPr>
          <p:cNvPr id="38" name="直線接點 37"/>
          <p:cNvCxnSpPr/>
          <p:nvPr/>
        </p:nvCxnSpPr>
        <p:spPr>
          <a:xfrm>
            <a:off x="6156176" y="4668321"/>
            <a:ext cx="2674800"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2" name="群組 41"/>
          <p:cNvGrpSpPr/>
          <p:nvPr/>
        </p:nvGrpSpPr>
        <p:grpSpPr>
          <a:xfrm>
            <a:off x="3483738" y="4049392"/>
            <a:ext cx="800529" cy="531736"/>
            <a:chOff x="3386795" y="4078118"/>
            <a:chExt cx="800529" cy="531736"/>
          </a:xfrm>
        </p:grpSpPr>
        <p:pic>
          <p:nvPicPr>
            <p:cNvPr id="4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3354" t="32508" r="38482" b="59409"/>
            <a:stretch/>
          </p:blipFill>
          <p:spPr bwMode="auto">
            <a:xfrm>
              <a:off x="3386795" y="4078118"/>
              <a:ext cx="800529" cy="495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文字方塊 43"/>
            <p:cNvSpPr txBox="1"/>
            <p:nvPr/>
          </p:nvSpPr>
          <p:spPr>
            <a:xfrm>
              <a:off x="3454513" y="4332855"/>
              <a:ext cx="679813" cy="276999"/>
            </a:xfrm>
            <a:prstGeom prst="rect">
              <a:avLst/>
            </a:prstGeom>
            <a:solidFill>
              <a:schemeClr val="bg1"/>
            </a:solidFill>
          </p:spPr>
          <p:txBody>
            <a:bodyPr wrap="square" lIns="72000" tIns="0" rIns="72000" bIns="0" rtlCol="0">
              <a:spAutoFit/>
            </a:bodyPr>
            <a:lstStyle/>
            <a:p>
              <a:pPr algn="ctr"/>
              <a:r>
                <a:rPr lang="en-US" altLang="zh-TW" dirty="0" smtClean="0">
                  <a:solidFill>
                    <a:srgbClr val="3C7F80"/>
                  </a:solidFill>
                  <a:latin typeface="+mn-lt"/>
                </a:rPr>
                <a:t>AA</a:t>
              </a:r>
              <a:endParaRPr lang="zh-TW" altLang="en-US" dirty="0">
                <a:solidFill>
                  <a:srgbClr val="3C7F80"/>
                </a:solidFill>
                <a:latin typeface="+mn-lt"/>
              </a:endParaRPr>
            </a:p>
          </p:txBody>
        </p:sp>
      </p:grpSp>
      <p:pic>
        <p:nvPicPr>
          <p:cNvPr id="2" name="圖片 1"/>
          <p:cNvPicPr>
            <a:picLocks noChangeAspect="1"/>
          </p:cNvPicPr>
          <p:nvPr/>
        </p:nvPicPr>
        <p:blipFill>
          <a:blip r:embed="rId5"/>
          <a:stretch>
            <a:fillRect/>
          </a:stretch>
        </p:blipFill>
        <p:spPr>
          <a:xfrm>
            <a:off x="833707" y="3648285"/>
            <a:ext cx="1483212" cy="994466"/>
          </a:xfrm>
          <a:prstGeom prst="rect">
            <a:avLst/>
          </a:prstGeom>
        </p:spPr>
      </p:pic>
      <p:cxnSp>
        <p:nvCxnSpPr>
          <p:cNvPr id="48" name="直線接點 47"/>
          <p:cNvCxnSpPr/>
          <p:nvPr/>
        </p:nvCxnSpPr>
        <p:spPr>
          <a:xfrm>
            <a:off x="3226211" y="3452906"/>
            <a:ext cx="2673954"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直線接點 48"/>
          <p:cNvCxnSpPr/>
          <p:nvPr/>
        </p:nvCxnSpPr>
        <p:spPr>
          <a:xfrm>
            <a:off x="3226211" y="4666823"/>
            <a:ext cx="2673954"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直線接點 49"/>
          <p:cNvCxnSpPr/>
          <p:nvPr/>
        </p:nvCxnSpPr>
        <p:spPr>
          <a:xfrm>
            <a:off x="3226211" y="5615118"/>
            <a:ext cx="2673954"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7" name="圖片 46"/>
          <p:cNvPicPr>
            <a:picLocks noChangeAspect="1"/>
          </p:cNvPicPr>
          <p:nvPr/>
        </p:nvPicPr>
        <p:blipFill>
          <a:blip r:embed="rId6"/>
          <a:stretch>
            <a:fillRect/>
          </a:stretch>
        </p:blipFill>
        <p:spPr>
          <a:xfrm>
            <a:off x="3516684" y="5670644"/>
            <a:ext cx="889909" cy="841013"/>
          </a:xfrm>
          <a:prstGeom prst="rect">
            <a:avLst/>
          </a:prstGeom>
        </p:spPr>
      </p:pic>
      <p:pic>
        <p:nvPicPr>
          <p:cNvPr id="54" name="圖片 5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92894" y="2793503"/>
            <a:ext cx="1001364" cy="678034"/>
          </a:xfrm>
          <a:prstGeom prst="rect">
            <a:avLst/>
          </a:prstGeom>
        </p:spPr>
      </p:pic>
      <p:pic>
        <p:nvPicPr>
          <p:cNvPr id="55" name="圖片 54"/>
          <p:cNvPicPr>
            <a:picLocks noChangeAspect="1"/>
          </p:cNvPicPr>
          <p:nvPr/>
        </p:nvPicPr>
        <p:blipFill>
          <a:blip r:embed="rId8"/>
          <a:stretch>
            <a:fillRect/>
          </a:stretch>
        </p:blipFill>
        <p:spPr>
          <a:xfrm>
            <a:off x="6814509" y="4940180"/>
            <a:ext cx="1448002" cy="543001"/>
          </a:xfrm>
          <a:prstGeom prst="rect">
            <a:avLst/>
          </a:prstGeom>
        </p:spPr>
      </p:pic>
      <p:sp>
        <p:nvSpPr>
          <p:cNvPr id="56" name="文字方塊 55"/>
          <p:cNvSpPr txBox="1"/>
          <p:nvPr/>
        </p:nvSpPr>
        <p:spPr>
          <a:xfrm>
            <a:off x="6154777" y="5647198"/>
            <a:ext cx="2908684" cy="692497"/>
          </a:xfrm>
          <a:prstGeom prst="rect">
            <a:avLst/>
          </a:prstGeom>
          <a:noFill/>
        </p:spPr>
        <p:txBody>
          <a:bodyPr wrap="square" rtlCol="0">
            <a:spAutoFit/>
          </a:bodyPr>
          <a:lstStyle/>
          <a:p>
            <a:pPr algn="ctr"/>
            <a:r>
              <a:rPr lang="en-US" altLang="zh-TW" sz="1300" b="1" dirty="0" smtClean="0">
                <a:solidFill>
                  <a:schemeClr val="tx1">
                    <a:lumMod val="65000"/>
                    <a:lumOff val="35000"/>
                  </a:schemeClr>
                </a:solidFill>
              </a:rPr>
              <a:t>2021</a:t>
            </a:r>
            <a:r>
              <a:rPr lang="zh-TW" altLang="en-US" sz="1300" b="1" dirty="0" smtClean="0">
                <a:solidFill>
                  <a:schemeClr val="tx1">
                    <a:lumMod val="65000"/>
                    <a:lumOff val="35000"/>
                  </a:schemeClr>
                </a:solidFill>
              </a:rPr>
              <a:t>台灣企業永續獎</a:t>
            </a:r>
            <a:endParaRPr lang="en-US" altLang="zh-TW" sz="1300" b="1" dirty="0" smtClean="0">
              <a:solidFill>
                <a:schemeClr val="tx1">
                  <a:lumMod val="65000"/>
                  <a:lumOff val="35000"/>
                </a:schemeClr>
              </a:solidFill>
            </a:endParaRPr>
          </a:p>
          <a:p>
            <a:pPr algn="ctr"/>
            <a:r>
              <a:rPr lang="zh-TW" altLang="en-US" sz="1300" dirty="0" smtClean="0">
                <a:solidFill>
                  <a:schemeClr val="tx1">
                    <a:lumMod val="65000"/>
                    <a:lumOff val="35000"/>
                  </a:schemeClr>
                </a:solidFill>
              </a:rPr>
              <a:t>台灣十大永續典範企業獎</a:t>
            </a:r>
            <a:r>
              <a:rPr lang="en-US" altLang="zh-TW" sz="1300" dirty="0" smtClean="0">
                <a:solidFill>
                  <a:schemeClr val="tx1">
                    <a:lumMod val="65000"/>
                    <a:lumOff val="35000"/>
                  </a:schemeClr>
                </a:solidFill>
              </a:rPr>
              <a:t>-</a:t>
            </a:r>
            <a:r>
              <a:rPr lang="zh-TW" altLang="en-US" sz="1300" dirty="0" smtClean="0">
                <a:solidFill>
                  <a:schemeClr val="tx1">
                    <a:lumMod val="65000"/>
                    <a:lumOff val="35000"/>
                  </a:schemeClr>
                </a:solidFill>
              </a:rPr>
              <a:t>服務獎</a:t>
            </a:r>
            <a:endParaRPr lang="en-US" altLang="zh-TW" sz="1300" dirty="0" smtClean="0">
              <a:solidFill>
                <a:schemeClr val="tx1">
                  <a:lumMod val="65000"/>
                  <a:lumOff val="35000"/>
                </a:schemeClr>
              </a:solidFill>
            </a:endParaRPr>
          </a:p>
          <a:p>
            <a:pPr algn="ctr"/>
            <a:r>
              <a:rPr lang="zh-TW" altLang="en-US" sz="1300" dirty="0" smtClean="0">
                <a:solidFill>
                  <a:schemeClr val="tx1">
                    <a:lumMod val="65000"/>
                    <a:lumOff val="35000"/>
                  </a:schemeClr>
                </a:solidFill>
              </a:rPr>
              <a:t>企業永續報告書白金</a:t>
            </a:r>
            <a:r>
              <a:rPr lang="zh-TW" altLang="en-US" sz="1300" dirty="0">
                <a:solidFill>
                  <a:schemeClr val="tx1">
                    <a:lumMod val="65000"/>
                    <a:lumOff val="35000"/>
                  </a:schemeClr>
                </a:solidFill>
              </a:rPr>
              <a:t>獎</a:t>
            </a:r>
            <a:r>
              <a:rPr lang="zh-TW" altLang="en-US" sz="1300" dirty="0" smtClean="0">
                <a:solidFill>
                  <a:schemeClr val="tx1">
                    <a:lumMod val="65000"/>
                    <a:lumOff val="35000"/>
                  </a:schemeClr>
                </a:solidFill>
              </a:rPr>
              <a:t> </a:t>
            </a:r>
            <a:endParaRPr lang="zh-TW" altLang="zh-TW" sz="1300" dirty="0">
              <a:solidFill>
                <a:schemeClr val="tx1">
                  <a:lumMod val="65000"/>
                  <a:lumOff val="35000"/>
                </a:schemeClr>
              </a:solidFill>
            </a:endParaRPr>
          </a:p>
        </p:txBody>
      </p:sp>
      <p:sp>
        <p:nvSpPr>
          <p:cNvPr id="57" name="文字方塊 56"/>
          <p:cNvSpPr txBox="1"/>
          <p:nvPr/>
        </p:nvSpPr>
        <p:spPr>
          <a:xfrm>
            <a:off x="6154777" y="3942223"/>
            <a:ext cx="2908684" cy="492443"/>
          </a:xfrm>
          <a:prstGeom prst="rect">
            <a:avLst/>
          </a:prstGeom>
          <a:noFill/>
        </p:spPr>
        <p:txBody>
          <a:bodyPr wrap="square" rtlCol="0">
            <a:spAutoFit/>
          </a:bodyPr>
          <a:lstStyle/>
          <a:p>
            <a:pPr algn="ctr"/>
            <a:r>
              <a:rPr lang="zh-TW" altLang="en-US" sz="1300" b="1" dirty="0" smtClean="0">
                <a:solidFill>
                  <a:schemeClr val="bg2">
                    <a:lumMod val="50000"/>
                  </a:schemeClr>
                </a:solidFill>
              </a:rPr>
              <a:t>連續</a:t>
            </a:r>
            <a:r>
              <a:rPr lang="en-US" altLang="zh-TW" sz="1300" b="1" dirty="0" smtClean="0">
                <a:solidFill>
                  <a:schemeClr val="bg2">
                    <a:lumMod val="50000"/>
                  </a:schemeClr>
                </a:solidFill>
              </a:rPr>
              <a:t>3</a:t>
            </a:r>
            <a:r>
              <a:rPr lang="zh-TW" altLang="en-US" sz="1300" b="1" dirty="0" smtClean="0">
                <a:solidFill>
                  <a:schemeClr val="bg2">
                    <a:lumMod val="50000"/>
                  </a:schemeClr>
                </a:solidFill>
              </a:rPr>
              <a:t>年</a:t>
            </a:r>
            <a:r>
              <a:rPr lang="zh-TW" altLang="en-US" sz="1300" dirty="0" smtClean="0">
                <a:solidFill>
                  <a:schemeClr val="tx1">
                    <a:lumMod val="65000"/>
                    <a:lumOff val="35000"/>
                  </a:schemeClr>
                </a:solidFill>
              </a:rPr>
              <a:t>榮獲</a:t>
            </a:r>
            <a:r>
              <a:rPr lang="en-US" altLang="zh-TW" sz="1300" dirty="0" smtClean="0">
                <a:solidFill>
                  <a:schemeClr val="tx1">
                    <a:lumMod val="65000"/>
                    <a:lumOff val="35000"/>
                  </a:schemeClr>
                </a:solidFill>
              </a:rPr>
              <a:t>CSR </a:t>
            </a:r>
            <a:r>
              <a:rPr lang="zh-TW" altLang="en-US" sz="1300" dirty="0">
                <a:solidFill>
                  <a:schemeClr val="tx1">
                    <a:lumMod val="65000"/>
                    <a:lumOff val="35000"/>
                  </a:schemeClr>
                </a:solidFill>
              </a:rPr>
              <a:t>年度大調查</a:t>
            </a:r>
          </a:p>
          <a:p>
            <a:pPr algn="ctr"/>
            <a:r>
              <a:rPr lang="zh-TW" altLang="en-US" sz="1300" dirty="0">
                <a:solidFill>
                  <a:schemeClr val="tx1">
                    <a:lumMod val="65000"/>
                    <a:lumOff val="35000"/>
                  </a:schemeClr>
                </a:solidFill>
              </a:rPr>
              <a:t>金融保險</a:t>
            </a:r>
            <a:r>
              <a:rPr lang="zh-TW" altLang="en-US" sz="1300" dirty="0" smtClean="0">
                <a:solidFill>
                  <a:schemeClr val="tx1">
                    <a:lumMod val="65000"/>
                    <a:lumOff val="35000"/>
                  </a:schemeClr>
                </a:solidFill>
              </a:rPr>
              <a:t>組</a:t>
            </a:r>
            <a:r>
              <a:rPr lang="zh-TW" altLang="en-US" sz="1300" b="1" dirty="0" smtClean="0">
                <a:solidFill>
                  <a:schemeClr val="bg2">
                    <a:lumMod val="50000"/>
                  </a:schemeClr>
                </a:solidFill>
              </a:rPr>
              <a:t>首獎</a:t>
            </a:r>
            <a:endParaRPr lang="zh-TW" altLang="zh-TW" sz="1300" b="1" dirty="0">
              <a:solidFill>
                <a:schemeClr val="bg2">
                  <a:lumMod val="50000"/>
                </a:schemeClr>
              </a:solidFill>
            </a:endParaRPr>
          </a:p>
        </p:txBody>
      </p:sp>
      <p:sp>
        <p:nvSpPr>
          <p:cNvPr id="58" name="文字方塊 57"/>
          <p:cNvSpPr txBox="1"/>
          <p:nvPr/>
        </p:nvSpPr>
        <p:spPr>
          <a:xfrm>
            <a:off x="6091260" y="3541527"/>
            <a:ext cx="2908684" cy="292388"/>
          </a:xfrm>
          <a:prstGeom prst="rect">
            <a:avLst/>
          </a:prstGeom>
          <a:noFill/>
        </p:spPr>
        <p:txBody>
          <a:bodyPr wrap="square" rtlCol="0">
            <a:spAutoFit/>
          </a:bodyPr>
          <a:lstStyle/>
          <a:p>
            <a:pPr algn="ctr"/>
            <a:r>
              <a:rPr lang="zh-TW" altLang="en-US" sz="1300" b="1" dirty="0" smtClean="0">
                <a:solidFill>
                  <a:schemeClr val="tx1">
                    <a:lumMod val="65000"/>
                    <a:lumOff val="35000"/>
                  </a:schemeClr>
                </a:solidFill>
              </a:rPr>
              <a:t>遠見</a:t>
            </a:r>
            <a:r>
              <a:rPr lang="zh-TW" altLang="en-US" sz="1300" b="1" dirty="0">
                <a:solidFill>
                  <a:schemeClr val="tx1">
                    <a:lumMod val="65000"/>
                    <a:lumOff val="35000"/>
                  </a:schemeClr>
                </a:solidFill>
              </a:rPr>
              <a:t>雜誌</a:t>
            </a:r>
            <a:endParaRPr lang="zh-TW" altLang="zh-TW" sz="1300" b="1" dirty="0">
              <a:solidFill>
                <a:schemeClr val="tx1">
                  <a:lumMod val="65000"/>
                  <a:lumOff val="35000"/>
                </a:schemeClr>
              </a:solidFill>
            </a:endParaRPr>
          </a:p>
        </p:txBody>
      </p:sp>
      <p:pic>
        <p:nvPicPr>
          <p:cNvPr id="45" name="圖片 4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84282" y="1553013"/>
            <a:ext cx="2362328" cy="1033910"/>
          </a:xfrm>
          <a:prstGeom prst="rect">
            <a:avLst/>
          </a:prstGeom>
        </p:spPr>
      </p:pic>
      <p:pic>
        <p:nvPicPr>
          <p:cNvPr id="41" name="Picture 3" descr="C:\Users\i01c2213\Desktop\csm_CDP_logo_Primary_RGB_01_aa3b6caa74.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16466"/>
          <a:stretch/>
        </p:blipFill>
        <p:spPr bwMode="auto">
          <a:xfrm>
            <a:off x="4596347" y="3711256"/>
            <a:ext cx="1101044" cy="396000"/>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p:cNvSpPr/>
          <p:nvPr/>
        </p:nvSpPr>
        <p:spPr>
          <a:xfrm>
            <a:off x="4547494" y="4239281"/>
            <a:ext cx="1321196" cy="400110"/>
          </a:xfrm>
          <a:prstGeom prst="rect">
            <a:avLst/>
          </a:prstGeom>
        </p:spPr>
        <p:txBody>
          <a:bodyPr wrap="square">
            <a:spAutoFit/>
          </a:bodyPr>
          <a:lstStyle/>
          <a:p>
            <a:pPr algn="ctr" fontAlgn="auto">
              <a:spcAft>
                <a:spcPts val="0"/>
              </a:spcAft>
            </a:pPr>
            <a:r>
              <a:rPr lang="en-US" altLang="zh-TW" sz="2000" b="1" dirty="0" smtClean="0">
                <a:solidFill>
                  <a:srgbClr val="D75458">
                    <a:lumMod val="75000"/>
                  </a:srgbClr>
                </a:solidFill>
                <a:latin typeface="Arial" charset="0"/>
                <a:ea typeface="微軟正黑體"/>
              </a:rPr>
              <a:t>A-</a:t>
            </a:r>
            <a:r>
              <a:rPr kumimoji="0" lang="en-US" altLang="zh-TW" sz="2000" b="1" dirty="0" smtClean="0">
                <a:solidFill>
                  <a:srgbClr val="D75458">
                    <a:lumMod val="75000"/>
                  </a:srgbClr>
                </a:solidFill>
                <a:latin typeface="Arial" charset="0"/>
                <a:ea typeface="微軟正黑體"/>
              </a:rPr>
              <a:t> </a:t>
            </a:r>
            <a:r>
              <a:rPr kumimoji="0" lang="en-US" altLang="zh-TW" sz="2000" b="1" dirty="0">
                <a:solidFill>
                  <a:srgbClr val="D75458">
                    <a:lumMod val="75000"/>
                  </a:srgbClr>
                </a:solidFill>
                <a:latin typeface="Arial" charset="0"/>
                <a:ea typeface="微軟正黑體"/>
              </a:rPr>
              <a:t>level</a:t>
            </a:r>
            <a:endParaRPr kumimoji="0" lang="zh-TW" altLang="en-US" sz="2000" b="1" dirty="0">
              <a:solidFill>
                <a:srgbClr val="D75458">
                  <a:lumMod val="75000"/>
                </a:srgbClr>
              </a:solidFill>
              <a:latin typeface="Arial" charset="0"/>
              <a:ea typeface="微軟正黑體"/>
            </a:endParaRPr>
          </a:p>
        </p:txBody>
      </p:sp>
      <p:pic>
        <p:nvPicPr>
          <p:cNvPr id="51" name="圖片 50"/>
          <p:cNvPicPr>
            <a:picLocks noChangeAspect="1"/>
          </p:cNvPicPr>
          <p:nvPr/>
        </p:nvPicPr>
        <p:blipFill>
          <a:blip r:embed="rId11"/>
          <a:stretch>
            <a:fillRect/>
          </a:stretch>
        </p:blipFill>
        <p:spPr>
          <a:xfrm>
            <a:off x="3449035" y="4768284"/>
            <a:ext cx="1013760" cy="792000"/>
          </a:xfrm>
          <a:prstGeom prst="rect">
            <a:avLst/>
          </a:prstGeom>
        </p:spPr>
      </p:pic>
      <p:pic>
        <p:nvPicPr>
          <p:cNvPr id="52" name="圖片 51"/>
          <p:cNvPicPr>
            <a:picLocks noChangeAspect="1"/>
          </p:cNvPicPr>
          <p:nvPr/>
        </p:nvPicPr>
        <p:blipFill>
          <a:blip r:embed="rId12"/>
          <a:stretch>
            <a:fillRect/>
          </a:stretch>
        </p:blipFill>
        <p:spPr>
          <a:xfrm>
            <a:off x="4744696" y="4768284"/>
            <a:ext cx="1014816" cy="792000"/>
          </a:xfrm>
          <a:prstGeom prst="rect">
            <a:avLst/>
          </a:prstGeom>
        </p:spPr>
      </p:pic>
    </p:spTree>
    <p:extLst>
      <p:ext uri="{BB962C8B-B14F-4D97-AF65-F5344CB8AC3E}">
        <p14:creationId xmlns:p14="http://schemas.microsoft.com/office/powerpoint/2010/main" val="32085010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noFill/>
        </p:spPr>
        <p:txBody>
          <a:bodyPr/>
          <a:lstStyle/>
          <a:p>
            <a:r>
              <a:rPr lang="zh-TW" altLang="en-US" dirty="0">
                <a:latin typeface="微軟正黑體" panose="020B0604030504040204" pitchFamily="34" charset="-120"/>
                <a:ea typeface="微軟正黑體" panose="020B0604030504040204" pitchFamily="34" charset="-120"/>
              </a:rPr>
              <a:t>國泰將企業永續理念融入營運業務中</a:t>
            </a:r>
            <a:endParaRPr lang="zh-TW" altLang="en-US" dirty="0"/>
          </a:p>
        </p:txBody>
      </p:sp>
      <p:sp>
        <p:nvSpPr>
          <p:cNvPr id="3" name="投影片編號版面配置區 2"/>
          <p:cNvSpPr>
            <a:spLocks noGrp="1"/>
          </p:cNvSpPr>
          <p:nvPr>
            <p:ph type="sldNum" sz="quarter" idx="12"/>
          </p:nvPr>
        </p:nvSpPr>
        <p:spPr/>
        <p:txBody>
          <a:bodyPr/>
          <a:lstStyle/>
          <a:p>
            <a:fld id="{018B90E8-31B4-41F6-8174-D549C5229FD8}" type="slidenum">
              <a:rPr lang="zh-TW" altLang="en-US" smtClean="0"/>
              <a:t>41</a:t>
            </a:fld>
            <a:endParaRPr lang="zh-TW" altLang="en-US" dirty="0"/>
          </a:p>
        </p:txBody>
      </p:sp>
      <p:sp>
        <p:nvSpPr>
          <p:cNvPr id="5" name="文字方塊 3"/>
          <p:cNvSpPr txBox="1"/>
          <p:nvPr/>
        </p:nvSpPr>
        <p:spPr>
          <a:xfrm>
            <a:off x="1691680" y="3645024"/>
            <a:ext cx="2160000" cy="1756015"/>
          </a:xfrm>
          <a:prstGeom prst="rect">
            <a:avLst/>
          </a:prstGeom>
          <a:solidFill>
            <a:schemeClr val="lt1"/>
          </a:solidFill>
          <a:ln w="6350">
            <a:solidFill>
              <a:schemeClr val="tx1">
                <a:lumMod val="50000"/>
                <a:lumOff val="50000"/>
              </a:schemeClr>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71450" indent="-171450">
              <a:spcAft>
                <a:spcPts val="0"/>
              </a:spcAft>
              <a:buFont typeface="Wingdings" panose="05000000000000000000" pitchFamily="2" charset="2"/>
              <a:buChar char="Ø"/>
            </a:pPr>
            <a:r>
              <a:rPr lang="zh-TW" altLang="zh-TW" sz="1400" dirty="0"/>
              <a:t>國泰人壽</a:t>
            </a:r>
            <a:r>
              <a:rPr lang="zh-TW" altLang="en-US" sz="1400" dirty="0"/>
              <a:t>於</a:t>
            </a:r>
            <a:r>
              <a:rPr lang="en-US" altLang="zh-TW" sz="1400" dirty="0"/>
              <a:t>2016</a:t>
            </a:r>
            <a:r>
              <a:rPr lang="zh-TW" altLang="zh-TW" sz="1400" dirty="0"/>
              <a:t>年自行遵循永續保險業原則</a:t>
            </a:r>
            <a:r>
              <a:rPr lang="en-US" altLang="zh-TW" sz="1400" dirty="0"/>
              <a:t>(PSI)</a:t>
            </a:r>
            <a:r>
              <a:rPr lang="zh-TW" altLang="en-US" sz="1400" dirty="0"/>
              <a:t>，為</a:t>
            </a:r>
            <a:r>
              <a:rPr lang="zh-TW" altLang="zh-TW" sz="1400" dirty="0"/>
              <a:t>台灣首家</a:t>
            </a:r>
            <a:r>
              <a:rPr lang="zh-TW" altLang="en-US" sz="1400" dirty="0"/>
              <a:t>自行遵循</a:t>
            </a:r>
            <a:r>
              <a:rPr lang="en-US" altLang="zh-TW" sz="1400" dirty="0"/>
              <a:t>PSI</a:t>
            </a:r>
            <a:r>
              <a:rPr lang="zh-TW" altLang="en-US" sz="1400" dirty="0"/>
              <a:t>的人壽保險</a:t>
            </a:r>
            <a:r>
              <a:rPr lang="zh-TW" altLang="en-US" sz="1400" dirty="0" smtClean="0"/>
              <a:t>公司</a:t>
            </a:r>
            <a:endParaRPr lang="en-US" altLang="zh-TW" sz="1400" dirty="0" smtClean="0"/>
          </a:p>
          <a:p>
            <a:pPr marL="171450" indent="-171450">
              <a:spcAft>
                <a:spcPts val="0"/>
              </a:spcAft>
              <a:buFont typeface="Wingdings" panose="05000000000000000000" pitchFamily="2" charset="2"/>
              <a:buChar char="Ø"/>
            </a:pPr>
            <a:r>
              <a:rPr lang="zh-TW" altLang="en-US" sz="1400" dirty="0" smtClean="0"/>
              <a:t>國泰</a:t>
            </a:r>
            <a:r>
              <a:rPr lang="zh-TW" altLang="en-US" sz="1400" dirty="0"/>
              <a:t>產險亦於</a:t>
            </a:r>
            <a:r>
              <a:rPr lang="en-US" altLang="zh-TW" sz="1400" dirty="0"/>
              <a:t>2017</a:t>
            </a:r>
            <a:r>
              <a:rPr lang="zh-TW" altLang="en-US" sz="1400" dirty="0"/>
              <a:t>年自行遵循</a:t>
            </a:r>
            <a:r>
              <a:rPr lang="en-US" altLang="zh-TW" sz="1400" dirty="0" smtClean="0"/>
              <a:t>PSI</a:t>
            </a:r>
            <a:endParaRPr lang="en-US" altLang="zh-TW" sz="1400" dirty="0"/>
          </a:p>
        </p:txBody>
      </p:sp>
      <p:sp>
        <p:nvSpPr>
          <p:cNvPr id="6" name="文字方塊 4"/>
          <p:cNvSpPr txBox="1"/>
          <p:nvPr/>
        </p:nvSpPr>
        <p:spPr>
          <a:xfrm>
            <a:off x="4084719" y="3645024"/>
            <a:ext cx="2160000" cy="1756015"/>
          </a:xfrm>
          <a:prstGeom prst="rect">
            <a:avLst/>
          </a:prstGeom>
          <a:solidFill>
            <a:schemeClr val="lt1"/>
          </a:solidFill>
          <a:ln w="6350">
            <a:solidFill>
              <a:schemeClr val="tx1">
                <a:lumMod val="50000"/>
                <a:lumOff val="50000"/>
              </a:schemeClr>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71450" indent="-171450">
              <a:buFont typeface="Wingdings" panose="05000000000000000000" pitchFamily="2" charset="2"/>
              <a:buChar char="Ø"/>
            </a:pPr>
            <a:r>
              <a:rPr lang="en-US" altLang="zh-TW" sz="1400" dirty="0"/>
              <a:t>2015</a:t>
            </a:r>
            <a:r>
              <a:rPr lang="zh-TW" altLang="en-US" sz="1400" dirty="0"/>
              <a:t>年起國泰世華銀行簽署赤道原則，為台灣首家簽署赤道原則的</a:t>
            </a:r>
            <a:r>
              <a:rPr lang="zh-TW" altLang="en-US" sz="1400" dirty="0" smtClean="0"/>
              <a:t>金融機構</a:t>
            </a:r>
            <a:endParaRPr lang="en-US" altLang="zh-TW" sz="1400" dirty="0" smtClean="0"/>
          </a:p>
          <a:p>
            <a:pPr marL="171450" indent="-171450">
              <a:buFont typeface="Wingdings" panose="05000000000000000000" pitchFamily="2" charset="2"/>
              <a:buChar char="Ø"/>
            </a:pPr>
            <a:r>
              <a:rPr lang="zh-CN" altLang="en-US" sz="1400" dirty="0" smtClean="0"/>
              <a:t>國泰世華銀行於</a:t>
            </a:r>
            <a:r>
              <a:rPr lang="en-US" altLang="zh-CN" sz="1400" dirty="0" smtClean="0"/>
              <a:t>2018</a:t>
            </a:r>
            <a:r>
              <a:rPr lang="zh-CN" altLang="en-US" sz="1400" dirty="0" smtClean="0"/>
              <a:t>年</a:t>
            </a:r>
            <a:r>
              <a:rPr lang="zh-TW" altLang="en-US" sz="1400" dirty="0" smtClean="0"/>
              <a:t>承諾</a:t>
            </a:r>
            <a:r>
              <a:rPr lang="zh-CN" altLang="en-US" sz="1400" dirty="0" smtClean="0"/>
              <a:t>自行</a:t>
            </a:r>
            <a:r>
              <a:rPr lang="zh-CN" altLang="en-US" sz="1400" dirty="0"/>
              <a:t>遵循</a:t>
            </a:r>
            <a:r>
              <a:rPr lang="en-US" altLang="zh-CN" sz="1400" dirty="0" smtClean="0"/>
              <a:t>PRB</a:t>
            </a:r>
            <a:r>
              <a:rPr lang="zh-CN" altLang="en-US" sz="1400" dirty="0" smtClean="0"/>
              <a:t>，持續深化企業永續。</a:t>
            </a:r>
            <a:endParaRPr lang="zh-CN" altLang="en-US" sz="1400" dirty="0"/>
          </a:p>
        </p:txBody>
      </p:sp>
      <p:sp>
        <p:nvSpPr>
          <p:cNvPr id="7" name="文字方塊 5"/>
          <p:cNvSpPr txBox="1"/>
          <p:nvPr/>
        </p:nvSpPr>
        <p:spPr>
          <a:xfrm>
            <a:off x="6516456" y="3645024"/>
            <a:ext cx="2160000" cy="1756015"/>
          </a:xfrm>
          <a:prstGeom prst="rect">
            <a:avLst/>
          </a:prstGeom>
          <a:solidFill>
            <a:schemeClr val="bg1"/>
          </a:solidFill>
          <a:ln w="6350">
            <a:solidFill>
              <a:schemeClr val="tx1">
                <a:lumMod val="50000"/>
                <a:lumOff val="50000"/>
              </a:schemeClr>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71450" indent="-171450">
              <a:buFont typeface="Wingdings" panose="05000000000000000000" pitchFamily="2" charset="2"/>
              <a:buChar char="Ø"/>
            </a:pPr>
            <a:r>
              <a:rPr lang="zh-TW" altLang="en-US" sz="1400" dirty="0" smtClean="0"/>
              <a:t>國泰人壽</a:t>
            </a:r>
            <a:r>
              <a:rPr lang="zh-TW" altLang="en-US" sz="1400" dirty="0"/>
              <a:t>於</a:t>
            </a:r>
            <a:r>
              <a:rPr lang="en-US" altLang="zh-TW" sz="1400" dirty="0" smtClean="0"/>
              <a:t>2015 </a:t>
            </a:r>
            <a:r>
              <a:rPr lang="zh-TW" altLang="en-US" sz="1400" dirty="0" smtClean="0"/>
              <a:t>年成為台灣首</a:t>
            </a:r>
            <a:r>
              <a:rPr lang="zh-TW" altLang="en-US" sz="1400" dirty="0"/>
              <a:t>家自行遵循責任投資</a:t>
            </a:r>
            <a:r>
              <a:rPr lang="zh-TW" altLang="en-US" sz="1400" dirty="0" smtClean="0"/>
              <a:t>原則 </a:t>
            </a:r>
            <a:r>
              <a:rPr lang="en-US" altLang="zh-TW" sz="1400" dirty="0" smtClean="0"/>
              <a:t>(</a:t>
            </a:r>
            <a:r>
              <a:rPr lang="en-US" altLang="zh-TW" sz="1400" dirty="0"/>
              <a:t>PRI) </a:t>
            </a:r>
            <a:r>
              <a:rPr lang="zh-TW" altLang="en-US" sz="1400" dirty="0"/>
              <a:t>機構</a:t>
            </a:r>
            <a:endParaRPr lang="en-US" altLang="zh-TW" sz="1400" dirty="0" smtClean="0"/>
          </a:p>
          <a:p>
            <a:pPr marL="171450" indent="-171450">
              <a:buFont typeface="Wingdings" panose="05000000000000000000" pitchFamily="2" charset="2"/>
              <a:buChar char="Ø"/>
            </a:pPr>
            <a:r>
              <a:rPr lang="en-US" altLang="zh-TW" sz="1400" dirty="0" smtClean="0"/>
              <a:t>2015</a:t>
            </a:r>
            <a:r>
              <a:rPr lang="zh-TW" altLang="en-US" sz="1400" dirty="0"/>
              <a:t>年完成</a:t>
            </a:r>
            <a:r>
              <a:rPr lang="en-US" altLang="zh-TW" sz="1400" dirty="0"/>
              <a:t>Conning Holdings Corp.</a:t>
            </a:r>
            <a:r>
              <a:rPr lang="zh-TW" altLang="en-US" sz="1400" dirty="0"/>
              <a:t>併購事宜，旗下</a:t>
            </a:r>
            <a:r>
              <a:rPr lang="en-US" altLang="zh-TW" sz="1400" dirty="0"/>
              <a:t>Conning Inc. </a:t>
            </a:r>
            <a:r>
              <a:rPr lang="zh-TW" altLang="en-US" sz="1400" dirty="0"/>
              <a:t>為</a:t>
            </a:r>
            <a:r>
              <a:rPr lang="en-US" altLang="zh-TW" sz="1400" dirty="0"/>
              <a:t>PRI</a:t>
            </a:r>
            <a:r>
              <a:rPr lang="zh-TW" altLang="en-US" sz="1400" dirty="0"/>
              <a:t>簽署</a:t>
            </a:r>
            <a:r>
              <a:rPr lang="zh-TW" altLang="en-US" sz="1400" dirty="0" smtClean="0"/>
              <a:t>機構</a:t>
            </a:r>
            <a:endParaRPr lang="zh-TW" altLang="en-US" sz="1400" dirty="0"/>
          </a:p>
        </p:txBody>
      </p:sp>
      <p:sp>
        <p:nvSpPr>
          <p:cNvPr id="8" name="文字方塊 29"/>
          <p:cNvSpPr txBox="1"/>
          <p:nvPr/>
        </p:nvSpPr>
        <p:spPr>
          <a:xfrm>
            <a:off x="1691680" y="5492877"/>
            <a:ext cx="2160000" cy="789222"/>
          </a:xfrm>
          <a:prstGeom prst="rect">
            <a:avLst/>
          </a:prstGeom>
          <a:solidFill>
            <a:schemeClr val="lt1"/>
          </a:solidFill>
          <a:ln w="6350">
            <a:solidFill>
              <a:schemeClr val="tx1">
                <a:lumMod val="50000"/>
                <a:lumOff val="50000"/>
              </a:schemeClr>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altLang="zh-TW" sz="1400" kern="50" dirty="0">
                <a:ea typeface="微軟正黑體" panose="020B0604030504040204" pitchFamily="34" charset="-120"/>
                <a:cs typeface="新細明體"/>
              </a:rPr>
              <a:t>2016</a:t>
            </a:r>
            <a:r>
              <a:rPr lang="zh-TW" altLang="zh-TW" sz="1400" kern="50" dirty="0">
                <a:ea typeface="微軟正黑體" panose="020B0604030504040204" pitchFamily="34" charset="-120"/>
                <a:cs typeface="新細明體"/>
              </a:rPr>
              <a:t>年國泰人壽</a:t>
            </a:r>
            <a:r>
              <a:rPr lang="zh-TW" altLang="en-US" sz="1400" kern="50" dirty="0">
                <a:ea typeface="微軟正黑體" panose="020B0604030504040204" pitchFamily="34" charset="-120"/>
                <a:cs typeface="新細明體"/>
              </a:rPr>
              <a:t>及</a:t>
            </a:r>
            <a:r>
              <a:rPr lang="en-US" altLang="zh-TW" sz="1400" kern="50" dirty="0">
                <a:ea typeface="微軟正黑體" panose="020B0604030504040204" pitchFamily="34" charset="-120"/>
                <a:cs typeface="新細明體"/>
              </a:rPr>
              <a:t>2017</a:t>
            </a:r>
            <a:r>
              <a:rPr lang="zh-TW" altLang="en-US" sz="1400" kern="50" dirty="0">
                <a:ea typeface="微軟正黑體" panose="020B0604030504040204" pitchFamily="34" charset="-120"/>
                <a:cs typeface="新細明體"/>
              </a:rPr>
              <a:t>年國泰</a:t>
            </a:r>
            <a:r>
              <a:rPr lang="zh-TW" altLang="en-US" sz="1400" kern="50" dirty="0" smtClean="0">
                <a:ea typeface="微軟正黑體" panose="020B0604030504040204" pitchFamily="34" charset="-120"/>
                <a:cs typeface="新細明體"/>
              </a:rPr>
              <a:t>產險組成</a:t>
            </a:r>
            <a:r>
              <a:rPr lang="zh-TW" altLang="zh-TW" sz="1400" kern="50" dirty="0" smtClean="0">
                <a:ea typeface="微軟正黑體" panose="020B0604030504040204" pitchFamily="34" charset="-120"/>
                <a:cs typeface="新細明體"/>
              </a:rPr>
              <a:t>企業</a:t>
            </a:r>
            <a:r>
              <a:rPr lang="zh-TW" altLang="zh-TW" sz="1400" kern="50" dirty="0">
                <a:ea typeface="微軟正黑體" panose="020B0604030504040204" pitchFamily="34" charset="-120"/>
                <a:cs typeface="新細明體"/>
              </a:rPr>
              <a:t>永續</a:t>
            </a:r>
            <a:r>
              <a:rPr lang="en-US" altLang="zh-TW" sz="1400" kern="50" dirty="0">
                <a:ea typeface="微軟正黑體" panose="020B0604030504040204" pitchFamily="34" charset="-120"/>
                <a:cs typeface="新細明體"/>
              </a:rPr>
              <a:t>(CS)</a:t>
            </a:r>
            <a:r>
              <a:rPr lang="zh-TW" altLang="zh-TW" sz="1400" kern="50" dirty="0">
                <a:ea typeface="微軟正黑體" panose="020B0604030504040204" pitchFamily="34" charset="-120"/>
                <a:cs typeface="新細明體"/>
              </a:rPr>
              <a:t>小組</a:t>
            </a:r>
            <a:endParaRPr lang="en-US" altLang="zh-TW" sz="1400" kern="50" dirty="0">
              <a:ea typeface="微軟正黑體" panose="020B0604030504040204" pitchFamily="34" charset="-120"/>
              <a:cs typeface="新細明體"/>
            </a:endParaRPr>
          </a:p>
        </p:txBody>
      </p:sp>
      <p:sp>
        <p:nvSpPr>
          <p:cNvPr id="9" name="文字方塊 28"/>
          <p:cNvSpPr txBox="1"/>
          <p:nvPr/>
        </p:nvSpPr>
        <p:spPr>
          <a:xfrm>
            <a:off x="4084719" y="5492877"/>
            <a:ext cx="2160000" cy="789222"/>
          </a:xfrm>
          <a:prstGeom prst="rect">
            <a:avLst/>
          </a:prstGeom>
          <a:solidFill>
            <a:schemeClr val="lt1"/>
          </a:solidFill>
          <a:ln w="6350">
            <a:solidFill>
              <a:schemeClr val="tx1">
                <a:lumMod val="50000"/>
                <a:lumOff val="50000"/>
              </a:schemeClr>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altLang="zh-TW" sz="1400" dirty="0"/>
              <a:t>2016</a:t>
            </a:r>
            <a:r>
              <a:rPr lang="zh-TW" altLang="en-US" sz="1400" dirty="0"/>
              <a:t>年設立「永續金融授管科</a:t>
            </a:r>
            <a:r>
              <a:rPr lang="zh-TW" altLang="en-US" sz="1400" dirty="0" smtClean="0"/>
              <a:t>」，</a:t>
            </a:r>
            <a:r>
              <a:rPr lang="en-US" altLang="zh-TW" sz="1400" dirty="0" smtClean="0"/>
              <a:t>2017 </a:t>
            </a:r>
            <a:r>
              <a:rPr lang="zh-TW" altLang="en-US" sz="1400" dirty="0"/>
              <a:t>年更名為永續金融科</a:t>
            </a:r>
          </a:p>
        </p:txBody>
      </p:sp>
      <p:sp>
        <p:nvSpPr>
          <p:cNvPr id="10" name="文字方塊 22"/>
          <p:cNvSpPr txBox="1"/>
          <p:nvPr/>
        </p:nvSpPr>
        <p:spPr>
          <a:xfrm>
            <a:off x="6516456" y="5492877"/>
            <a:ext cx="2160000" cy="789222"/>
          </a:xfrm>
          <a:prstGeom prst="rect">
            <a:avLst/>
          </a:prstGeom>
          <a:solidFill>
            <a:schemeClr val="lt1"/>
          </a:solidFill>
          <a:ln w="6350">
            <a:solidFill>
              <a:schemeClr val="tx1">
                <a:lumMod val="50000"/>
                <a:lumOff val="50000"/>
              </a:schemeClr>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altLang="zh-TW" sz="1400" dirty="0"/>
              <a:t>2014</a:t>
            </a:r>
            <a:r>
              <a:rPr lang="zh-TW" altLang="en-US" sz="1400" dirty="0"/>
              <a:t>年於國泰金控企業永續委員會下設立責任投資小組</a:t>
            </a:r>
          </a:p>
        </p:txBody>
      </p:sp>
      <p:grpSp>
        <p:nvGrpSpPr>
          <p:cNvPr id="11" name="群組 10"/>
          <p:cNvGrpSpPr/>
          <p:nvPr/>
        </p:nvGrpSpPr>
        <p:grpSpPr>
          <a:xfrm>
            <a:off x="2039258" y="1545362"/>
            <a:ext cx="1574654" cy="2006580"/>
            <a:chOff x="1061798" y="1722809"/>
            <a:chExt cx="1574654" cy="2006580"/>
          </a:xfrm>
        </p:grpSpPr>
        <p:sp>
          <p:nvSpPr>
            <p:cNvPr id="12" name="Rectangle 11"/>
            <p:cNvSpPr>
              <a:spLocks noChangeArrowheads="1"/>
            </p:cNvSpPr>
            <p:nvPr>
              <p:custDataLst>
                <p:tags r:id="rId8"/>
              </p:custDataLst>
            </p:nvPr>
          </p:nvSpPr>
          <p:spPr bwMode="gray">
            <a:xfrm>
              <a:off x="1160082" y="1882542"/>
              <a:ext cx="1378086" cy="1762482"/>
            </a:xfrm>
            <a:prstGeom prst="rect">
              <a:avLst/>
            </a:prstGeom>
            <a:noFill/>
            <a:ln w="12700">
              <a:solidFill>
                <a:schemeClr val="accent2">
                  <a:lumMod val="60000"/>
                  <a:lumOff val="40000"/>
                </a:schemeClr>
              </a:solidFill>
              <a:miter lim="800000"/>
              <a:headEnd/>
              <a:tailEnd/>
            </a:ln>
          </p:spPr>
          <p:txBody>
            <a:bodyPr lIns="89583" tIns="44791" rIns="89583" bIns="44791"/>
            <a:lstStyle/>
            <a:p>
              <a:pPr defTabSz="913526">
                <a:spcAft>
                  <a:spcPct val="50000"/>
                </a:spcAft>
                <a:buClr>
                  <a:schemeClr val="tx2"/>
                </a:buClr>
              </a:pPr>
              <a:endParaRPr lang="en-US" altLang="zh-TW" sz="2000">
                <a:latin typeface="+mn-lt"/>
              </a:endParaRPr>
            </a:p>
          </p:txBody>
        </p:sp>
        <p:sp>
          <p:nvSpPr>
            <p:cNvPr id="13" name="Freeform 12"/>
            <p:cNvSpPr>
              <a:spLocks/>
            </p:cNvSpPr>
            <p:nvPr>
              <p:custDataLst>
                <p:tags r:id="rId9"/>
              </p:custDataLst>
            </p:nvPr>
          </p:nvSpPr>
          <p:spPr bwMode="gray">
            <a:xfrm>
              <a:off x="1061798" y="1722809"/>
              <a:ext cx="1574654" cy="158727"/>
            </a:xfrm>
            <a:custGeom>
              <a:avLst/>
              <a:gdLst>
                <a:gd name="T0" fmla="*/ 1607936885 w 566"/>
                <a:gd name="T1" fmla="*/ 2147483647 h 57"/>
                <a:gd name="T2" fmla="*/ 1710699288 w 566"/>
                <a:gd name="T3" fmla="*/ 2147483647 h 57"/>
                <a:gd name="T4" fmla="*/ 1710699288 w 566"/>
                <a:gd name="T5" fmla="*/ 2147483647 h 57"/>
                <a:gd name="T6" fmla="*/ 1641182334 w 566"/>
                <a:gd name="T7" fmla="*/ 0 h 57"/>
                <a:gd name="T8" fmla="*/ 1607936885 w 566"/>
                <a:gd name="T9" fmla="*/ 0 h 57"/>
                <a:gd name="T10" fmla="*/ 66492990 w 566"/>
                <a:gd name="T11" fmla="*/ 0 h 57"/>
                <a:gd name="T12" fmla="*/ 0 w 566"/>
                <a:gd name="T13" fmla="*/ 2147483647 h 57"/>
                <a:gd name="T14" fmla="*/ 33247494 w 566"/>
                <a:gd name="T15" fmla="*/ 2147483647 h 57"/>
                <a:gd name="T16" fmla="*/ 66492990 w 566"/>
                <a:gd name="T17" fmla="*/ 2147483647 h 57"/>
                <a:gd name="T18" fmla="*/ 1607936885 w 566"/>
                <a:gd name="T19" fmla="*/ 2147483647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6"/>
                <a:gd name="T31" fmla="*/ 0 h 57"/>
                <a:gd name="T32" fmla="*/ 566 w 566"/>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6" h="57">
                  <a:moveTo>
                    <a:pt x="532" y="57"/>
                  </a:moveTo>
                  <a:lnTo>
                    <a:pt x="566" y="34"/>
                  </a:lnTo>
                  <a:lnTo>
                    <a:pt x="566" y="23"/>
                  </a:lnTo>
                  <a:lnTo>
                    <a:pt x="543" y="0"/>
                  </a:lnTo>
                  <a:lnTo>
                    <a:pt x="532" y="0"/>
                  </a:lnTo>
                  <a:lnTo>
                    <a:pt x="22" y="0"/>
                  </a:lnTo>
                  <a:lnTo>
                    <a:pt x="0" y="23"/>
                  </a:lnTo>
                  <a:lnTo>
                    <a:pt x="11" y="57"/>
                  </a:lnTo>
                  <a:lnTo>
                    <a:pt x="22" y="57"/>
                  </a:lnTo>
                  <a:lnTo>
                    <a:pt x="532" y="57"/>
                  </a:lnTo>
                </a:path>
              </a:pathLst>
            </a:custGeom>
            <a:solidFill>
              <a:schemeClr val="accent2">
                <a:lumMod val="60000"/>
                <a:lumOff val="40000"/>
              </a:schemeClr>
            </a:solidFill>
            <a:ln>
              <a:noFill/>
            </a:ln>
            <a:extLst/>
          </p:spPr>
          <p:txBody>
            <a:bodyPr wrap="none" lIns="78549" tIns="39274" rIns="78549" bIns="39274" anchor="ctr"/>
            <a:lstStyle/>
            <a:p>
              <a:endParaRPr lang="zh-TW" altLang="en-US">
                <a:latin typeface="+mn-lt"/>
              </a:endParaRPr>
            </a:p>
          </p:txBody>
        </p:sp>
        <p:sp>
          <p:nvSpPr>
            <p:cNvPr id="14" name="Freeform 13"/>
            <p:cNvSpPr>
              <a:spLocks/>
            </p:cNvSpPr>
            <p:nvPr>
              <p:custDataLst>
                <p:tags r:id="rId10"/>
              </p:custDataLst>
            </p:nvPr>
          </p:nvSpPr>
          <p:spPr bwMode="gray">
            <a:xfrm>
              <a:off x="1061798" y="3570662"/>
              <a:ext cx="1574654" cy="158727"/>
            </a:xfrm>
            <a:custGeom>
              <a:avLst/>
              <a:gdLst>
                <a:gd name="T0" fmla="*/ 1607936885 w 566"/>
                <a:gd name="T1" fmla="*/ 2147483647 h 57"/>
                <a:gd name="T2" fmla="*/ 1710699288 w 566"/>
                <a:gd name="T3" fmla="*/ 2147483647 h 57"/>
                <a:gd name="T4" fmla="*/ 1710699288 w 566"/>
                <a:gd name="T5" fmla="*/ 2147483647 h 57"/>
                <a:gd name="T6" fmla="*/ 1641182334 w 566"/>
                <a:gd name="T7" fmla="*/ 0 h 57"/>
                <a:gd name="T8" fmla="*/ 1607936885 w 566"/>
                <a:gd name="T9" fmla="*/ 0 h 57"/>
                <a:gd name="T10" fmla="*/ 66492990 w 566"/>
                <a:gd name="T11" fmla="*/ 0 h 57"/>
                <a:gd name="T12" fmla="*/ 0 w 566"/>
                <a:gd name="T13" fmla="*/ 2147483647 h 57"/>
                <a:gd name="T14" fmla="*/ 33247494 w 566"/>
                <a:gd name="T15" fmla="*/ 2147483647 h 57"/>
                <a:gd name="T16" fmla="*/ 66492990 w 566"/>
                <a:gd name="T17" fmla="*/ 2147483647 h 57"/>
                <a:gd name="T18" fmla="*/ 1607936885 w 566"/>
                <a:gd name="T19" fmla="*/ 2147483647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6"/>
                <a:gd name="T31" fmla="*/ 0 h 57"/>
                <a:gd name="T32" fmla="*/ 566 w 566"/>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6" h="57">
                  <a:moveTo>
                    <a:pt x="532" y="57"/>
                  </a:moveTo>
                  <a:lnTo>
                    <a:pt x="566" y="34"/>
                  </a:lnTo>
                  <a:lnTo>
                    <a:pt x="566" y="23"/>
                  </a:lnTo>
                  <a:lnTo>
                    <a:pt x="543" y="0"/>
                  </a:lnTo>
                  <a:lnTo>
                    <a:pt x="532" y="0"/>
                  </a:lnTo>
                  <a:lnTo>
                    <a:pt x="22" y="0"/>
                  </a:lnTo>
                  <a:lnTo>
                    <a:pt x="0" y="23"/>
                  </a:lnTo>
                  <a:lnTo>
                    <a:pt x="11" y="57"/>
                  </a:lnTo>
                  <a:lnTo>
                    <a:pt x="22" y="57"/>
                  </a:lnTo>
                  <a:lnTo>
                    <a:pt x="532" y="57"/>
                  </a:lnTo>
                </a:path>
              </a:pathLst>
            </a:custGeom>
            <a:solidFill>
              <a:schemeClr val="accent2">
                <a:lumMod val="60000"/>
                <a:lumOff val="40000"/>
              </a:schemeClr>
            </a:solidFill>
            <a:ln>
              <a:noFill/>
            </a:ln>
            <a:extLst/>
          </p:spPr>
          <p:txBody>
            <a:bodyPr wrap="none" lIns="78549" tIns="39274" rIns="78549" bIns="39274" anchor="ctr"/>
            <a:lstStyle/>
            <a:p>
              <a:endParaRPr lang="zh-TW" altLang="en-US">
                <a:latin typeface="+mn-lt"/>
              </a:endParaRPr>
            </a:p>
          </p:txBody>
        </p:sp>
        <p:sp>
          <p:nvSpPr>
            <p:cNvPr id="15" name="文字方塊 44"/>
            <p:cNvSpPr txBox="1">
              <a:spLocks noChangeArrowheads="1"/>
            </p:cNvSpPr>
            <p:nvPr/>
          </p:nvSpPr>
          <p:spPr bwMode="auto">
            <a:xfrm>
              <a:off x="1162764" y="2028694"/>
              <a:ext cx="1372722" cy="3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01" tIns="44802" rIns="89601" bIns="44802">
              <a:spAutoFit/>
            </a:bodyPr>
            <a:lstStyle>
              <a:lvl1pPr>
                <a:defRPr kumimoji="1" sz="2400">
                  <a:solidFill>
                    <a:schemeClr val="tx1"/>
                  </a:solidFill>
                  <a:latin typeface="Arial" pitchFamily="34" charset="0"/>
                  <a:ea typeface="新細明體" pitchFamily="18" charset="-120"/>
                  <a:cs typeface="Arial" pitchFamily="34" charset="0"/>
                </a:defRPr>
              </a:lvl1pPr>
              <a:lvl2pPr marL="742950" indent="-285750">
                <a:defRPr kumimoji="1" sz="2200">
                  <a:solidFill>
                    <a:schemeClr val="tx1"/>
                  </a:solidFill>
                  <a:latin typeface="Arial" pitchFamily="34" charset="0"/>
                  <a:ea typeface="新細明體" pitchFamily="18" charset="-120"/>
                  <a:cs typeface="Arial" pitchFamily="34" charset="0"/>
                </a:defRPr>
              </a:lvl2pPr>
              <a:lvl3pPr marL="1143000" indent="-228600">
                <a:defRPr kumimoji="1" sz="2000">
                  <a:solidFill>
                    <a:schemeClr val="tx1"/>
                  </a:solidFill>
                  <a:latin typeface="Arial" pitchFamily="34" charset="0"/>
                  <a:ea typeface="新細明體" pitchFamily="18" charset="-120"/>
                  <a:cs typeface="Arial" pitchFamily="34" charset="0"/>
                </a:defRPr>
              </a:lvl3pPr>
              <a:lvl4pPr marL="1600200" indent="-228600">
                <a:defRPr kumimoji="1">
                  <a:solidFill>
                    <a:schemeClr val="tx1"/>
                  </a:solidFill>
                  <a:latin typeface="Arial" pitchFamily="34" charset="0"/>
                  <a:ea typeface="新細明體" pitchFamily="18" charset="-120"/>
                  <a:cs typeface="Arial" pitchFamily="34" charset="0"/>
                </a:defRPr>
              </a:lvl4pPr>
              <a:lvl5pPr marL="2057400" indent="-228600">
                <a:defRPr kumimoji="1">
                  <a:solidFill>
                    <a:schemeClr val="tx1"/>
                  </a:solidFill>
                  <a:latin typeface="Arial" pitchFamily="34" charset="0"/>
                  <a:ea typeface="新細明體" pitchFamily="18" charset="-120"/>
                  <a:cs typeface="Arial" pitchFamily="34" charset="0"/>
                </a:defRPr>
              </a:lvl5pPr>
              <a:lvl6pPr marL="2514600" indent="-228600" eaLnBrk="0" hangingPunct="0">
                <a:defRPr kumimoji="1">
                  <a:solidFill>
                    <a:schemeClr val="tx1"/>
                  </a:solidFill>
                  <a:latin typeface="Arial" pitchFamily="34" charset="0"/>
                  <a:ea typeface="新細明體" pitchFamily="18" charset="-120"/>
                  <a:cs typeface="Arial" pitchFamily="34" charset="0"/>
                </a:defRPr>
              </a:lvl6pPr>
              <a:lvl7pPr marL="2971800" indent="-228600" eaLnBrk="0" hangingPunct="0">
                <a:defRPr kumimoji="1">
                  <a:solidFill>
                    <a:schemeClr val="tx1"/>
                  </a:solidFill>
                  <a:latin typeface="Arial" pitchFamily="34" charset="0"/>
                  <a:ea typeface="新細明體" pitchFamily="18" charset="-120"/>
                  <a:cs typeface="Arial" pitchFamily="34" charset="0"/>
                </a:defRPr>
              </a:lvl7pPr>
              <a:lvl8pPr marL="3429000" indent="-228600" eaLnBrk="0" hangingPunct="0">
                <a:defRPr kumimoji="1">
                  <a:solidFill>
                    <a:schemeClr val="tx1"/>
                  </a:solidFill>
                  <a:latin typeface="Arial" pitchFamily="34" charset="0"/>
                  <a:ea typeface="新細明體" pitchFamily="18" charset="-120"/>
                  <a:cs typeface="Arial" pitchFamily="34" charset="0"/>
                </a:defRPr>
              </a:lvl8pPr>
              <a:lvl9pPr marL="3886200" indent="-228600" eaLnBrk="0" hangingPunct="0">
                <a:defRPr kumimoji="1">
                  <a:solidFill>
                    <a:schemeClr val="tx1"/>
                  </a:solidFill>
                  <a:latin typeface="Arial" pitchFamily="34" charset="0"/>
                  <a:ea typeface="新細明體" pitchFamily="18" charset="-120"/>
                  <a:cs typeface="Arial" pitchFamily="34" charset="0"/>
                </a:defRPr>
              </a:lvl9pPr>
            </a:lstStyle>
            <a:p>
              <a:pPr algn="ctr" defTabSz="913526"/>
              <a:r>
                <a:rPr lang="zh-TW" altLang="en-US" sz="1600" b="1" dirty="0" smtClean="0">
                  <a:latin typeface="+mn-lt"/>
                  <a:ea typeface="微軟正黑體" panose="020B0604030504040204" pitchFamily="34" charset="-120"/>
                </a:rPr>
                <a:t>保險</a:t>
              </a:r>
              <a:endParaRPr lang="zh-TW" altLang="en-US" sz="1600" b="1" dirty="0">
                <a:latin typeface="+mn-lt"/>
                <a:ea typeface="微軟正黑體" panose="020B0604030504040204" pitchFamily="34" charset="-120"/>
              </a:endParaRPr>
            </a:p>
          </p:txBody>
        </p:sp>
        <p:sp>
          <p:nvSpPr>
            <p:cNvPr id="16" name="橢圓 15"/>
            <p:cNvSpPr/>
            <p:nvPr/>
          </p:nvSpPr>
          <p:spPr>
            <a:xfrm>
              <a:off x="1399125" y="2601008"/>
              <a:ext cx="900000" cy="90000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smtClean="0">
                  <a:solidFill>
                    <a:schemeClr val="bg2"/>
                  </a:solidFill>
                  <a:ea typeface="微軟正黑體" panose="020B0604030504040204" pitchFamily="34" charset="-120"/>
                </a:rPr>
                <a:t>永續保險</a:t>
              </a:r>
              <a:endParaRPr lang="en-US" altLang="zh-TW" sz="1600" b="1" dirty="0" smtClean="0">
                <a:solidFill>
                  <a:schemeClr val="bg2"/>
                </a:solidFill>
                <a:ea typeface="微軟正黑體" panose="020B0604030504040204" pitchFamily="34" charset="-120"/>
              </a:endParaRPr>
            </a:p>
            <a:p>
              <a:pPr algn="ctr"/>
              <a:r>
                <a:rPr lang="en-US" altLang="zh-TW" sz="1600" b="1" dirty="0" smtClean="0">
                  <a:solidFill>
                    <a:schemeClr val="bg2"/>
                  </a:solidFill>
                  <a:ea typeface="微軟正黑體" panose="020B0604030504040204" pitchFamily="34" charset="-120"/>
                </a:rPr>
                <a:t>PSI</a:t>
              </a:r>
              <a:endParaRPr lang="zh-TW" altLang="en-US" sz="1600" b="1" dirty="0">
                <a:solidFill>
                  <a:schemeClr val="bg2"/>
                </a:solidFill>
                <a:ea typeface="微軟正黑體" panose="020B0604030504040204" pitchFamily="34" charset="-120"/>
              </a:endParaRPr>
            </a:p>
          </p:txBody>
        </p:sp>
      </p:grpSp>
      <p:grpSp>
        <p:nvGrpSpPr>
          <p:cNvPr id="17" name="群組 16"/>
          <p:cNvGrpSpPr/>
          <p:nvPr/>
        </p:nvGrpSpPr>
        <p:grpSpPr>
          <a:xfrm>
            <a:off x="1923428" y="836712"/>
            <a:ext cx="6548180" cy="708650"/>
            <a:chOff x="1141563" y="1014159"/>
            <a:chExt cx="6548180" cy="708650"/>
          </a:xfrm>
        </p:grpSpPr>
        <p:sp>
          <p:nvSpPr>
            <p:cNvPr id="18" name="AutoShape 25"/>
            <p:cNvSpPr>
              <a:spLocks noChangeArrowheads="1"/>
            </p:cNvSpPr>
            <p:nvPr>
              <p:custDataLst>
                <p:tags r:id="rId7"/>
              </p:custDataLst>
            </p:nvPr>
          </p:nvSpPr>
          <p:spPr bwMode="gray">
            <a:xfrm>
              <a:off x="1141563" y="1014159"/>
              <a:ext cx="6548180" cy="708650"/>
            </a:xfrm>
            <a:prstGeom prst="triangle">
              <a:avLst>
                <a:gd name="adj" fmla="val 50028"/>
              </a:avLst>
            </a:prstGeom>
            <a:solidFill>
              <a:schemeClr val="accent2">
                <a:lumMod val="20000"/>
                <a:lumOff val="80000"/>
              </a:schemeClr>
            </a:solidFill>
            <a:ln w="12700" algn="ctr">
              <a:noFill/>
              <a:miter lim="800000"/>
              <a:headEnd/>
              <a:tailEnd/>
            </a:ln>
          </p:spPr>
          <p:txBody>
            <a:bodyPr wrap="none" lIns="0" tIns="0" rIns="0" bIns="0" anchor="ctr" anchorCtr="0"/>
            <a:lstStyle/>
            <a:p>
              <a:pPr algn="ctr" defTabSz="913526"/>
              <a:endParaRPr lang="zh-TW" altLang="en-US" sz="2400" b="1" dirty="0">
                <a:latin typeface="+mn-lt"/>
                <a:ea typeface="微軟正黑體" panose="020B0604030504040204" pitchFamily="34" charset="-120"/>
                <a:cs typeface="Arial" pitchFamily="34" charset="0"/>
              </a:endParaRPr>
            </a:p>
          </p:txBody>
        </p:sp>
        <p:sp>
          <p:nvSpPr>
            <p:cNvPr id="19" name="文字方塊 18"/>
            <p:cNvSpPr txBox="1"/>
            <p:nvPr/>
          </p:nvSpPr>
          <p:spPr>
            <a:xfrm>
              <a:off x="3591990" y="1261144"/>
              <a:ext cx="1647327" cy="369332"/>
            </a:xfrm>
            <a:prstGeom prst="rect">
              <a:avLst/>
            </a:prstGeom>
            <a:noFill/>
          </p:spPr>
          <p:txBody>
            <a:bodyPr wrap="square" rtlCol="0">
              <a:spAutoFit/>
            </a:bodyPr>
            <a:lstStyle/>
            <a:p>
              <a:pPr algn="ctr"/>
              <a:r>
                <a:rPr lang="zh-TW" altLang="en-US" b="1" dirty="0" smtClean="0">
                  <a:latin typeface="+mn-lt"/>
                  <a:ea typeface="微軟正黑體" panose="020B0604030504040204" pitchFamily="34" charset="-120"/>
                </a:rPr>
                <a:t>國泰金控</a:t>
              </a:r>
              <a:endParaRPr lang="zh-TW" altLang="en-US" b="1" dirty="0">
                <a:latin typeface="+mn-lt"/>
                <a:ea typeface="微軟正黑體" panose="020B0604030504040204" pitchFamily="34" charset="-120"/>
              </a:endParaRPr>
            </a:p>
          </p:txBody>
        </p:sp>
      </p:grpSp>
      <p:grpSp>
        <p:nvGrpSpPr>
          <p:cNvPr id="20" name="群組 19"/>
          <p:cNvGrpSpPr/>
          <p:nvPr/>
        </p:nvGrpSpPr>
        <p:grpSpPr>
          <a:xfrm>
            <a:off x="4266205" y="1545362"/>
            <a:ext cx="1718640" cy="2006580"/>
            <a:chOff x="2996949" y="1722809"/>
            <a:chExt cx="1718640" cy="2006580"/>
          </a:xfrm>
        </p:grpSpPr>
        <p:sp>
          <p:nvSpPr>
            <p:cNvPr id="21" name="Rectangle 11"/>
            <p:cNvSpPr>
              <a:spLocks noChangeArrowheads="1"/>
            </p:cNvSpPr>
            <p:nvPr>
              <p:custDataLst>
                <p:tags r:id="rId4"/>
              </p:custDataLst>
            </p:nvPr>
          </p:nvSpPr>
          <p:spPr bwMode="gray">
            <a:xfrm>
              <a:off x="3239219" y="1882542"/>
              <a:ext cx="1378086" cy="1762482"/>
            </a:xfrm>
            <a:prstGeom prst="rect">
              <a:avLst/>
            </a:prstGeom>
            <a:noFill/>
            <a:ln w="12700">
              <a:solidFill>
                <a:schemeClr val="accent2">
                  <a:lumMod val="60000"/>
                  <a:lumOff val="40000"/>
                </a:schemeClr>
              </a:solidFill>
              <a:miter lim="800000"/>
              <a:headEnd/>
              <a:tailEnd/>
            </a:ln>
          </p:spPr>
          <p:txBody>
            <a:bodyPr lIns="89583" tIns="44791" rIns="89583" bIns="44791"/>
            <a:lstStyle/>
            <a:p>
              <a:pPr defTabSz="913526">
                <a:spcAft>
                  <a:spcPct val="50000"/>
                </a:spcAft>
                <a:buClr>
                  <a:schemeClr val="tx2"/>
                </a:buClr>
              </a:pPr>
              <a:endParaRPr lang="en-US" altLang="zh-TW" sz="2000">
                <a:latin typeface="+mn-lt"/>
              </a:endParaRPr>
            </a:p>
          </p:txBody>
        </p:sp>
        <p:sp>
          <p:nvSpPr>
            <p:cNvPr id="22" name="Freeform 12"/>
            <p:cNvSpPr>
              <a:spLocks/>
            </p:cNvSpPr>
            <p:nvPr>
              <p:custDataLst>
                <p:tags r:id="rId5"/>
              </p:custDataLst>
            </p:nvPr>
          </p:nvSpPr>
          <p:spPr bwMode="gray">
            <a:xfrm>
              <a:off x="3140935" y="1722809"/>
              <a:ext cx="1574654" cy="158727"/>
            </a:xfrm>
            <a:custGeom>
              <a:avLst/>
              <a:gdLst>
                <a:gd name="T0" fmla="*/ 1607936885 w 566"/>
                <a:gd name="T1" fmla="*/ 2147483647 h 57"/>
                <a:gd name="T2" fmla="*/ 1710699288 w 566"/>
                <a:gd name="T3" fmla="*/ 2147483647 h 57"/>
                <a:gd name="T4" fmla="*/ 1710699288 w 566"/>
                <a:gd name="T5" fmla="*/ 2147483647 h 57"/>
                <a:gd name="T6" fmla="*/ 1641182334 w 566"/>
                <a:gd name="T7" fmla="*/ 0 h 57"/>
                <a:gd name="T8" fmla="*/ 1607936885 w 566"/>
                <a:gd name="T9" fmla="*/ 0 h 57"/>
                <a:gd name="T10" fmla="*/ 66492990 w 566"/>
                <a:gd name="T11" fmla="*/ 0 h 57"/>
                <a:gd name="T12" fmla="*/ 0 w 566"/>
                <a:gd name="T13" fmla="*/ 2147483647 h 57"/>
                <a:gd name="T14" fmla="*/ 33247494 w 566"/>
                <a:gd name="T15" fmla="*/ 2147483647 h 57"/>
                <a:gd name="T16" fmla="*/ 66492990 w 566"/>
                <a:gd name="T17" fmla="*/ 2147483647 h 57"/>
                <a:gd name="T18" fmla="*/ 1607936885 w 566"/>
                <a:gd name="T19" fmla="*/ 2147483647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6"/>
                <a:gd name="T31" fmla="*/ 0 h 57"/>
                <a:gd name="T32" fmla="*/ 566 w 566"/>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6" h="57">
                  <a:moveTo>
                    <a:pt x="532" y="57"/>
                  </a:moveTo>
                  <a:lnTo>
                    <a:pt x="566" y="34"/>
                  </a:lnTo>
                  <a:lnTo>
                    <a:pt x="566" y="23"/>
                  </a:lnTo>
                  <a:lnTo>
                    <a:pt x="543" y="0"/>
                  </a:lnTo>
                  <a:lnTo>
                    <a:pt x="532" y="0"/>
                  </a:lnTo>
                  <a:lnTo>
                    <a:pt x="22" y="0"/>
                  </a:lnTo>
                  <a:lnTo>
                    <a:pt x="0" y="23"/>
                  </a:lnTo>
                  <a:lnTo>
                    <a:pt x="11" y="57"/>
                  </a:lnTo>
                  <a:lnTo>
                    <a:pt x="22" y="57"/>
                  </a:lnTo>
                  <a:lnTo>
                    <a:pt x="532" y="57"/>
                  </a:lnTo>
                </a:path>
              </a:pathLst>
            </a:custGeom>
            <a:solidFill>
              <a:schemeClr val="accent2">
                <a:lumMod val="60000"/>
                <a:lumOff val="40000"/>
              </a:schemeClr>
            </a:solidFill>
            <a:ln>
              <a:noFill/>
            </a:ln>
            <a:extLst/>
          </p:spPr>
          <p:txBody>
            <a:bodyPr wrap="none" lIns="78549" tIns="39274" rIns="78549" bIns="39274" anchor="ctr"/>
            <a:lstStyle/>
            <a:p>
              <a:endParaRPr lang="zh-TW" altLang="en-US">
                <a:latin typeface="+mn-lt"/>
              </a:endParaRPr>
            </a:p>
          </p:txBody>
        </p:sp>
        <p:sp>
          <p:nvSpPr>
            <p:cNvPr id="23" name="Freeform 13"/>
            <p:cNvSpPr>
              <a:spLocks/>
            </p:cNvSpPr>
            <p:nvPr>
              <p:custDataLst>
                <p:tags r:id="rId6"/>
              </p:custDataLst>
            </p:nvPr>
          </p:nvSpPr>
          <p:spPr bwMode="gray">
            <a:xfrm>
              <a:off x="3140935" y="3570662"/>
              <a:ext cx="1574654" cy="158727"/>
            </a:xfrm>
            <a:custGeom>
              <a:avLst/>
              <a:gdLst>
                <a:gd name="T0" fmla="*/ 1607936885 w 566"/>
                <a:gd name="T1" fmla="*/ 2147483647 h 57"/>
                <a:gd name="T2" fmla="*/ 1710699288 w 566"/>
                <a:gd name="T3" fmla="*/ 2147483647 h 57"/>
                <a:gd name="T4" fmla="*/ 1710699288 w 566"/>
                <a:gd name="T5" fmla="*/ 2147483647 h 57"/>
                <a:gd name="T6" fmla="*/ 1641182334 w 566"/>
                <a:gd name="T7" fmla="*/ 0 h 57"/>
                <a:gd name="T8" fmla="*/ 1607936885 w 566"/>
                <a:gd name="T9" fmla="*/ 0 h 57"/>
                <a:gd name="T10" fmla="*/ 66492990 w 566"/>
                <a:gd name="T11" fmla="*/ 0 h 57"/>
                <a:gd name="T12" fmla="*/ 0 w 566"/>
                <a:gd name="T13" fmla="*/ 2147483647 h 57"/>
                <a:gd name="T14" fmla="*/ 33247494 w 566"/>
                <a:gd name="T15" fmla="*/ 2147483647 h 57"/>
                <a:gd name="T16" fmla="*/ 66492990 w 566"/>
                <a:gd name="T17" fmla="*/ 2147483647 h 57"/>
                <a:gd name="T18" fmla="*/ 1607936885 w 566"/>
                <a:gd name="T19" fmla="*/ 2147483647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6"/>
                <a:gd name="T31" fmla="*/ 0 h 57"/>
                <a:gd name="T32" fmla="*/ 566 w 566"/>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6" h="57">
                  <a:moveTo>
                    <a:pt x="532" y="57"/>
                  </a:moveTo>
                  <a:lnTo>
                    <a:pt x="566" y="34"/>
                  </a:lnTo>
                  <a:lnTo>
                    <a:pt x="566" y="23"/>
                  </a:lnTo>
                  <a:lnTo>
                    <a:pt x="543" y="0"/>
                  </a:lnTo>
                  <a:lnTo>
                    <a:pt x="532" y="0"/>
                  </a:lnTo>
                  <a:lnTo>
                    <a:pt x="22" y="0"/>
                  </a:lnTo>
                  <a:lnTo>
                    <a:pt x="0" y="23"/>
                  </a:lnTo>
                  <a:lnTo>
                    <a:pt x="11" y="57"/>
                  </a:lnTo>
                  <a:lnTo>
                    <a:pt x="22" y="57"/>
                  </a:lnTo>
                  <a:lnTo>
                    <a:pt x="532" y="57"/>
                  </a:lnTo>
                </a:path>
              </a:pathLst>
            </a:custGeom>
            <a:solidFill>
              <a:schemeClr val="accent2">
                <a:lumMod val="60000"/>
                <a:lumOff val="40000"/>
              </a:schemeClr>
            </a:solidFill>
            <a:ln>
              <a:noFill/>
            </a:ln>
            <a:extLst/>
          </p:spPr>
          <p:txBody>
            <a:bodyPr wrap="none" lIns="78549" tIns="39274" rIns="78549" bIns="39274" anchor="ctr"/>
            <a:lstStyle/>
            <a:p>
              <a:endParaRPr lang="zh-TW" altLang="en-US">
                <a:latin typeface="+mn-lt"/>
              </a:endParaRPr>
            </a:p>
          </p:txBody>
        </p:sp>
        <p:sp>
          <p:nvSpPr>
            <p:cNvPr id="24" name="橢圓 23"/>
            <p:cNvSpPr/>
            <p:nvPr/>
          </p:nvSpPr>
          <p:spPr>
            <a:xfrm>
              <a:off x="2996949" y="2601008"/>
              <a:ext cx="900000" cy="900000"/>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smtClean="0">
                  <a:solidFill>
                    <a:schemeClr val="bg2"/>
                  </a:solidFill>
                  <a:ea typeface="微軟正黑體" panose="020B0604030504040204" pitchFamily="34" charset="-120"/>
                </a:rPr>
                <a:t>赤道原則</a:t>
              </a:r>
              <a:endParaRPr lang="en-US" altLang="zh-TW" sz="1600" b="1" dirty="0" smtClean="0">
                <a:solidFill>
                  <a:schemeClr val="bg2"/>
                </a:solidFill>
                <a:ea typeface="微軟正黑體" panose="020B0604030504040204" pitchFamily="34" charset="-120"/>
              </a:endParaRPr>
            </a:p>
            <a:p>
              <a:pPr algn="ctr"/>
              <a:r>
                <a:rPr lang="en-US" altLang="zh-TW" sz="1600" b="1" dirty="0" smtClean="0">
                  <a:solidFill>
                    <a:schemeClr val="bg2"/>
                  </a:solidFill>
                  <a:ea typeface="微軟正黑體" panose="020B0604030504040204" pitchFamily="34" charset="-120"/>
                </a:rPr>
                <a:t>EPs</a:t>
              </a:r>
              <a:endParaRPr lang="zh-TW" altLang="en-US" sz="1600" b="1" dirty="0">
                <a:solidFill>
                  <a:schemeClr val="bg2"/>
                </a:solidFill>
                <a:ea typeface="微軟正黑體" panose="020B0604030504040204" pitchFamily="34" charset="-120"/>
              </a:endParaRPr>
            </a:p>
          </p:txBody>
        </p:sp>
        <p:sp>
          <p:nvSpPr>
            <p:cNvPr id="25" name="文字方塊 44"/>
            <p:cNvSpPr txBox="1">
              <a:spLocks noChangeArrowheads="1"/>
            </p:cNvSpPr>
            <p:nvPr/>
          </p:nvSpPr>
          <p:spPr bwMode="auto">
            <a:xfrm>
              <a:off x="3229739" y="2016057"/>
              <a:ext cx="1397046" cy="3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01" tIns="44802" rIns="89601" bIns="44802">
              <a:spAutoFit/>
            </a:bodyPr>
            <a:lstStyle>
              <a:lvl1pPr>
                <a:defRPr kumimoji="1" sz="2400">
                  <a:solidFill>
                    <a:schemeClr val="tx1"/>
                  </a:solidFill>
                  <a:latin typeface="Arial" pitchFamily="34" charset="0"/>
                  <a:ea typeface="新細明體" pitchFamily="18" charset="-120"/>
                  <a:cs typeface="Arial" pitchFamily="34" charset="0"/>
                </a:defRPr>
              </a:lvl1pPr>
              <a:lvl2pPr marL="742950" indent="-285750">
                <a:defRPr kumimoji="1" sz="2200">
                  <a:solidFill>
                    <a:schemeClr val="tx1"/>
                  </a:solidFill>
                  <a:latin typeface="Arial" pitchFamily="34" charset="0"/>
                  <a:ea typeface="新細明體" pitchFamily="18" charset="-120"/>
                  <a:cs typeface="Arial" pitchFamily="34" charset="0"/>
                </a:defRPr>
              </a:lvl2pPr>
              <a:lvl3pPr marL="1143000" indent="-228600">
                <a:defRPr kumimoji="1" sz="2000">
                  <a:solidFill>
                    <a:schemeClr val="tx1"/>
                  </a:solidFill>
                  <a:latin typeface="Arial" pitchFamily="34" charset="0"/>
                  <a:ea typeface="新細明體" pitchFamily="18" charset="-120"/>
                  <a:cs typeface="Arial" pitchFamily="34" charset="0"/>
                </a:defRPr>
              </a:lvl3pPr>
              <a:lvl4pPr marL="1600200" indent="-228600">
                <a:defRPr kumimoji="1">
                  <a:solidFill>
                    <a:schemeClr val="tx1"/>
                  </a:solidFill>
                  <a:latin typeface="Arial" pitchFamily="34" charset="0"/>
                  <a:ea typeface="新細明體" pitchFamily="18" charset="-120"/>
                  <a:cs typeface="Arial" pitchFamily="34" charset="0"/>
                </a:defRPr>
              </a:lvl4pPr>
              <a:lvl5pPr marL="2057400" indent="-228600">
                <a:defRPr kumimoji="1">
                  <a:solidFill>
                    <a:schemeClr val="tx1"/>
                  </a:solidFill>
                  <a:latin typeface="Arial" pitchFamily="34" charset="0"/>
                  <a:ea typeface="新細明體" pitchFamily="18" charset="-120"/>
                  <a:cs typeface="Arial" pitchFamily="34" charset="0"/>
                </a:defRPr>
              </a:lvl5pPr>
              <a:lvl6pPr marL="2514600" indent="-228600" eaLnBrk="0" hangingPunct="0">
                <a:defRPr kumimoji="1">
                  <a:solidFill>
                    <a:schemeClr val="tx1"/>
                  </a:solidFill>
                  <a:latin typeface="Arial" pitchFamily="34" charset="0"/>
                  <a:ea typeface="新細明體" pitchFamily="18" charset="-120"/>
                  <a:cs typeface="Arial" pitchFamily="34" charset="0"/>
                </a:defRPr>
              </a:lvl6pPr>
              <a:lvl7pPr marL="2971800" indent="-228600" eaLnBrk="0" hangingPunct="0">
                <a:defRPr kumimoji="1">
                  <a:solidFill>
                    <a:schemeClr val="tx1"/>
                  </a:solidFill>
                  <a:latin typeface="Arial" pitchFamily="34" charset="0"/>
                  <a:ea typeface="新細明體" pitchFamily="18" charset="-120"/>
                  <a:cs typeface="Arial" pitchFamily="34" charset="0"/>
                </a:defRPr>
              </a:lvl7pPr>
              <a:lvl8pPr marL="3429000" indent="-228600" eaLnBrk="0" hangingPunct="0">
                <a:defRPr kumimoji="1">
                  <a:solidFill>
                    <a:schemeClr val="tx1"/>
                  </a:solidFill>
                  <a:latin typeface="Arial" pitchFamily="34" charset="0"/>
                  <a:ea typeface="新細明體" pitchFamily="18" charset="-120"/>
                  <a:cs typeface="Arial" pitchFamily="34" charset="0"/>
                </a:defRPr>
              </a:lvl8pPr>
              <a:lvl9pPr marL="3886200" indent="-228600" eaLnBrk="0" hangingPunct="0">
                <a:defRPr kumimoji="1">
                  <a:solidFill>
                    <a:schemeClr val="tx1"/>
                  </a:solidFill>
                  <a:latin typeface="Arial" pitchFamily="34" charset="0"/>
                  <a:ea typeface="新細明體" pitchFamily="18" charset="-120"/>
                  <a:cs typeface="Arial" pitchFamily="34" charset="0"/>
                </a:defRPr>
              </a:lvl9pPr>
            </a:lstStyle>
            <a:p>
              <a:pPr algn="ctr" defTabSz="913526"/>
              <a:r>
                <a:rPr lang="zh-TW" altLang="en-US" sz="1600" b="1" dirty="0" smtClean="0">
                  <a:latin typeface="+mn-lt"/>
                  <a:ea typeface="微軟正黑體" panose="020B0604030504040204" pitchFamily="34" charset="-120"/>
                </a:rPr>
                <a:t>銀行</a:t>
              </a:r>
              <a:endParaRPr lang="zh-TW" altLang="en-US" sz="1600" b="1" dirty="0">
                <a:latin typeface="+mn-lt"/>
                <a:ea typeface="微軟正黑體" panose="020B0604030504040204" pitchFamily="34" charset="-120"/>
              </a:endParaRPr>
            </a:p>
          </p:txBody>
        </p:sp>
      </p:grpSp>
      <p:grpSp>
        <p:nvGrpSpPr>
          <p:cNvPr id="26" name="群組 25"/>
          <p:cNvGrpSpPr/>
          <p:nvPr/>
        </p:nvGrpSpPr>
        <p:grpSpPr>
          <a:xfrm>
            <a:off x="6809129" y="1545362"/>
            <a:ext cx="1574654" cy="2006580"/>
            <a:chOff x="5229594" y="1722809"/>
            <a:chExt cx="1574654" cy="2006580"/>
          </a:xfrm>
        </p:grpSpPr>
        <p:sp>
          <p:nvSpPr>
            <p:cNvPr id="27" name="Freeform 13"/>
            <p:cNvSpPr>
              <a:spLocks/>
            </p:cNvSpPr>
            <p:nvPr>
              <p:custDataLst>
                <p:tags r:id="rId1"/>
              </p:custDataLst>
            </p:nvPr>
          </p:nvSpPr>
          <p:spPr bwMode="gray">
            <a:xfrm>
              <a:off x="5229594" y="3570662"/>
              <a:ext cx="1574654" cy="158727"/>
            </a:xfrm>
            <a:custGeom>
              <a:avLst/>
              <a:gdLst>
                <a:gd name="T0" fmla="*/ 1607936885 w 566"/>
                <a:gd name="T1" fmla="*/ 2147483647 h 57"/>
                <a:gd name="T2" fmla="*/ 1710699288 w 566"/>
                <a:gd name="T3" fmla="*/ 2147483647 h 57"/>
                <a:gd name="T4" fmla="*/ 1710699288 w 566"/>
                <a:gd name="T5" fmla="*/ 2147483647 h 57"/>
                <a:gd name="T6" fmla="*/ 1641182334 w 566"/>
                <a:gd name="T7" fmla="*/ 0 h 57"/>
                <a:gd name="T8" fmla="*/ 1607936885 w 566"/>
                <a:gd name="T9" fmla="*/ 0 h 57"/>
                <a:gd name="T10" fmla="*/ 66492990 w 566"/>
                <a:gd name="T11" fmla="*/ 0 h 57"/>
                <a:gd name="T12" fmla="*/ 0 w 566"/>
                <a:gd name="T13" fmla="*/ 2147483647 h 57"/>
                <a:gd name="T14" fmla="*/ 33247494 w 566"/>
                <a:gd name="T15" fmla="*/ 2147483647 h 57"/>
                <a:gd name="T16" fmla="*/ 66492990 w 566"/>
                <a:gd name="T17" fmla="*/ 2147483647 h 57"/>
                <a:gd name="T18" fmla="*/ 1607936885 w 566"/>
                <a:gd name="T19" fmla="*/ 2147483647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6"/>
                <a:gd name="T31" fmla="*/ 0 h 57"/>
                <a:gd name="T32" fmla="*/ 566 w 566"/>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6" h="57">
                  <a:moveTo>
                    <a:pt x="532" y="57"/>
                  </a:moveTo>
                  <a:lnTo>
                    <a:pt x="566" y="34"/>
                  </a:lnTo>
                  <a:lnTo>
                    <a:pt x="566" y="23"/>
                  </a:lnTo>
                  <a:lnTo>
                    <a:pt x="543" y="0"/>
                  </a:lnTo>
                  <a:lnTo>
                    <a:pt x="532" y="0"/>
                  </a:lnTo>
                  <a:lnTo>
                    <a:pt x="22" y="0"/>
                  </a:lnTo>
                  <a:lnTo>
                    <a:pt x="0" y="23"/>
                  </a:lnTo>
                  <a:lnTo>
                    <a:pt x="11" y="57"/>
                  </a:lnTo>
                  <a:lnTo>
                    <a:pt x="22" y="57"/>
                  </a:lnTo>
                  <a:lnTo>
                    <a:pt x="532" y="57"/>
                  </a:lnTo>
                </a:path>
              </a:pathLst>
            </a:custGeom>
            <a:solidFill>
              <a:schemeClr val="accent2">
                <a:lumMod val="60000"/>
                <a:lumOff val="40000"/>
              </a:schemeClr>
            </a:solidFill>
            <a:ln>
              <a:noFill/>
            </a:ln>
            <a:extLst/>
          </p:spPr>
          <p:txBody>
            <a:bodyPr wrap="none" lIns="78549" tIns="39274" rIns="78549" bIns="39274" anchor="ctr"/>
            <a:lstStyle/>
            <a:p>
              <a:endParaRPr lang="zh-TW" altLang="en-US">
                <a:latin typeface="+mn-lt"/>
              </a:endParaRPr>
            </a:p>
          </p:txBody>
        </p:sp>
        <p:sp>
          <p:nvSpPr>
            <p:cNvPr id="28" name="Rectangle 11"/>
            <p:cNvSpPr>
              <a:spLocks noChangeArrowheads="1"/>
            </p:cNvSpPr>
            <p:nvPr>
              <p:custDataLst>
                <p:tags r:id="rId2"/>
              </p:custDataLst>
            </p:nvPr>
          </p:nvSpPr>
          <p:spPr bwMode="gray">
            <a:xfrm>
              <a:off x="5327878" y="1882542"/>
              <a:ext cx="1378086" cy="1762482"/>
            </a:xfrm>
            <a:prstGeom prst="rect">
              <a:avLst/>
            </a:prstGeom>
            <a:noFill/>
            <a:ln w="12700">
              <a:solidFill>
                <a:schemeClr val="accent2">
                  <a:lumMod val="60000"/>
                  <a:lumOff val="40000"/>
                </a:schemeClr>
              </a:solidFill>
              <a:miter lim="800000"/>
              <a:headEnd/>
              <a:tailEnd/>
            </a:ln>
          </p:spPr>
          <p:txBody>
            <a:bodyPr lIns="89583" tIns="44791" rIns="89583" bIns="44791"/>
            <a:lstStyle/>
            <a:p>
              <a:pPr defTabSz="913526">
                <a:spcAft>
                  <a:spcPct val="50000"/>
                </a:spcAft>
                <a:buClr>
                  <a:schemeClr val="tx2"/>
                </a:buClr>
              </a:pPr>
              <a:endParaRPr lang="en-US" altLang="zh-TW" sz="2000">
                <a:latin typeface="+mn-lt"/>
              </a:endParaRPr>
            </a:p>
          </p:txBody>
        </p:sp>
        <p:sp>
          <p:nvSpPr>
            <p:cNvPr id="29" name="Freeform 12"/>
            <p:cNvSpPr>
              <a:spLocks/>
            </p:cNvSpPr>
            <p:nvPr>
              <p:custDataLst>
                <p:tags r:id="rId3"/>
              </p:custDataLst>
            </p:nvPr>
          </p:nvSpPr>
          <p:spPr bwMode="gray">
            <a:xfrm>
              <a:off x="5229594" y="1722809"/>
              <a:ext cx="1574654" cy="158727"/>
            </a:xfrm>
            <a:custGeom>
              <a:avLst/>
              <a:gdLst>
                <a:gd name="T0" fmla="*/ 1607936885 w 566"/>
                <a:gd name="T1" fmla="*/ 2147483647 h 57"/>
                <a:gd name="T2" fmla="*/ 1710699288 w 566"/>
                <a:gd name="T3" fmla="*/ 2147483647 h 57"/>
                <a:gd name="T4" fmla="*/ 1710699288 w 566"/>
                <a:gd name="T5" fmla="*/ 2147483647 h 57"/>
                <a:gd name="T6" fmla="*/ 1641182334 w 566"/>
                <a:gd name="T7" fmla="*/ 0 h 57"/>
                <a:gd name="T8" fmla="*/ 1607936885 w 566"/>
                <a:gd name="T9" fmla="*/ 0 h 57"/>
                <a:gd name="T10" fmla="*/ 66492990 w 566"/>
                <a:gd name="T11" fmla="*/ 0 h 57"/>
                <a:gd name="T12" fmla="*/ 0 w 566"/>
                <a:gd name="T13" fmla="*/ 2147483647 h 57"/>
                <a:gd name="T14" fmla="*/ 33247494 w 566"/>
                <a:gd name="T15" fmla="*/ 2147483647 h 57"/>
                <a:gd name="T16" fmla="*/ 66492990 w 566"/>
                <a:gd name="T17" fmla="*/ 2147483647 h 57"/>
                <a:gd name="T18" fmla="*/ 1607936885 w 566"/>
                <a:gd name="T19" fmla="*/ 2147483647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6"/>
                <a:gd name="T31" fmla="*/ 0 h 57"/>
                <a:gd name="T32" fmla="*/ 566 w 566"/>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6" h="57">
                  <a:moveTo>
                    <a:pt x="532" y="57"/>
                  </a:moveTo>
                  <a:lnTo>
                    <a:pt x="566" y="34"/>
                  </a:lnTo>
                  <a:lnTo>
                    <a:pt x="566" y="23"/>
                  </a:lnTo>
                  <a:lnTo>
                    <a:pt x="543" y="0"/>
                  </a:lnTo>
                  <a:lnTo>
                    <a:pt x="532" y="0"/>
                  </a:lnTo>
                  <a:lnTo>
                    <a:pt x="22" y="0"/>
                  </a:lnTo>
                  <a:lnTo>
                    <a:pt x="0" y="23"/>
                  </a:lnTo>
                  <a:lnTo>
                    <a:pt x="11" y="57"/>
                  </a:lnTo>
                  <a:lnTo>
                    <a:pt x="22" y="57"/>
                  </a:lnTo>
                  <a:lnTo>
                    <a:pt x="532" y="57"/>
                  </a:lnTo>
                </a:path>
              </a:pathLst>
            </a:custGeom>
            <a:solidFill>
              <a:schemeClr val="accent2">
                <a:lumMod val="60000"/>
                <a:lumOff val="40000"/>
              </a:schemeClr>
            </a:solidFill>
            <a:ln>
              <a:noFill/>
            </a:ln>
            <a:extLst/>
          </p:spPr>
          <p:txBody>
            <a:bodyPr wrap="none" lIns="78549" tIns="39274" rIns="78549" bIns="39274" anchor="ctr"/>
            <a:lstStyle/>
            <a:p>
              <a:endParaRPr lang="zh-TW" altLang="en-US">
                <a:latin typeface="+mn-lt"/>
              </a:endParaRPr>
            </a:p>
          </p:txBody>
        </p:sp>
        <p:sp>
          <p:nvSpPr>
            <p:cNvPr id="30" name="橢圓 29"/>
            <p:cNvSpPr/>
            <p:nvPr/>
          </p:nvSpPr>
          <p:spPr>
            <a:xfrm>
              <a:off x="5566921" y="2601008"/>
              <a:ext cx="900000" cy="90000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smtClean="0">
                  <a:solidFill>
                    <a:schemeClr val="bg2"/>
                  </a:solidFill>
                  <a:ea typeface="微軟正黑體" panose="020B0604030504040204" pitchFamily="34" charset="-120"/>
                </a:rPr>
                <a:t>責任投資</a:t>
              </a:r>
              <a:endParaRPr lang="en-US" altLang="zh-TW" sz="1600" b="1" dirty="0" smtClean="0">
                <a:solidFill>
                  <a:schemeClr val="bg2"/>
                </a:solidFill>
                <a:ea typeface="微軟正黑體" panose="020B0604030504040204" pitchFamily="34" charset="-120"/>
              </a:endParaRPr>
            </a:p>
            <a:p>
              <a:pPr algn="ctr"/>
              <a:r>
                <a:rPr lang="en-US" altLang="zh-TW" sz="1600" b="1" dirty="0" smtClean="0">
                  <a:solidFill>
                    <a:schemeClr val="bg2"/>
                  </a:solidFill>
                  <a:ea typeface="微軟正黑體" panose="020B0604030504040204" pitchFamily="34" charset="-120"/>
                </a:rPr>
                <a:t>PRI</a:t>
              </a:r>
              <a:endParaRPr lang="zh-TW" altLang="en-US" sz="1600" b="1" dirty="0">
                <a:solidFill>
                  <a:schemeClr val="bg2"/>
                </a:solidFill>
                <a:ea typeface="微軟正黑體" panose="020B0604030504040204" pitchFamily="34" charset="-120"/>
              </a:endParaRPr>
            </a:p>
          </p:txBody>
        </p:sp>
        <p:sp>
          <p:nvSpPr>
            <p:cNvPr id="31" name="文字方塊 44"/>
            <p:cNvSpPr txBox="1">
              <a:spLocks noChangeArrowheads="1"/>
            </p:cNvSpPr>
            <p:nvPr/>
          </p:nvSpPr>
          <p:spPr bwMode="auto">
            <a:xfrm>
              <a:off x="5318398" y="1941747"/>
              <a:ext cx="1397046" cy="3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01" tIns="44802" rIns="89601" bIns="44802">
              <a:spAutoFit/>
            </a:bodyPr>
            <a:lstStyle>
              <a:lvl1pPr>
                <a:defRPr kumimoji="1" sz="2400">
                  <a:solidFill>
                    <a:schemeClr val="tx1"/>
                  </a:solidFill>
                  <a:latin typeface="Arial" pitchFamily="34" charset="0"/>
                  <a:ea typeface="新細明體" pitchFamily="18" charset="-120"/>
                  <a:cs typeface="Arial" pitchFamily="34" charset="0"/>
                </a:defRPr>
              </a:lvl1pPr>
              <a:lvl2pPr marL="742950" indent="-285750">
                <a:defRPr kumimoji="1" sz="2200">
                  <a:solidFill>
                    <a:schemeClr val="tx1"/>
                  </a:solidFill>
                  <a:latin typeface="Arial" pitchFamily="34" charset="0"/>
                  <a:ea typeface="新細明體" pitchFamily="18" charset="-120"/>
                  <a:cs typeface="Arial" pitchFamily="34" charset="0"/>
                </a:defRPr>
              </a:lvl2pPr>
              <a:lvl3pPr marL="1143000" indent="-228600">
                <a:defRPr kumimoji="1" sz="2000">
                  <a:solidFill>
                    <a:schemeClr val="tx1"/>
                  </a:solidFill>
                  <a:latin typeface="Arial" pitchFamily="34" charset="0"/>
                  <a:ea typeface="新細明體" pitchFamily="18" charset="-120"/>
                  <a:cs typeface="Arial" pitchFamily="34" charset="0"/>
                </a:defRPr>
              </a:lvl3pPr>
              <a:lvl4pPr marL="1600200" indent="-228600">
                <a:defRPr kumimoji="1">
                  <a:solidFill>
                    <a:schemeClr val="tx1"/>
                  </a:solidFill>
                  <a:latin typeface="Arial" pitchFamily="34" charset="0"/>
                  <a:ea typeface="新細明體" pitchFamily="18" charset="-120"/>
                  <a:cs typeface="Arial" pitchFamily="34" charset="0"/>
                </a:defRPr>
              </a:lvl4pPr>
              <a:lvl5pPr marL="2057400" indent="-228600">
                <a:defRPr kumimoji="1">
                  <a:solidFill>
                    <a:schemeClr val="tx1"/>
                  </a:solidFill>
                  <a:latin typeface="Arial" pitchFamily="34" charset="0"/>
                  <a:ea typeface="新細明體" pitchFamily="18" charset="-120"/>
                  <a:cs typeface="Arial" pitchFamily="34" charset="0"/>
                </a:defRPr>
              </a:lvl5pPr>
              <a:lvl6pPr marL="2514600" indent="-228600" eaLnBrk="0" hangingPunct="0">
                <a:defRPr kumimoji="1">
                  <a:solidFill>
                    <a:schemeClr val="tx1"/>
                  </a:solidFill>
                  <a:latin typeface="Arial" pitchFamily="34" charset="0"/>
                  <a:ea typeface="新細明體" pitchFamily="18" charset="-120"/>
                  <a:cs typeface="Arial" pitchFamily="34" charset="0"/>
                </a:defRPr>
              </a:lvl6pPr>
              <a:lvl7pPr marL="2971800" indent="-228600" eaLnBrk="0" hangingPunct="0">
                <a:defRPr kumimoji="1">
                  <a:solidFill>
                    <a:schemeClr val="tx1"/>
                  </a:solidFill>
                  <a:latin typeface="Arial" pitchFamily="34" charset="0"/>
                  <a:ea typeface="新細明體" pitchFamily="18" charset="-120"/>
                  <a:cs typeface="Arial" pitchFamily="34" charset="0"/>
                </a:defRPr>
              </a:lvl7pPr>
              <a:lvl8pPr marL="3429000" indent="-228600" eaLnBrk="0" hangingPunct="0">
                <a:defRPr kumimoji="1">
                  <a:solidFill>
                    <a:schemeClr val="tx1"/>
                  </a:solidFill>
                  <a:latin typeface="Arial" pitchFamily="34" charset="0"/>
                  <a:ea typeface="新細明體" pitchFamily="18" charset="-120"/>
                  <a:cs typeface="Arial" pitchFamily="34" charset="0"/>
                </a:defRPr>
              </a:lvl8pPr>
              <a:lvl9pPr marL="3886200" indent="-228600" eaLnBrk="0" hangingPunct="0">
                <a:defRPr kumimoji="1">
                  <a:solidFill>
                    <a:schemeClr val="tx1"/>
                  </a:solidFill>
                  <a:latin typeface="Arial" pitchFamily="34" charset="0"/>
                  <a:ea typeface="新細明體" pitchFamily="18" charset="-120"/>
                  <a:cs typeface="Arial" pitchFamily="34" charset="0"/>
                </a:defRPr>
              </a:lvl9pPr>
            </a:lstStyle>
            <a:p>
              <a:pPr algn="ctr" defTabSz="913526"/>
              <a:r>
                <a:rPr lang="zh-TW" altLang="en-US" sz="1600" b="1" dirty="0" smtClean="0">
                  <a:latin typeface="+mn-lt"/>
                  <a:ea typeface="微軟正黑體" panose="020B0604030504040204" pitchFamily="34" charset="-120"/>
                </a:rPr>
                <a:t>資產管理</a:t>
              </a:r>
              <a:endParaRPr lang="zh-TW" altLang="en-US" sz="1600" b="1" dirty="0">
                <a:latin typeface="+mn-lt"/>
                <a:ea typeface="微軟正黑體" panose="020B0604030504040204" pitchFamily="34" charset="-120"/>
              </a:endParaRPr>
            </a:p>
          </p:txBody>
        </p:sp>
      </p:grpSp>
      <p:sp>
        <p:nvSpPr>
          <p:cNvPr id="32" name="文字方塊 3"/>
          <p:cNvSpPr txBox="1"/>
          <p:nvPr/>
        </p:nvSpPr>
        <p:spPr>
          <a:xfrm>
            <a:off x="467545" y="3645025"/>
            <a:ext cx="1152127" cy="1756014"/>
          </a:xfrm>
          <a:prstGeom prst="rect">
            <a:avLst/>
          </a:prstGeom>
          <a:solidFill>
            <a:srgbClr val="E1F5C4"/>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TW" altLang="en-US" sz="1400" b="1" dirty="0" smtClean="0"/>
              <a:t>遵循</a:t>
            </a:r>
            <a:endParaRPr lang="en-US" altLang="zh-TW" sz="1400" b="1" dirty="0" smtClean="0"/>
          </a:p>
          <a:p>
            <a:pPr algn="ctr"/>
            <a:r>
              <a:rPr lang="zh-TW" altLang="en-US" sz="1400" b="1" dirty="0" smtClean="0"/>
              <a:t>國際框架</a:t>
            </a:r>
            <a:endParaRPr lang="zh-TW" altLang="zh-TW" sz="1400" b="1" dirty="0"/>
          </a:p>
        </p:txBody>
      </p:sp>
      <p:sp>
        <p:nvSpPr>
          <p:cNvPr id="33" name="文字方塊 3"/>
          <p:cNvSpPr txBox="1"/>
          <p:nvPr/>
        </p:nvSpPr>
        <p:spPr>
          <a:xfrm>
            <a:off x="467544" y="5492877"/>
            <a:ext cx="1152127" cy="789222"/>
          </a:xfrm>
          <a:prstGeom prst="rect">
            <a:avLst/>
          </a:prstGeom>
          <a:solidFill>
            <a:srgbClr val="E1F5C4"/>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TW" altLang="en-US" sz="1400" b="1" dirty="0" smtClean="0"/>
              <a:t>專責</a:t>
            </a:r>
            <a:endParaRPr lang="en-US" altLang="zh-TW" sz="1400" b="1" dirty="0" smtClean="0"/>
          </a:p>
          <a:p>
            <a:pPr algn="ctr"/>
            <a:r>
              <a:rPr lang="zh-TW" altLang="en-US" sz="1400" b="1" dirty="0" smtClean="0"/>
              <a:t>推動單位</a:t>
            </a:r>
            <a:endParaRPr lang="zh-TW" altLang="zh-TW" sz="1400" b="1" dirty="0"/>
          </a:p>
        </p:txBody>
      </p:sp>
      <p:sp>
        <p:nvSpPr>
          <p:cNvPr id="34" name="橢圓 33"/>
          <p:cNvSpPr/>
          <p:nvPr/>
        </p:nvSpPr>
        <p:spPr>
          <a:xfrm>
            <a:off x="5191990" y="2412301"/>
            <a:ext cx="900000" cy="900000"/>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smtClean="0">
                <a:solidFill>
                  <a:srgbClr val="00B050"/>
                </a:solidFill>
                <a:ea typeface="微軟正黑體" panose="020B0604030504040204" pitchFamily="34" charset="-120"/>
              </a:rPr>
              <a:t>責任銀行</a:t>
            </a:r>
            <a:endParaRPr lang="en-US" altLang="zh-TW" sz="1600" b="1" dirty="0" smtClean="0">
              <a:solidFill>
                <a:srgbClr val="00B050"/>
              </a:solidFill>
              <a:ea typeface="微軟正黑體" panose="020B0604030504040204" pitchFamily="34" charset="-120"/>
            </a:endParaRPr>
          </a:p>
          <a:p>
            <a:pPr algn="ctr"/>
            <a:r>
              <a:rPr lang="en-US" altLang="zh-TW" sz="1600" b="1" dirty="0" smtClean="0">
                <a:solidFill>
                  <a:srgbClr val="00B050"/>
                </a:solidFill>
                <a:ea typeface="微軟正黑體" panose="020B0604030504040204" pitchFamily="34" charset="-120"/>
              </a:rPr>
              <a:t>PRB</a:t>
            </a:r>
            <a:endParaRPr lang="zh-TW" altLang="en-US" sz="1600" b="1" dirty="0">
              <a:solidFill>
                <a:srgbClr val="00B050"/>
              </a:solidFill>
              <a:ea typeface="微軟正黑體" panose="020B0604030504040204" pitchFamily="34" charset="-120"/>
            </a:endParaRPr>
          </a:p>
        </p:txBody>
      </p:sp>
    </p:spTree>
    <p:extLst>
      <p:ext uri="{BB962C8B-B14F-4D97-AF65-F5344CB8AC3E}">
        <p14:creationId xmlns:p14="http://schemas.microsoft.com/office/powerpoint/2010/main" val="31109038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018B90E8-31B4-41F6-8174-D549C5229FD8}" type="slidenum">
              <a:rPr lang="zh-TW" altLang="en-US" smtClean="0"/>
              <a:t>42</a:t>
            </a:fld>
            <a:endParaRPr lang="zh-TW" altLang="en-US"/>
          </a:p>
        </p:txBody>
      </p:sp>
      <p:sp>
        <p:nvSpPr>
          <p:cNvPr id="5" name="標題 1"/>
          <p:cNvSpPr>
            <a:spLocks noGrp="1"/>
          </p:cNvSpPr>
          <p:nvPr>
            <p:ph type="title"/>
          </p:nvPr>
        </p:nvSpPr>
        <p:spPr>
          <a:xfrm>
            <a:off x="395536" y="274638"/>
            <a:ext cx="8352928" cy="562074"/>
          </a:xfrm>
          <a:noFill/>
        </p:spPr>
        <p:txBody>
          <a:bodyPr/>
          <a:lstStyle/>
          <a:p>
            <a:r>
              <a:rPr lang="zh-TW" altLang="en-US" dirty="0"/>
              <a:t>整合</a:t>
            </a:r>
            <a:r>
              <a:rPr lang="en-US" altLang="zh-TW" dirty="0" smtClean="0"/>
              <a:t>ESG</a:t>
            </a:r>
            <a:r>
              <a:rPr lang="zh-TW" altLang="en-US" dirty="0" smtClean="0"/>
              <a:t>因素至所有營運流程中</a:t>
            </a:r>
            <a:endParaRPr lang="zh-TW" altLang="en-US" dirty="0"/>
          </a:p>
        </p:txBody>
      </p:sp>
      <p:pic>
        <p:nvPicPr>
          <p:cNvPr id="6" name="圖片 5"/>
          <p:cNvPicPr>
            <a:picLocks noChangeAspect="1"/>
          </p:cNvPicPr>
          <p:nvPr/>
        </p:nvPicPr>
        <p:blipFill>
          <a:blip r:embed="rId2"/>
          <a:stretch>
            <a:fillRect/>
          </a:stretch>
        </p:blipFill>
        <p:spPr>
          <a:xfrm>
            <a:off x="362164" y="1449313"/>
            <a:ext cx="1426880" cy="1323107"/>
          </a:xfrm>
          <a:prstGeom prst="rect">
            <a:avLst/>
          </a:prstGeom>
        </p:spPr>
      </p:pic>
      <p:sp>
        <p:nvSpPr>
          <p:cNvPr id="7" name="文字方塊 6"/>
          <p:cNvSpPr txBox="1"/>
          <p:nvPr/>
        </p:nvSpPr>
        <p:spPr>
          <a:xfrm>
            <a:off x="487636" y="2758191"/>
            <a:ext cx="1367992" cy="369332"/>
          </a:xfrm>
          <a:prstGeom prst="rect">
            <a:avLst/>
          </a:prstGeom>
          <a:noFill/>
        </p:spPr>
        <p:txBody>
          <a:bodyPr wrap="square" rtlCol="0">
            <a:spAutoFit/>
          </a:bodyPr>
          <a:lstStyle/>
          <a:p>
            <a:pPr algn="ctr"/>
            <a:r>
              <a:rPr lang="zh-TW" altLang="en-US" b="1" dirty="0"/>
              <a:t>風險管理</a:t>
            </a:r>
          </a:p>
        </p:txBody>
      </p:sp>
      <p:sp>
        <p:nvSpPr>
          <p:cNvPr id="8" name="文字方塊 7"/>
          <p:cNvSpPr txBox="1"/>
          <p:nvPr/>
        </p:nvSpPr>
        <p:spPr>
          <a:xfrm>
            <a:off x="2130803" y="2758191"/>
            <a:ext cx="1635771" cy="369332"/>
          </a:xfrm>
          <a:prstGeom prst="rect">
            <a:avLst/>
          </a:prstGeom>
          <a:noFill/>
        </p:spPr>
        <p:txBody>
          <a:bodyPr wrap="square" rtlCol="0">
            <a:spAutoFit/>
          </a:bodyPr>
          <a:lstStyle/>
          <a:p>
            <a:pPr algn="ctr"/>
            <a:r>
              <a:rPr lang="zh-TW" altLang="en-US" b="1" dirty="0"/>
              <a:t>商品與服務</a:t>
            </a:r>
          </a:p>
        </p:txBody>
      </p:sp>
      <p:sp>
        <p:nvSpPr>
          <p:cNvPr id="9" name="矩形 8"/>
          <p:cNvSpPr/>
          <p:nvPr/>
        </p:nvSpPr>
        <p:spPr>
          <a:xfrm>
            <a:off x="362164" y="3357192"/>
            <a:ext cx="1631146" cy="231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64294" indent="-64294">
              <a:spcBef>
                <a:spcPts val="600"/>
              </a:spcBef>
              <a:buFont typeface="Arial" panose="020B0604020202020204" pitchFamily="34" charset="0"/>
              <a:buChar char="•"/>
            </a:pPr>
            <a:r>
              <a:rPr lang="zh-TW" altLang="en-US" sz="1500" dirty="0">
                <a:solidFill>
                  <a:schemeClr val="tx1"/>
                </a:solidFill>
                <a:ea typeface="微軟正黑體" pitchFamily="34" charset="-120"/>
              </a:rPr>
              <a:t>考量</a:t>
            </a:r>
            <a:r>
              <a:rPr lang="en-US" altLang="zh-TW" sz="1500" dirty="0">
                <a:solidFill>
                  <a:schemeClr val="tx1"/>
                </a:solidFill>
                <a:ea typeface="微軟正黑體" pitchFamily="34" charset="-120"/>
              </a:rPr>
              <a:t>ESG</a:t>
            </a:r>
            <a:r>
              <a:rPr lang="zh-TW" altLang="en-US" sz="1500" dirty="0">
                <a:solidFill>
                  <a:schemeClr val="tx1"/>
                </a:solidFill>
                <a:ea typeface="微軟正黑體" pitchFamily="34" charset="-120"/>
              </a:rPr>
              <a:t>新興風險</a:t>
            </a:r>
            <a:endParaRPr lang="en-US" altLang="zh-TW" sz="1500" dirty="0">
              <a:solidFill>
                <a:schemeClr val="tx1"/>
              </a:solidFill>
              <a:ea typeface="微軟正黑體" pitchFamily="34" charset="-120"/>
            </a:endParaRPr>
          </a:p>
          <a:p>
            <a:pPr marL="64294" indent="-64294">
              <a:spcBef>
                <a:spcPts val="600"/>
              </a:spcBef>
              <a:buFont typeface="Arial" panose="020B0604020202020204" pitchFamily="34" charset="0"/>
              <a:buChar char="•"/>
            </a:pPr>
            <a:r>
              <a:rPr lang="zh-TW" altLang="en-US" sz="1500" dirty="0">
                <a:solidFill>
                  <a:schemeClr val="tx1"/>
                </a:solidFill>
                <a:ea typeface="微軟正黑體" pitchFamily="34" charset="-120"/>
              </a:rPr>
              <a:t>依</a:t>
            </a:r>
            <a:r>
              <a:rPr lang="en-US" altLang="zh-TW" sz="1500" dirty="0">
                <a:solidFill>
                  <a:schemeClr val="tx1"/>
                </a:solidFill>
                <a:ea typeface="微軟正黑體" pitchFamily="34" charset="-120"/>
              </a:rPr>
              <a:t>TCFD</a:t>
            </a:r>
            <a:r>
              <a:rPr lang="zh-TW" altLang="en-US" sz="1500" dirty="0">
                <a:solidFill>
                  <a:schemeClr val="tx1"/>
                </a:solidFill>
                <a:ea typeface="微軟正黑體" pitchFamily="34" charset="-120"/>
              </a:rPr>
              <a:t>精進氣候風險與機會控管</a:t>
            </a:r>
            <a:endParaRPr lang="en-US" altLang="zh-TW" sz="1500" dirty="0">
              <a:solidFill>
                <a:schemeClr val="tx1"/>
              </a:solidFill>
              <a:ea typeface="微軟正黑體" pitchFamily="34" charset="-120"/>
            </a:endParaRPr>
          </a:p>
          <a:p>
            <a:pPr marL="64294" indent="-64294">
              <a:spcBef>
                <a:spcPts val="600"/>
              </a:spcBef>
              <a:buFont typeface="Arial" panose="020B0604020202020204" pitchFamily="34" charset="0"/>
              <a:buChar char="•"/>
            </a:pPr>
            <a:r>
              <a:rPr lang="zh-TW" altLang="en-US" sz="1500" dirty="0">
                <a:solidFill>
                  <a:schemeClr val="tx1"/>
                </a:solidFill>
                <a:ea typeface="微軟正黑體" pitchFamily="34" charset="-120"/>
              </a:rPr>
              <a:t>訂定投資</a:t>
            </a:r>
            <a:r>
              <a:rPr lang="en-US" altLang="zh-TW" sz="1500" dirty="0">
                <a:solidFill>
                  <a:schemeClr val="tx1"/>
                </a:solidFill>
                <a:ea typeface="微軟正黑體" pitchFamily="34" charset="-120"/>
              </a:rPr>
              <a:t>/</a:t>
            </a:r>
            <a:r>
              <a:rPr lang="zh-TW" altLang="en-US" sz="1500" dirty="0">
                <a:solidFill>
                  <a:schemeClr val="tx1"/>
                </a:solidFill>
                <a:ea typeface="微軟正黑體" pitchFamily="34" charset="-120"/>
              </a:rPr>
              <a:t>放貸限額與控管</a:t>
            </a:r>
          </a:p>
        </p:txBody>
      </p:sp>
      <p:sp>
        <p:nvSpPr>
          <p:cNvPr id="10" name="文字方塊 9"/>
          <p:cNvSpPr txBox="1"/>
          <p:nvPr/>
        </p:nvSpPr>
        <p:spPr>
          <a:xfrm>
            <a:off x="3807125" y="2758191"/>
            <a:ext cx="1635771" cy="369332"/>
          </a:xfrm>
          <a:prstGeom prst="rect">
            <a:avLst/>
          </a:prstGeom>
          <a:noFill/>
        </p:spPr>
        <p:txBody>
          <a:bodyPr wrap="square" rtlCol="0">
            <a:spAutoFit/>
          </a:bodyPr>
          <a:lstStyle/>
          <a:p>
            <a:pPr algn="ctr"/>
            <a:r>
              <a:rPr lang="zh-TW" altLang="en-US" b="1" dirty="0"/>
              <a:t>營運管理</a:t>
            </a:r>
          </a:p>
        </p:txBody>
      </p:sp>
      <p:sp>
        <p:nvSpPr>
          <p:cNvPr id="11" name="文字方塊 10"/>
          <p:cNvSpPr txBox="1"/>
          <p:nvPr/>
        </p:nvSpPr>
        <p:spPr>
          <a:xfrm>
            <a:off x="5531918" y="2758191"/>
            <a:ext cx="1635771" cy="369332"/>
          </a:xfrm>
          <a:prstGeom prst="rect">
            <a:avLst/>
          </a:prstGeom>
          <a:noFill/>
        </p:spPr>
        <p:txBody>
          <a:bodyPr wrap="square" rtlCol="0">
            <a:spAutoFit/>
          </a:bodyPr>
          <a:lstStyle/>
          <a:p>
            <a:pPr algn="ctr"/>
            <a:r>
              <a:rPr lang="zh-TW" altLang="en-US" b="1" dirty="0"/>
              <a:t>售後管理</a:t>
            </a:r>
          </a:p>
        </p:txBody>
      </p:sp>
      <p:sp>
        <p:nvSpPr>
          <p:cNvPr id="12" name="文字方塊 11"/>
          <p:cNvSpPr txBox="1"/>
          <p:nvPr/>
        </p:nvSpPr>
        <p:spPr>
          <a:xfrm>
            <a:off x="7256709" y="2758191"/>
            <a:ext cx="1635771" cy="369332"/>
          </a:xfrm>
          <a:prstGeom prst="rect">
            <a:avLst/>
          </a:prstGeom>
          <a:noFill/>
        </p:spPr>
        <p:txBody>
          <a:bodyPr wrap="square" rtlCol="0">
            <a:spAutoFit/>
          </a:bodyPr>
          <a:lstStyle/>
          <a:p>
            <a:pPr algn="ctr"/>
            <a:r>
              <a:rPr lang="zh-TW" altLang="en-US" b="1" dirty="0"/>
              <a:t>資產投資</a:t>
            </a:r>
          </a:p>
        </p:txBody>
      </p:sp>
      <p:cxnSp>
        <p:nvCxnSpPr>
          <p:cNvPr id="13" name="直線接點 12"/>
          <p:cNvCxnSpPr/>
          <p:nvPr/>
        </p:nvCxnSpPr>
        <p:spPr>
          <a:xfrm>
            <a:off x="362164" y="3246406"/>
            <a:ext cx="1548000" cy="7194"/>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2108002" y="3357192"/>
            <a:ext cx="1630800" cy="231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64294" indent="-64294">
              <a:spcBef>
                <a:spcPts val="600"/>
              </a:spcBef>
              <a:buFont typeface="Arial" panose="020B0604020202020204" pitchFamily="34" charset="0"/>
              <a:buChar char="•"/>
            </a:pPr>
            <a:r>
              <a:rPr lang="zh-TW" altLang="en-US" sz="1500" dirty="0">
                <a:solidFill>
                  <a:schemeClr val="tx1"/>
                </a:solidFill>
                <a:ea typeface="微軟正黑體" pitchFamily="34" charset="-120"/>
              </a:rPr>
              <a:t>數位金融與一站式服務</a:t>
            </a:r>
            <a:endParaRPr lang="en-US" altLang="zh-TW" sz="1500" dirty="0">
              <a:solidFill>
                <a:schemeClr val="tx1"/>
              </a:solidFill>
              <a:ea typeface="微軟正黑體" pitchFamily="34" charset="-120"/>
            </a:endParaRPr>
          </a:p>
          <a:p>
            <a:pPr marL="64294" indent="-64294">
              <a:spcBef>
                <a:spcPts val="600"/>
              </a:spcBef>
              <a:buFont typeface="Arial" panose="020B0604020202020204" pitchFamily="34" charset="0"/>
              <a:buChar char="•"/>
            </a:pPr>
            <a:r>
              <a:rPr lang="zh-TW" altLang="en-US" sz="1500" dirty="0">
                <a:solidFill>
                  <a:schemeClr val="tx1"/>
                </a:solidFill>
                <a:ea typeface="微軟正黑體" pitchFamily="34" charset="-120"/>
              </a:rPr>
              <a:t>強化綠色金融服務與金融包容性</a:t>
            </a:r>
            <a:endParaRPr lang="en-US" altLang="zh-TW" sz="1500" dirty="0">
              <a:solidFill>
                <a:schemeClr val="tx1"/>
              </a:solidFill>
              <a:ea typeface="微軟正黑體" pitchFamily="34" charset="-120"/>
            </a:endParaRPr>
          </a:p>
          <a:p>
            <a:pPr marL="64294" indent="-64294">
              <a:spcBef>
                <a:spcPts val="600"/>
              </a:spcBef>
              <a:buFont typeface="Arial" panose="020B0604020202020204" pitchFamily="34" charset="0"/>
              <a:buChar char="•"/>
            </a:pPr>
            <a:r>
              <a:rPr lang="zh-TW" altLang="en-US" sz="1500" dirty="0">
                <a:solidFill>
                  <a:schemeClr val="tx1"/>
                </a:solidFill>
                <a:ea typeface="微軟正黑體" pitchFamily="34" charset="-120"/>
              </a:rPr>
              <a:t>將</a:t>
            </a:r>
            <a:r>
              <a:rPr lang="en-US" altLang="zh-TW" sz="1500" dirty="0">
                <a:solidFill>
                  <a:schemeClr val="tx1"/>
                </a:solidFill>
                <a:ea typeface="微軟正黑體" pitchFamily="34" charset="-120"/>
              </a:rPr>
              <a:t>ESG</a:t>
            </a:r>
            <a:r>
              <a:rPr lang="zh-TW" altLang="en-US" sz="1500" dirty="0">
                <a:solidFill>
                  <a:schemeClr val="tx1"/>
                </a:solidFill>
                <a:ea typeface="微軟正黑體" pitchFamily="34" charset="-120"/>
              </a:rPr>
              <a:t>納入核保、放貸流程</a:t>
            </a:r>
          </a:p>
        </p:txBody>
      </p:sp>
      <p:sp>
        <p:nvSpPr>
          <p:cNvPr id="15" name="矩形 14"/>
          <p:cNvSpPr/>
          <p:nvPr/>
        </p:nvSpPr>
        <p:spPr>
          <a:xfrm>
            <a:off x="3853494" y="3357192"/>
            <a:ext cx="1630800" cy="231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64294" indent="-64294">
              <a:spcBef>
                <a:spcPts val="600"/>
              </a:spcBef>
              <a:buFont typeface="Arial" panose="020B0604020202020204" pitchFamily="34" charset="0"/>
              <a:buChar char="•"/>
            </a:pPr>
            <a:r>
              <a:rPr lang="zh-TW" altLang="en-US" sz="1500" dirty="0">
                <a:solidFill>
                  <a:schemeClr val="tx1"/>
                </a:solidFill>
                <a:ea typeface="微軟正黑體" pitchFamily="34" charset="-120"/>
              </a:rPr>
              <a:t>無紙化作業與數位金融</a:t>
            </a:r>
          </a:p>
          <a:p>
            <a:pPr marL="64294" indent="-64294">
              <a:spcBef>
                <a:spcPts val="600"/>
              </a:spcBef>
              <a:buFont typeface="Arial" panose="020B0604020202020204" pitchFamily="34" charset="0"/>
              <a:buChar char="•"/>
            </a:pPr>
            <a:r>
              <a:rPr lang="zh-TW" altLang="en-US" sz="1500" dirty="0">
                <a:solidFill>
                  <a:schemeClr val="tx1"/>
                </a:solidFill>
                <a:ea typeface="微軟正黑體" pitchFamily="34" charset="-120"/>
              </a:rPr>
              <a:t>溫室企業盤查與碳減量</a:t>
            </a:r>
            <a:endParaRPr lang="en-US" altLang="zh-TW" sz="1500" dirty="0">
              <a:solidFill>
                <a:schemeClr val="tx1"/>
              </a:solidFill>
              <a:ea typeface="微軟正黑體" pitchFamily="34" charset="-120"/>
            </a:endParaRPr>
          </a:p>
          <a:p>
            <a:pPr marL="64294" indent="-64294">
              <a:spcBef>
                <a:spcPts val="600"/>
              </a:spcBef>
              <a:buFont typeface="Arial" panose="020B0604020202020204" pitchFamily="34" charset="0"/>
              <a:buChar char="•"/>
            </a:pPr>
            <a:r>
              <a:rPr lang="zh-TW" altLang="en-US" sz="1500" dirty="0">
                <a:solidFill>
                  <a:schemeClr val="tx1"/>
                </a:solidFill>
                <a:ea typeface="微軟正黑體" pitchFamily="34" charset="-120"/>
              </a:rPr>
              <a:t>水資源與廢棄物控管</a:t>
            </a:r>
            <a:endParaRPr lang="en-US" altLang="zh-TW" sz="1500" dirty="0">
              <a:solidFill>
                <a:schemeClr val="tx1"/>
              </a:solidFill>
              <a:ea typeface="微軟正黑體" pitchFamily="34" charset="-120"/>
            </a:endParaRPr>
          </a:p>
        </p:txBody>
      </p:sp>
      <p:sp>
        <p:nvSpPr>
          <p:cNvPr id="16" name="矩形 15"/>
          <p:cNvSpPr/>
          <p:nvPr/>
        </p:nvSpPr>
        <p:spPr>
          <a:xfrm>
            <a:off x="5598986" y="3357192"/>
            <a:ext cx="1630800" cy="231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64294" indent="-64294">
              <a:spcBef>
                <a:spcPts val="600"/>
              </a:spcBef>
              <a:buFont typeface="Arial" panose="020B0604020202020204" pitchFamily="34" charset="0"/>
              <a:buChar char="•"/>
            </a:pPr>
            <a:r>
              <a:rPr lang="zh-TW" altLang="en-US" sz="1500" dirty="0">
                <a:solidFill>
                  <a:schemeClr val="tx1"/>
                </a:solidFill>
                <a:ea typeface="微軟正黑體" pitchFamily="34" charset="-120"/>
              </a:rPr>
              <a:t>發生重大</a:t>
            </a:r>
            <a:r>
              <a:rPr lang="en-US" altLang="zh-TW" sz="1500" dirty="0">
                <a:solidFill>
                  <a:schemeClr val="tx1"/>
                </a:solidFill>
                <a:ea typeface="微軟正黑體" pitchFamily="34" charset="-120"/>
              </a:rPr>
              <a:t>ESG</a:t>
            </a:r>
            <a:r>
              <a:rPr lang="zh-TW" altLang="en-US" sz="1500" dirty="0">
                <a:solidFill>
                  <a:schemeClr val="tx1"/>
                </a:solidFill>
                <a:ea typeface="微軟正黑體" pitchFamily="34" charset="-120"/>
              </a:rPr>
              <a:t>相關事件時，重新檢視商品內容</a:t>
            </a:r>
            <a:endParaRPr lang="en-US" altLang="zh-TW" sz="1500" dirty="0">
              <a:solidFill>
                <a:schemeClr val="tx1"/>
              </a:solidFill>
              <a:ea typeface="微軟正黑體" pitchFamily="34" charset="-120"/>
            </a:endParaRPr>
          </a:p>
          <a:p>
            <a:pPr marL="64294" indent="-64294">
              <a:spcBef>
                <a:spcPts val="600"/>
              </a:spcBef>
              <a:buFont typeface="Arial" panose="020B0604020202020204" pitchFamily="34" charset="0"/>
              <a:buChar char="•"/>
            </a:pPr>
            <a:r>
              <a:rPr lang="zh-TW" altLang="en-US" sz="1500" dirty="0">
                <a:solidFill>
                  <a:schemeClr val="tx1"/>
                </a:solidFill>
                <a:ea typeface="微軟正黑體" pitchFamily="34" charset="-120"/>
              </a:rPr>
              <a:t>重大</a:t>
            </a:r>
            <a:r>
              <a:rPr lang="en-US" altLang="zh-TW" sz="1500" dirty="0">
                <a:solidFill>
                  <a:schemeClr val="tx1"/>
                </a:solidFill>
                <a:ea typeface="微軟正黑體" pitchFamily="34" charset="-120"/>
              </a:rPr>
              <a:t>ESG</a:t>
            </a:r>
            <a:r>
              <a:rPr lang="zh-TW" altLang="en-US" sz="1500" dirty="0">
                <a:solidFill>
                  <a:schemeClr val="tx1"/>
                </a:solidFill>
                <a:ea typeface="微軟正黑體" pitchFamily="34" charset="-120"/>
              </a:rPr>
              <a:t>事件時，啟動重大災變理賠作業流程</a:t>
            </a:r>
            <a:endParaRPr lang="en-US" altLang="zh-TW" sz="1500" dirty="0">
              <a:solidFill>
                <a:schemeClr val="tx1"/>
              </a:solidFill>
              <a:ea typeface="微軟正黑體" pitchFamily="34" charset="-120"/>
            </a:endParaRPr>
          </a:p>
          <a:p>
            <a:pPr marL="64294" indent="-64294">
              <a:spcBef>
                <a:spcPts val="600"/>
              </a:spcBef>
              <a:buFont typeface="Arial" panose="020B0604020202020204" pitchFamily="34" charset="0"/>
              <a:buChar char="•"/>
            </a:pPr>
            <a:r>
              <a:rPr lang="zh-TW" altLang="en-US" sz="1500" dirty="0">
                <a:solidFill>
                  <a:schemeClr val="tx1"/>
                </a:solidFill>
                <a:ea typeface="微軟正黑體" pitchFamily="34" charset="-120"/>
              </a:rPr>
              <a:t>揭露</a:t>
            </a:r>
            <a:r>
              <a:rPr lang="en-US" altLang="zh-TW" sz="1500" dirty="0">
                <a:solidFill>
                  <a:schemeClr val="tx1"/>
                </a:solidFill>
                <a:ea typeface="微軟正黑體" pitchFamily="34" charset="-120"/>
              </a:rPr>
              <a:t>EPs</a:t>
            </a:r>
            <a:r>
              <a:rPr lang="zh-TW" altLang="en-US" sz="1500" dirty="0">
                <a:solidFill>
                  <a:schemeClr val="tx1"/>
                </a:solidFill>
                <a:ea typeface="微軟正黑體" pitchFamily="34" charset="-120"/>
              </a:rPr>
              <a:t>融貸案件</a:t>
            </a:r>
            <a:endParaRPr lang="en-US" altLang="zh-TW" sz="1500" dirty="0">
              <a:solidFill>
                <a:schemeClr val="tx1"/>
              </a:solidFill>
              <a:ea typeface="微軟正黑體" pitchFamily="34" charset="-120"/>
            </a:endParaRPr>
          </a:p>
        </p:txBody>
      </p:sp>
      <p:sp>
        <p:nvSpPr>
          <p:cNvPr id="17" name="矩形 16"/>
          <p:cNvSpPr/>
          <p:nvPr/>
        </p:nvSpPr>
        <p:spPr>
          <a:xfrm>
            <a:off x="7344480" y="3357192"/>
            <a:ext cx="1630800" cy="231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64294" indent="-64294">
              <a:spcBef>
                <a:spcPts val="600"/>
              </a:spcBef>
              <a:buFont typeface="Arial" panose="020B0604020202020204" pitchFamily="34" charset="0"/>
              <a:buChar char="•"/>
            </a:pPr>
            <a:r>
              <a:rPr lang="zh-TW" altLang="en-US" sz="1500" dirty="0">
                <a:solidFill>
                  <a:sysClr val="windowText" lastClr="000000"/>
                </a:solidFill>
                <a:ea typeface="微軟正黑體" pitchFamily="34" charset="-120"/>
              </a:rPr>
              <a:t>不可投資</a:t>
            </a:r>
            <a:r>
              <a:rPr lang="en-US" altLang="zh-TW" sz="1500" dirty="0">
                <a:solidFill>
                  <a:sysClr val="windowText" lastClr="000000"/>
                </a:solidFill>
                <a:ea typeface="微軟正黑體" pitchFamily="34" charset="-120"/>
              </a:rPr>
              <a:t>/</a:t>
            </a:r>
            <a:r>
              <a:rPr lang="zh-TW" altLang="en-US" sz="1500" dirty="0">
                <a:solidFill>
                  <a:sysClr val="windowText" lastClr="000000"/>
                </a:solidFill>
                <a:ea typeface="微軟正黑體" pitchFamily="34" charset="-120"/>
              </a:rPr>
              <a:t>放貸政策</a:t>
            </a:r>
            <a:endParaRPr lang="en-US" altLang="zh-TW" sz="1500" dirty="0">
              <a:solidFill>
                <a:sysClr val="windowText" lastClr="000000"/>
              </a:solidFill>
              <a:ea typeface="微軟正黑體" pitchFamily="34" charset="-120"/>
            </a:endParaRPr>
          </a:p>
          <a:p>
            <a:pPr marL="64294" indent="-64294">
              <a:spcBef>
                <a:spcPts val="600"/>
              </a:spcBef>
              <a:buFont typeface="Arial" panose="020B0604020202020204" pitchFamily="34" charset="0"/>
              <a:buChar char="•"/>
            </a:pPr>
            <a:r>
              <a:rPr lang="en-US" altLang="zh-TW" sz="1500" dirty="0">
                <a:solidFill>
                  <a:sysClr val="windowText" lastClr="000000"/>
                </a:solidFill>
                <a:ea typeface="微軟正黑體" pitchFamily="34" charset="-120"/>
              </a:rPr>
              <a:t>ESG</a:t>
            </a:r>
            <a:r>
              <a:rPr lang="zh-TW" altLang="en-US" sz="1500" dirty="0">
                <a:solidFill>
                  <a:sysClr val="windowText" lastClr="000000"/>
                </a:solidFill>
                <a:ea typeface="微軟正黑體" pitchFamily="34" charset="-120"/>
              </a:rPr>
              <a:t>因數整併</a:t>
            </a:r>
            <a:endParaRPr lang="en-US" altLang="zh-TW" sz="1500" dirty="0">
              <a:solidFill>
                <a:sysClr val="windowText" lastClr="000000"/>
              </a:solidFill>
              <a:ea typeface="微軟正黑體" pitchFamily="34" charset="-120"/>
            </a:endParaRPr>
          </a:p>
          <a:p>
            <a:pPr marL="64294" indent="-64294">
              <a:spcBef>
                <a:spcPts val="600"/>
              </a:spcBef>
              <a:buFont typeface="Arial" panose="020B0604020202020204" pitchFamily="34" charset="0"/>
              <a:buChar char="•"/>
            </a:pPr>
            <a:r>
              <a:rPr lang="zh-TW" altLang="en-US" sz="1500" dirty="0">
                <a:solidFill>
                  <a:sysClr val="windowText" lastClr="000000"/>
                </a:solidFill>
                <a:ea typeface="微軟正黑體" pitchFamily="34" charset="-120"/>
              </a:rPr>
              <a:t>永續相關主題投資</a:t>
            </a:r>
            <a:endParaRPr lang="en-US" altLang="zh-TW" sz="1500" dirty="0">
              <a:solidFill>
                <a:sysClr val="windowText" lastClr="000000"/>
              </a:solidFill>
              <a:ea typeface="微軟正黑體" pitchFamily="34" charset="-120"/>
            </a:endParaRPr>
          </a:p>
          <a:p>
            <a:pPr marL="64294" indent="-64294">
              <a:spcBef>
                <a:spcPts val="600"/>
              </a:spcBef>
              <a:buFont typeface="Arial" panose="020B0604020202020204" pitchFamily="34" charset="0"/>
              <a:buChar char="•"/>
            </a:pPr>
            <a:r>
              <a:rPr lang="zh-TW" altLang="en-US" sz="1500" dirty="0">
                <a:solidFill>
                  <a:sysClr val="windowText" lastClr="000000"/>
                </a:solidFill>
                <a:ea typeface="微軟正黑體" pitchFamily="34" charset="-120"/>
              </a:rPr>
              <a:t>企業議和與股東行動</a:t>
            </a:r>
            <a:endParaRPr lang="en-US" altLang="zh-TW" sz="1500" dirty="0">
              <a:solidFill>
                <a:sysClr val="windowText" lastClr="000000"/>
              </a:solidFill>
              <a:ea typeface="微軟正黑體" pitchFamily="34" charset="-120"/>
            </a:endParaRPr>
          </a:p>
          <a:p>
            <a:pPr marL="64294" indent="-64294">
              <a:spcBef>
                <a:spcPts val="600"/>
              </a:spcBef>
              <a:buFont typeface="Arial" panose="020B0604020202020204" pitchFamily="34" charset="0"/>
              <a:buChar char="•"/>
            </a:pPr>
            <a:r>
              <a:rPr lang="zh-TW" altLang="en-US" sz="1500" dirty="0">
                <a:solidFill>
                  <a:sysClr val="windowText" lastClr="000000"/>
                </a:solidFill>
                <a:ea typeface="微軟正黑體" pitchFamily="34" charset="-120"/>
              </a:rPr>
              <a:t>委外單位控管</a:t>
            </a:r>
            <a:endParaRPr lang="en-US" altLang="zh-TW" sz="1500" dirty="0">
              <a:solidFill>
                <a:sysClr val="windowText" lastClr="000000"/>
              </a:solidFill>
              <a:ea typeface="微軟正黑體" pitchFamily="34" charset="-120"/>
            </a:endParaRPr>
          </a:p>
        </p:txBody>
      </p:sp>
      <p:cxnSp>
        <p:nvCxnSpPr>
          <p:cNvPr id="18" name="直線接點 17"/>
          <p:cNvCxnSpPr/>
          <p:nvPr/>
        </p:nvCxnSpPr>
        <p:spPr>
          <a:xfrm>
            <a:off x="2096771" y="3246406"/>
            <a:ext cx="1548000" cy="7194"/>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3831378" y="3246406"/>
            <a:ext cx="1548000" cy="7194"/>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5565985" y="3246406"/>
            <a:ext cx="1548000" cy="7194"/>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7300594" y="3246406"/>
            <a:ext cx="1548000" cy="7194"/>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2" name="圖片 21"/>
          <p:cNvPicPr>
            <a:picLocks noChangeAspect="1"/>
          </p:cNvPicPr>
          <p:nvPr/>
        </p:nvPicPr>
        <p:blipFill>
          <a:blip r:embed="rId3"/>
          <a:stretch>
            <a:fillRect/>
          </a:stretch>
        </p:blipFill>
        <p:spPr>
          <a:xfrm>
            <a:off x="3894896" y="1405767"/>
            <a:ext cx="1262179" cy="1262179"/>
          </a:xfrm>
          <a:prstGeom prst="rect">
            <a:avLst/>
          </a:prstGeom>
        </p:spPr>
      </p:pic>
      <p:pic>
        <p:nvPicPr>
          <p:cNvPr id="23" name="圖片 22"/>
          <p:cNvPicPr>
            <a:picLocks noChangeAspect="1"/>
          </p:cNvPicPr>
          <p:nvPr/>
        </p:nvPicPr>
        <p:blipFill>
          <a:blip r:embed="rId4"/>
          <a:stretch>
            <a:fillRect/>
          </a:stretch>
        </p:blipFill>
        <p:spPr>
          <a:xfrm>
            <a:off x="2130803" y="1256332"/>
            <a:ext cx="1333993" cy="1446330"/>
          </a:xfrm>
          <a:prstGeom prst="rect">
            <a:avLst/>
          </a:prstGeom>
        </p:spPr>
      </p:pic>
      <p:pic>
        <p:nvPicPr>
          <p:cNvPr id="24" name="圖片 23"/>
          <p:cNvPicPr>
            <a:picLocks noChangeAspect="1"/>
          </p:cNvPicPr>
          <p:nvPr/>
        </p:nvPicPr>
        <p:blipFill>
          <a:blip r:embed="rId5"/>
          <a:stretch>
            <a:fillRect/>
          </a:stretch>
        </p:blipFill>
        <p:spPr>
          <a:xfrm>
            <a:off x="5559320" y="1410469"/>
            <a:ext cx="1397287" cy="1278649"/>
          </a:xfrm>
          <a:prstGeom prst="rect">
            <a:avLst/>
          </a:prstGeom>
        </p:spPr>
      </p:pic>
      <p:pic>
        <p:nvPicPr>
          <p:cNvPr id="25" name="圖片 24"/>
          <p:cNvPicPr>
            <a:picLocks noChangeAspect="1"/>
          </p:cNvPicPr>
          <p:nvPr/>
        </p:nvPicPr>
        <p:blipFill>
          <a:blip r:embed="rId6"/>
          <a:stretch>
            <a:fillRect/>
          </a:stretch>
        </p:blipFill>
        <p:spPr>
          <a:xfrm>
            <a:off x="7300594" y="1360385"/>
            <a:ext cx="1372940" cy="1307561"/>
          </a:xfrm>
          <a:prstGeom prst="rect">
            <a:avLst/>
          </a:prstGeom>
        </p:spPr>
      </p:pic>
    </p:spTree>
    <p:extLst>
      <p:ext uri="{BB962C8B-B14F-4D97-AF65-F5344CB8AC3E}">
        <p14:creationId xmlns:p14="http://schemas.microsoft.com/office/powerpoint/2010/main" val="6197253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15200"/>
            <a:ext cx="9076268" cy="562074"/>
          </a:xfrm>
        </p:spPr>
        <p:txBody>
          <a:bodyPr/>
          <a:lstStyle/>
          <a:p>
            <a:r>
              <a:rPr lang="zh-TW" altLang="en-US" dirty="0" smtClean="0"/>
              <a:t>整合</a:t>
            </a:r>
            <a:r>
              <a:rPr lang="en-US" altLang="zh-TW" dirty="0" smtClean="0"/>
              <a:t>ESG</a:t>
            </a:r>
            <a:r>
              <a:rPr lang="zh-TW" altLang="en-US" dirty="0" smtClean="0"/>
              <a:t>因子至責任投資</a:t>
            </a:r>
            <a:r>
              <a:rPr lang="zh-TW" altLang="en-US" dirty="0"/>
              <a:t>及</a:t>
            </a:r>
            <a:r>
              <a:rPr lang="zh-TW" altLang="en-US" dirty="0" smtClean="0"/>
              <a:t>放貸</a:t>
            </a:r>
            <a:endParaRPr lang="zh-TW" altLang="en-US" sz="2600" dirty="0"/>
          </a:p>
        </p:txBody>
      </p:sp>
      <p:sp>
        <p:nvSpPr>
          <p:cNvPr id="3" name="投影片編號版面配置區 2"/>
          <p:cNvSpPr>
            <a:spLocks noGrp="1"/>
          </p:cNvSpPr>
          <p:nvPr>
            <p:ph type="sldNum" sz="quarter" idx="11"/>
          </p:nvPr>
        </p:nvSpPr>
        <p:spPr/>
        <p:txBody>
          <a:bodyPr/>
          <a:lstStyle/>
          <a:p>
            <a:fld id="{018B90E8-31B4-41F6-8174-D549C5229FD8}" type="slidenum">
              <a:rPr lang="zh-TW" altLang="en-US" smtClean="0">
                <a:latin typeface="+mn-lt"/>
                <a:ea typeface="+mn-ea"/>
              </a:rPr>
              <a:pPr/>
              <a:t>43</a:t>
            </a:fld>
            <a:endParaRPr lang="zh-TW" altLang="en-US" dirty="0">
              <a:latin typeface="+mn-lt"/>
              <a:ea typeface="+mn-ea"/>
            </a:endParaRPr>
          </a:p>
        </p:txBody>
      </p:sp>
      <p:sp>
        <p:nvSpPr>
          <p:cNvPr id="64" name="矩形 5"/>
          <p:cNvSpPr txBox="1"/>
          <p:nvPr/>
        </p:nvSpPr>
        <p:spPr>
          <a:xfrm>
            <a:off x="382473" y="1052736"/>
            <a:ext cx="2779976" cy="4308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lvl1pPr defTabSz="1828800">
              <a:defRPr sz="4000" b="0">
                <a:solidFill>
                  <a:srgbClr val="009F49"/>
                </a:solidFill>
                <a:latin typeface="Noto Sans CJK TC Bold"/>
                <a:ea typeface="Noto Sans CJK TC Bold"/>
                <a:cs typeface="Noto Sans CJK TC Bold"/>
                <a:sym typeface="Noto Sans CJK TC Bold"/>
              </a:defRPr>
            </a:lvl1pPr>
          </a:lstStyle>
          <a:p>
            <a:pPr algn="ctr"/>
            <a:r>
              <a:rPr lang="zh-TW" altLang="en-US" sz="1600" b="1" dirty="0" smtClean="0">
                <a:latin typeface="+mn-lt"/>
                <a:ea typeface="+mn-ea"/>
              </a:rPr>
              <a:t>投資</a:t>
            </a:r>
            <a:r>
              <a:rPr lang="en-US" sz="1600" b="1" dirty="0" smtClean="0">
                <a:latin typeface="+mn-lt"/>
                <a:ea typeface="+mn-ea"/>
              </a:rPr>
              <a:t>/</a:t>
            </a:r>
            <a:r>
              <a:rPr lang="zh-TW" altLang="en-US" sz="1600" b="1" dirty="0" smtClean="0">
                <a:latin typeface="+mn-lt"/>
                <a:ea typeface="+mn-ea"/>
              </a:rPr>
              <a:t>放貸流程</a:t>
            </a:r>
            <a:r>
              <a:rPr lang="en-US" sz="1600" b="1" dirty="0" smtClean="0">
                <a:latin typeface="+mn-lt"/>
                <a:ea typeface="+mn-ea"/>
              </a:rPr>
              <a:t> </a:t>
            </a:r>
            <a:endParaRPr lang="en-US" sz="1600" b="1" dirty="0">
              <a:latin typeface="+mn-lt"/>
              <a:ea typeface="+mn-ea"/>
            </a:endParaRPr>
          </a:p>
        </p:txBody>
      </p:sp>
      <p:sp>
        <p:nvSpPr>
          <p:cNvPr id="65" name="矩形 7"/>
          <p:cNvSpPr txBox="1"/>
          <p:nvPr/>
        </p:nvSpPr>
        <p:spPr>
          <a:xfrm>
            <a:off x="5364088" y="1052736"/>
            <a:ext cx="3744416" cy="4308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p>
            <a:pPr algn="ctr" defTabSz="1828800">
              <a:defRPr sz="4000" b="0">
                <a:solidFill>
                  <a:srgbClr val="DE492A"/>
                </a:solidFill>
                <a:latin typeface="Noto Sans CJK TC Bold"/>
                <a:ea typeface="Noto Sans CJK TC Bold"/>
                <a:cs typeface="Noto Sans CJK TC Bold"/>
                <a:sym typeface="Noto Sans CJK TC Bold"/>
              </a:defRPr>
            </a:pPr>
            <a:r>
              <a:rPr lang="zh-TW" altLang="en-US" sz="1600" b="1" dirty="0" smtClean="0"/>
              <a:t>投資</a:t>
            </a:r>
            <a:r>
              <a:rPr lang="en-US" sz="1600" b="1" dirty="0" smtClean="0"/>
              <a:t>/</a:t>
            </a:r>
            <a:r>
              <a:rPr lang="zh-TW" altLang="en-US" sz="1600" b="1" dirty="0" smtClean="0"/>
              <a:t>放貸後盡職作為</a:t>
            </a:r>
            <a:endParaRPr lang="en-US" sz="1600" b="1" dirty="0"/>
          </a:p>
        </p:txBody>
      </p:sp>
      <p:sp>
        <p:nvSpPr>
          <p:cNvPr id="66" name="線條"/>
          <p:cNvSpPr/>
          <p:nvPr/>
        </p:nvSpPr>
        <p:spPr>
          <a:xfrm>
            <a:off x="387369" y="1500097"/>
            <a:ext cx="8424000" cy="1"/>
          </a:xfrm>
          <a:prstGeom prst="line">
            <a:avLst/>
          </a:prstGeom>
          <a:ln>
            <a:solidFill>
              <a:srgbClr val="7A7C7E"/>
            </a:solidFill>
            <a:miter/>
          </a:ln>
        </p:spPr>
        <p:txBody>
          <a:bodyPr tIns="91439" bIns="91439"/>
          <a:lstStyle/>
          <a:p>
            <a:pPr algn="l" defTabSz="1828800">
              <a:defRPr sz="3600" b="0">
                <a:latin typeface="Calibri"/>
                <a:ea typeface="Calibri"/>
                <a:cs typeface="Calibri"/>
                <a:sym typeface="Calibri"/>
              </a:defRPr>
            </a:pPr>
            <a:endParaRPr sz="1400"/>
          </a:p>
        </p:txBody>
      </p:sp>
      <p:grpSp>
        <p:nvGrpSpPr>
          <p:cNvPr id="82" name="群組 81"/>
          <p:cNvGrpSpPr/>
          <p:nvPr/>
        </p:nvGrpSpPr>
        <p:grpSpPr>
          <a:xfrm>
            <a:off x="284339" y="1802929"/>
            <a:ext cx="3150000" cy="561264"/>
            <a:chOff x="426950" y="1899801"/>
            <a:chExt cx="3150000" cy="561264"/>
          </a:xfrm>
        </p:grpSpPr>
        <p:sp>
          <p:nvSpPr>
            <p:cNvPr id="67" name="圓角矩形"/>
            <p:cNvSpPr/>
            <p:nvPr/>
          </p:nvSpPr>
          <p:spPr>
            <a:xfrm>
              <a:off x="426950" y="1899801"/>
              <a:ext cx="3150000" cy="561264"/>
            </a:xfrm>
            <a:prstGeom prst="roundRect">
              <a:avLst>
                <a:gd name="adj" fmla="val 29739"/>
              </a:avLst>
            </a:prstGeom>
            <a:solidFill>
              <a:srgbClr val="F8F8F8"/>
            </a:solidFill>
            <a:ln w="25400">
              <a:solidFill>
                <a:srgbClr val="009F49"/>
              </a:solidFill>
            </a:ln>
            <a:effectLst>
              <a:outerShdw blurRad="177800" dist="88882" dir="1200000" sx="95000" sy="95000" rotWithShape="0">
                <a:srgbClr val="000000">
                  <a:alpha val="50000"/>
                </a:srgbClr>
              </a:outerShdw>
            </a:effectLst>
          </p:spPr>
          <p:txBody>
            <a:bodyPr tIns="91439" bIns="91439" anchor="ctr"/>
            <a:lstStyle/>
            <a:p>
              <a:pPr defTabSz="1828800">
                <a:defRPr sz="3600" b="0">
                  <a:solidFill>
                    <a:srgbClr val="FFFFFF"/>
                  </a:solidFill>
                  <a:latin typeface="Calibri"/>
                  <a:ea typeface="Calibri"/>
                  <a:cs typeface="Calibri"/>
                  <a:sym typeface="Calibri"/>
                </a:defRPr>
              </a:pPr>
              <a:endParaRPr/>
            </a:p>
          </p:txBody>
        </p:sp>
        <p:sp>
          <p:nvSpPr>
            <p:cNvPr id="68" name="集團不可投資／放貸名單"/>
            <p:cNvSpPr txBox="1"/>
            <p:nvPr/>
          </p:nvSpPr>
          <p:spPr>
            <a:xfrm>
              <a:off x="827584" y="1980379"/>
              <a:ext cx="2736304" cy="4001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lvl1pPr defTabSz="1828800">
                <a:defRPr sz="4000" b="0">
                  <a:solidFill>
                    <a:srgbClr val="1B1919"/>
                  </a:solidFill>
                  <a:latin typeface="Noto Sans CJK TC Medium"/>
                  <a:ea typeface="Noto Sans CJK TC Medium"/>
                  <a:cs typeface="Noto Sans CJK TC Medium"/>
                  <a:sym typeface="Noto Sans CJK TC Medium"/>
                </a:defRPr>
              </a:lvl1pPr>
            </a:lstStyle>
            <a:p>
              <a:r>
                <a:rPr lang="zh-TW" altLang="en-US" sz="1400" b="1" dirty="0" smtClean="0">
                  <a:latin typeface="+mn-lt"/>
                  <a:ea typeface="+mn-ea"/>
                </a:rPr>
                <a:t>不可投資</a:t>
              </a:r>
              <a:r>
                <a:rPr lang="en-US" sz="1400" b="1" dirty="0" smtClean="0">
                  <a:latin typeface="+mn-lt"/>
                  <a:ea typeface="+mn-ea"/>
                </a:rPr>
                <a:t>/</a:t>
              </a:r>
              <a:r>
                <a:rPr lang="zh-TW" altLang="en-US" sz="1400" b="1" dirty="0" smtClean="0">
                  <a:latin typeface="+mn-lt"/>
                  <a:ea typeface="+mn-ea"/>
                </a:rPr>
                <a:t>放貸名單</a:t>
              </a:r>
              <a:r>
                <a:rPr lang="en-US" sz="1400" b="1" dirty="0" smtClean="0">
                  <a:latin typeface="+mn-lt"/>
                  <a:ea typeface="+mn-ea"/>
                </a:rPr>
                <a:t> </a:t>
              </a:r>
              <a:endParaRPr lang="en-US" sz="1400" b="1" dirty="0">
                <a:latin typeface="+mn-lt"/>
                <a:ea typeface="+mn-ea"/>
              </a:endParaRPr>
            </a:p>
          </p:txBody>
        </p:sp>
        <p:sp>
          <p:nvSpPr>
            <p:cNvPr id="69" name="1"/>
            <p:cNvSpPr txBox="1"/>
            <p:nvPr/>
          </p:nvSpPr>
          <p:spPr>
            <a:xfrm>
              <a:off x="539552" y="1923634"/>
              <a:ext cx="299761"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defRPr sz="5000" b="0">
                  <a:solidFill>
                    <a:srgbClr val="929292"/>
                  </a:solidFill>
                  <a:latin typeface="Helvetica Neue Black Condensed"/>
                  <a:ea typeface="Helvetica Neue Black Condensed"/>
                  <a:cs typeface="Helvetica Neue Black Condensed"/>
                  <a:sym typeface="Helvetica Neue Black Condensed"/>
                </a:defRPr>
              </a:lvl1pPr>
            </a:lstStyle>
            <a:p>
              <a:r>
                <a:rPr sz="2400" dirty="0">
                  <a:latin typeface="+mn-lt"/>
                  <a:ea typeface="+mn-ea"/>
                </a:rPr>
                <a:t>1</a:t>
              </a:r>
            </a:p>
          </p:txBody>
        </p:sp>
      </p:grpSp>
      <p:grpSp>
        <p:nvGrpSpPr>
          <p:cNvPr id="90" name="群組 89"/>
          <p:cNvGrpSpPr/>
          <p:nvPr/>
        </p:nvGrpSpPr>
        <p:grpSpPr>
          <a:xfrm>
            <a:off x="285798" y="2598081"/>
            <a:ext cx="3193566" cy="2047085"/>
            <a:chOff x="428409" y="2798792"/>
            <a:chExt cx="3193566" cy="2047085"/>
          </a:xfrm>
        </p:grpSpPr>
        <p:sp>
          <p:nvSpPr>
            <p:cNvPr id="70" name="圓角矩形"/>
            <p:cNvSpPr/>
            <p:nvPr/>
          </p:nvSpPr>
          <p:spPr>
            <a:xfrm>
              <a:off x="428409" y="2850729"/>
              <a:ext cx="3151119" cy="1995148"/>
            </a:xfrm>
            <a:prstGeom prst="roundRect">
              <a:avLst>
                <a:gd name="adj" fmla="val 18947"/>
              </a:avLst>
            </a:prstGeom>
            <a:solidFill>
              <a:srgbClr val="F8F8F8"/>
            </a:solidFill>
            <a:ln w="25400">
              <a:solidFill>
                <a:srgbClr val="009F49"/>
              </a:solidFill>
            </a:ln>
            <a:effectLst>
              <a:outerShdw blurRad="177800" dist="88882" dir="1200000" sx="95000" sy="95000" rotWithShape="0">
                <a:srgbClr val="000000">
                  <a:alpha val="50000"/>
                </a:srgbClr>
              </a:outerShdw>
            </a:effectLst>
          </p:spPr>
          <p:txBody>
            <a:bodyPr tIns="91439" bIns="91439" anchor="ctr"/>
            <a:lstStyle/>
            <a:p>
              <a:pPr defTabSz="1828800">
                <a:defRPr sz="3600" b="0">
                  <a:solidFill>
                    <a:srgbClr val="FFFFFF"/>
                  </a:solidFill>
                  <a:latin typeface="Calibri"/>
                  <a:ea typeface="Calibri"/>
                  <a:cs typeface="Calibri"/>
                  <a:sym typeface="Calibri"/>
                </a:defRPr>
              </a:pPr>
              <a:endParaRPr/>
            </a:p>
          </p:txBody>
        </p:sp>
        <p:sp>
          <p:nvSpPr>
            <p:cNvPr id="71" name="整合ESG因子"/>
            <p:cNvSpPr txBox="1"/>
            <p:nvPr/>
          </p:nvSpPr>
          <p:spPr>
            <a:xfrm>
              <a:off x="1100782" y="2867397"/>
              <a:ext cx="1706573" cy="4001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lvl1pPr algn="l" defTabSz="1828800">
                <a:defRPr sz="4000" b="0">
                  <a:solidFill>
                    <a:srgbClr val="1B1919"/>
                  </a:solidFill>
                  <a:latin typeface="Noto Sans CJK TC Medium"/>
                  <a:ea typeface="Noto Sans CJK TC Medium"/>
                  <a:cs typeface="Noto Sans CJK TC Medium"/>
                  <a:sym typeface="Noto Sans CJK TC Medium"/>
                </a:defRPr>
              </a:lvl1pPr>
            </a:lstStyle>
            <a:p>
              <a:pPr algn="ctr"/>
              <a:r>
                <a:rPr lang="zh-TW" altLang="en-US" sz="1400" b="1" dirty="0" smtClean="0">
                  <a:latin typeface="+mn-lt"/>
                  <a:ea typeface="+mn-ea"/>
                </a:rPr>
                <a:t>整合</a:t>
              </a:r>
              <a:r>
                <a:rPr lang="en-US" altLang="zh-TW" sz="1400" b="1" dirty="0" smtClean="0">
                  <a:latin typeface="+mn-lt"/>
                  <a:ea typeface="+mn-ea"/>
                </a:rPr>
                <a:t>ESG</a:t>
              </a:r>
              <a:r>
                <a:rPr lang="zh-TW" altLang="en-US" sz="1400" b="1" dirty="0" smtClean="0">
                  <a:latin typeface="+mn-lt"/>
                  <a:ea typeface="+mn-ea"/>
                </a:rPr>
                <a:t>因子</a:t>
              </a:r>
              <a:endParaRPr sz="1400" b="1" dirty="0">
                <a:latin typeface="+mn-lt"/>
                <a:ea typeface="+mn-ea"/>
              </a:endParaRPr>
            </a:p>
          </p:txBody>
        </p:sp>
        <p:sp>
          <p:nvSpPr>
            <p:cNvPr id="72" name="文字方塊 40"/>
            <p:cNvSpPr txBox="1"/>
            <p:nvPr/>
          </p:nvSpPr>
          <p:spPr>
            <a:xfrm>
              <a:off x="1559267" y="3785586"/>
              <a:ext cx="859530" cy="5539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defTabSz="1828800">
                <a:defRPr sz="2600" b="0">
                  <a:solidFill>
                    <a:srgbClr val="1B1919"/>
                  </a:solidFill>
                  <a:latin typeface="Noto Sans CJK TC Regular"/>
                  <a:ea typeface="Noto Sans CJK TC Regular"/>
                  <a:cs typeface="Noto Sans CJK TC Regular"/>
                  <a:sym typeface="Noto Sans CJK TC Regular"/>
                </a:defRPr>
              </a:lvl1pPr>
            </a:lstStyle>
            <a:p>
              <a:pPr algn="ctr"/>
              <a:r>
                <a:rPr lang="zh-TW" altLang="en-US" sz="1200" dirty="0" smtClean="0">
                  <a:latin typeface="+mn-lt"/>
                  <a:ea typeface="+mn-ea"/>
                </a:rPr>
                <a:t>投資</a:t>
              </a:r>
              <a:r>
                <a:rPr lang="en-US" altLang="zh-TW" sz="1200" dirty="0" smtClean="0">
                  <a:latin typeface="+mn-lt"/>
                  <a:ea typeface="+mn-ea"/>
                </a:rPr>
                <a:t>/</a:t>
              </a:r>
              <a:r>
                <a:rPr lang="zh-TW" altLang="en-US" sz="1200" dirty="0" smtClean="0">
                  <a:latin typeface="+mn-lt"/>
                  <a:ea typeface="+mn-ea"/>
                </a:rPr>
                <a:t>授信</a:t>
              </a:r>
              <a:endParaRPr lang="en-US" altLang="zh-TW" sz="1200" dirty="0" smtClean="0">
                <a:latin typeface="+mn-lt"/>
                <a:ea typeface="+mn-ea"/>
              </a:endParaRPr>
            </a:p>
            <a:p>
              <a:pPr algn="ctr"/>
              <a:r>
                <a:rPr lang="zh-TW" altLang="en-US" sz="1200" dirty="0" smtClean="0">
                  <a:latin typeface="+mn-lt"/>
                  <a:ea typeface="+mn-ea"/>
                </a:rPr>
                <a:t>決策</a:t>
              </a:r>
              <a:endParaRPr sz="1200" dirty="0">
                <a:latin typeface="+mn-lt"/>
                <a:ea typeface="+mn-ea"/>
              </a:endParaRPr>
            </a:p>
          </p:txBody>
        </p:sp>
        <p:sp>
          <p:nvSpPr>
            <p:cNvPr id="73" name="財務判斷"/>
            <p:cNvSpPr txBox="1"/>
            <p:nvPr/>
          </p:nvSpPr>
          <p:spPr>
            <a:xfrm>
              <a:off x="499003" y="3785586"/>
              <a:ext cx="882133" cy="3693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lvl1pPr defTabSz="1828800">
                <a:defRPr sz="2600" b="0">
                  <a:solidFill>
                    <a:srgbClr val="1B1919"/>
                  </a:solidFill>
                  <a:latin typeface="Noto Sans CJK TC Regular"/>
                  <a:ea typeface="Noto Sans CJK TC Regular"/>
                  <a:cs typeface="Noto Sans CJK TC Regular"/>
                  <a:sym typeface="Noto Sans CJK TC Regular"/>
                </a:defRPr>
              </a:lvl1pPr>
            </a:lstStyle>
            <a:p>
              <a:pPr algn="ctr"/>
              <a:r>
                <a:rPr lang="zh-TW" altLang="en-US" sz="1200" dirty="0" smtClean="0">
                  <a:latin typeface="+mn-lt"/>
                  <a:ea typeface="+mn-ea"/>
                </a:rPr>
                <a:t>財務判斷</a:t>
              </a:r>
              <a:endParaRPr sz="1200" dirty="0">
                <a:latin typeface="+mn-lt"/>
                <a:ea typeface="+mn-ea"/>
              </a:endParaRPr>
            </a:p>
          </p:txBody>
        </p:sp>
        <p:sp>
          <p:nvSpPr>
            <p:cNvPr id="74" name="ESG因子"/>
            <p:cNvSpPr txBox="1"/>
            <p:nvPr/>
          </p:nvSpPr>
          <p:spPr>
            <a:xfrm>
              <a:off x="1381136" y="3259449"/>
              <a:ext cx="1248830" cy="3693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lvl1pPr defTabSz="1828800">
                <a:defRPr sz="2600" b="0">
                  <a:solidFill>
                    <a:srgbClr val="1B1919"/>
                  </a:solidFill>
                  <a:latin typeface="Noto Sans CJK TC Regular"/>
                  <a:ea typeface="Noto Sans CJK TC Regular"/>
                  <a:cs typeface="Noto Sans CJK TC Regular"/>
                  <a:sym typeface="Noto Sans CJK TC Regular"/>
                </a:defRPr>
              </a:lvl1pPr>
            </a:lstStyle>
            <a:p>
              <a:pPr algn="ctr"/>
              <a:r>
                <a:rPr lang="zh-TW" altLang="en-US" sz="1200" dirty="0" smtClean="0">
                  <a:latin typeface="+mn-lt"/>
                  <a:ea typeface="+mn-ea"/>
                </a:rPr>
                <a:t>重大性</a:t>
              </a:r>
              <a:r>
                <a:rPr lang="en-US" sz="1200" dirty="0" smtClean="0">
                  <a:latin typeface="+mn-lt"/>
                  <a:ea typeface="+mn-ea"/>
                </a:rPr>
                <a:t>ESG </a:t>
              </a:r>
              <a:r>
                <a:rPr lang="zh-TW" altLang="en-US" sz="1200" dirty="0" smtClean="0">
                  <a:latin typeface="+mn-lt"/>
                  <a:ea typeface="+mn-ea"/>
                </a:rPr>
                <a:t>風</a:t>
              </a:r>
              <a:r>
                <a:rPr lang="zh-TW" altLang="en-US" sz="1200" dirty="0">
                  <a:latin typeface="+mn-lt"/>
                  <a:ea typeface="+mn-ea"/>
                </a:rPr>
                <a:t>險</a:t>
              </a:r>
              <a:endParaRPr sz="1200" dirty="0">
                <a:latin typeface="+mn-lt"/>
                <a:ea typeface="+mn-ea"/>
              </a:endParaRPr>
            </a:p>
          </p:txBody>
        </p:sp>
        <p:sp>
          <p:nvSpPr>
            <p:cNvPr id="75" name="爭議性行為"/>
            <p:cNvSpPr txBox="1"/>
            <p:nvPr/>
          </p:nvSpPr>
          <p:spPr>
            <a:xfrm>
              <a:off x="2534625" y="3785586"/>
              <a:ext cx="1087350" cy="3693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lvl1pPr defTabSz="1828800">
                <a:defRPr sz="2600" b="0">
                  <a:solidFill>
                    <a:srgbClr val="1B1919"/>
                  </a:solidFill>
                  <a:latin typeface="Noto Sans CJK TC Regular"/>
                  <a:ea typeface="Noto Sans CJK TC Regular"/>
                  <a:cs typeface="Noto Sans CJK TC Regular"/>
                  <a:sym typeface="Noto Sans CJK TC Regular"/>
                </a:defRPr>
              </a:lvl1pPr>
            </a:lstStyle>
            <a:p>
              <a:pPr algn="ctr"/>
              <a:r>
                <a:rPr lang="zh-TW" altLang="en-US" sz="1200" dirty="0" smtClean="0">
                  <a:latin typeface="+mn-lt"/>
                  <a:ea typeface="+mn-ea"/>
                </a:rPr>
                <a:t>爭議性行為</a:t>
              </a:r>
              <a:endParaRPr lang="en-US" sz="1200" dirty="0">
                <a:latin typeface="+mn-lt"/>
                <a:ea typeface="+mn-ea"/>
              </a:endParaRPr>
            </a:p>
          </p:txBody>
        </p:sp>
        <p:sp>
          <p:nvSpPr>
            <p:cNvPr id="76" name="2"/>
            <p:cNvSpPr txBox="1"/>
            <p:nvPr/>
          </p:nvSpPr>
          <p:spPr>
            <a:xfrm>
              <a:off x="899592" y="2798792"/>
              <a:ext cx="299761"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defRPr sz="5000" b="0">
                  <a:solidFill>
                    <a:srgbClr val="929292"/>
                  </a:solidFill>
                  <a:latin typeface="Helvetica Neue Black Condensed"/>
                  <a:ea typeface="Helvetica Neue Black Condensed"/>
                  <a:cs typeface="Helvetica Neue Black Condensed"/>
                  <a:sym typeface="Helvetica Neue Black Condensed"/>
                </a:defRPr>
              </a:lvl1pPr>
            </a:lstStyle>
            <a:p>
              <a:r>
                <a:rPr sz="2400" dirty="0">
                  <a:latin typeface="+mn-lt"/>
                  <a:ea typeface="+mn-ea"/>
                </a:rPr>
                <a:t>2</a:t>
              </a:r>
            </a:p>
          </p:txBody>
        </p:sp>
        <p:sp>
          <p:nvSpPr>
            <p:cNvPr id="77" name="線條"/>
            <p:cNvSpPr/>
            <p:nvPr/>
          </p:nvSpPr>
          <p:spPr>
            <a:xfrm>
              <a:off x="562983" y="3259449"/>
              <a:ext cx="2880000" cy="1"/>
            </a:xfrm>
            <a:prstGeom prst="line">
              <a:avLst/>
            </a:prstGeom>
            <a:ln>
              <a:solidFill>
                <a:srgbClr val="7A7C7E"/>
              </a:solidFill>
              <a:miter/>
            </a:ln>
          </p:spPr>
          <p:txBody>
            <a:bodyPr tIns="91439" bIns="91439"/>
            <a:lstStyle/>
            <a:p>
              <a:pPr algn="l" defTabSz="1828800">
                <a:defRPr sz="3600" b="0">
                  <a:latin typeface="Calibri"/>
                  <a:ea typeface="Calibri"/>
                  <a:cs typeface="Calibri"/>
                  <a:sym typeface="Calibri"/>
                </a:defRPr>
              </a:pPr>
              <a:endParaRPr/>
            </a:p>
          </p:txBody>
        </p:sp>
        <p:sp>
          <p:nvSpPr>
            <p:cNvPr id="78" name="線條"/>
            <p:cNvSpPr/>
            <p:nvPr/>
          </p:nvSpPr>
          <p:spPr>
            <a:xfrm>
              <a:off x="1354775" y="3962720"/>
              <a:ext cx="216000" cy="1"/>
            </a:xfrm>
            <a:prstGeom prst="line">
              <a:avLst/>
            </a:prstGeom>
            <a:ln w="19050">
              <a:solidFill>
                <a:srgbClr val="009F49"/>
              </a:solidFill>
              <a:miter lim="400000"/>
              <a:tailEnd type="triangle"/>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79" name="線條"/>
            <p:cNvSpPr/>
            <p:nvPr/>
          </p:nvSpPr>
          <p:spPr>
            <a:xfrm flipH="1">
              <a:off x="2380817" y="3962720"/>
              <a:ext cx="216000" cy="1"/>
            </a:xfrm>
            <a:prstGeom prst="line">
              <a:avLst/>
            </a:prstGeom>
            <a:ln w="19050">
              <a:solidFill>
                <a:srgbClr val="009F49"/>
              </a:solidFill>
              <a:miter lim="400000"/>
              <a:tailEnd type="triangle"/>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80" name="線條"/>
            <p:cNvSpPr/>
            <p:nvPr/>
          </p:nvSpPr>
          <p:spPr>
            <a:xfrm>
              <a:off x="2005551" y="3595828"/>
              <a:ext cx="1" cy="216000"/>
            </a:xfrm>
            <a:prstGeom prst="line">
              <a:avLst/>
            </a:prstGeom>
            <a:ln w="19050">
              <a:solidFill>
                <a:srgbClr val="009F49"/>
              </a:solidFill>
              <a:miter lim="400000"/>
              <a:tailEnd type="triangle"/>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grpSp>
      <p:grpSp>
        <p:nvGrpSpPr>
          <p:cNvPr id="144" name="群組 143"/>
          <p:cNvGrpSpPr/>
          <p:nvPr/>
        </p:nvGrpSpPr>
        <p:grpSpPr>
          <a:xfrm>
            <a:off x="281885" y="4841879"/>
            <a:ext cx="3150000" cy="1541987"/>
            <a:chOff x="457003" y="4877614"/>
            <a:chExt cx="4547044" cy="1375579"/>
          </a:xfrm>
        </p:grpSpPr>
        <p:sp>
          <p:nvSpPr>
            <p:cNvPr id="83" name="圓角矩形"/>
            <p:cNvSpPr/>
            <p:nvPr/>
          </p:nvSpPr>
          <p:spPr>
            <a:xfrm>
              <a:off x="457003" y="4877614"/>
              <a:ext cx="4547044" cy="1375579"/>
            </a:xfrm>
            <a:prstGeom prst="roundRect">
              <a:avLst>
                <a:gd name="adj" fmla="val 25508"/>
              </a:avLst>
            </a:prstGeom>
            <a:solidFill>
              <a:srgbClr val="F8F8F8"/>
            </a:solidFill>
            <a:ln w="25400">
              <a:solidFill>
                <a:srgbClr val="009F49"/>
              </a:solidFill>
            </a:ln>
            <a:effectLst>
              <a:outerShdw blurRad="177800" dist="88882" dir="1200000" sx="95000" sy="95000" rotWithShape="0">
                <a:srgbClr val="000000">
                  <a:alpha val="50000"/>
                </a:srgbClr>
              </a:outerShdw>
            </a:effectLst>
          </p:spPr>
          <p:txBody>
            <a:bodyPr tIns="91439" bIns="91439" anchor="ctr"/>
            <a:lstStyle/>
            <a:p>
              <a:pPr defTabSz="1828800">
                <a:defRPr sz="3600" b="0">
                  <a:solidFill>
                    <a:srgbClr val="FFFFFF"/>
                  </a:solidFill>
                  <a:latin typeface="Calibri"/>
                  <a:ea typeface="Calibri"/>
                  <a:cs typeface="Calibri"/>
                  <a:sym typeface="Calibri"/>
                </a:defRPr>
              </a:pPr>
              <a:endParaRPr/>
            </a:p>
          </p:txBody>
        </p:sp>
        <p:sp>
          <p:nvSpPr>
            <p:cNvPr id="84" name="永續相關主題投資"/>
            <p:cNvSpPr txBox="1"/>
            <p:nvPr/>
          </p:nvSpPr>
          <p:spPr>
            <a:xfrm>
              <a:off x="1521124" y="5029483"/>
              <a:ext cx="2710092" cy="356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lgn="l" defTabSz="1828800">
                <a:defRPr sz="4000" b="0">
                  <a:solidFill>
                    <a:srgbClr val="1B1919"/>
                  </a:solidFill>
                  <a:latin typeface="Noto Sans CJK TC Medium"/>
                  <a:ea typeface="Noto Sans CJK TC Medium"/>
                  <a:cs typeface="Noto Sans CJK TC Medium"/>
                  <a:sym typeface="Noto Sans CJK TC Medium"/>
                </a:defRPr>
              </a:lvl1pPr>
            </a:lstStyle>
            <a:p>
              <a:pPr algn="ctr"/>
              <a:r>
                <a:rPr lang="zh-TW" altLang="en-US" sz="1400" b="1" dirty="0" smtClean="0">
                  <a:latin typeface="+mn-lt"/>
                  <a:ea typeface="+mn-ea"/>
                </a:rPr>
                <a:t>永續主題性投資</a:t>
              </a:r>
              <a:r>
                <a:rPr lang="en-US" altLang="zh-TW" sz="1400" b="1" dirty="0" smtClean="0">
                  <a:latin typeface="+mn-lt"/>
                  <a:ea typeface="+mn-ea"/>
                </a:rPr>
                <a:t>/</a:t>
              </a:r>
              <a:r>
                <a:rPr lang="zh-TW" altLang="en-US" sz="1400" b="1" dirty="0" smtClean="0">
                  <a:latin typeface="+mn-lt"/>
                  <a:ea typeface="+mn-ea"/>
                </a:rPr>
                <a:t>授信</a:t>
              </a:r>
              <a:endParaRPr lang="en-US" sz="1400" b="1" dirty="0">
                <a:latin typeface="+mn-lt"/>
                <a:ea typeface="+mn-ea"/>
              </a:endParaRPr>
            </a:p>
          </p:txBody>
        </p:sp>
        <p:sp>
          <p:nvSpPr>
            <p:cNvPr id="85" name="高齡化社會與健康"/>
            <p:cNvSpPr txBox="1"/>
            <p:nvPr/>
          </p:nvSpPr>
          <p:spPr>
            <a:xfrm>
              <a:off x="2446792" y="5452567"/>
              <a:ext cx="2464172" cy="4942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lvl1pPr defTabSz="1828800">
                <a:defRPr sz="2600" b="0">
                  <a:solidFill>
                    <a:srgbClr val="1B1919"/>
                  </a:solidFill>
                  <a:latin typeface="Noto Sans CJK TC Regular"/>
                  <a:ea typeface="Noto Sans CJK TC Regular"/>
                  <a:cs typeface="Noto Sans CJK TC Regular"/>
                  <a:sym typeface="Noto Sans CJK TC Regular"/>
                </a:defRPr>
              </a:lvl1pPr>
            </a:lstStyle>
            <a:p>
              <a:pPr marL="171450" indent="-171450">
                <a:buFont typeface="Arial" panose="020B0604020202020204" pitchFamily="34" charset="0"/>
                <a:buChar char="•"/>
              </a:pPr>
              <a:r>
                <a:rPr lang="zh-TW" altLang="en-US" sz="1200" dirty="0" smtClean="0">
                  <a:latin typeface="+mn-ea"/>
                  <a:ea typeface="+mn-ea"/>
                  <a:cs typeface="CordiaUPC" panose="020B0304020202020204" pitchFamily="34" charset="-34"/>
                </a:rPr>
                <a:t>高齡與健康</a:t>
              </a:r>
              <a:endParaRPr lang="en-US" altLang="zh-TW" sz="1200" dirty="0" smtClean="0">
                <a:latin typeface="+mn-ea"/>
                <a:ea typeface="+mn-ea"/>
                <a:cs typeface="CordiaUPC" panose="020B0304020202020204" pitchFamily="34" charset="-34"/>
              </a:endParaRPr>
            </a:p>
            <a:p>
              <a:pPr marL="171450" indent="-171450">
                <a:buFont typeface="Arial" panose="020B0604020202020204" pitchFamily="34" charset="0"/>
                <a:buChar char="•"/>
              </a:pPr>
              <a:r>
                <a:rPr lang="zh-TW" altLang="en-US" sz="1200" dirty="0">
                  <a:latin typeface="+mn-ea"/>
                  <a:ea typeface="+mn-ea"/>
                  <a:cs typeface="CordiaUPC" panose="020B0304020202020204" pitchFamily="34" charset="-34"/>
                </a:rPr>
                <a:t>社區與金融包容</a:t>
              </a:r>
              <a:r>
                <a:rPr lang="zh-TW" altLang="en-US" sz="1200" dirty="0" smtClean="0">
                  <a:latin typeface="+mn-ea"/>
                  <a:ea typeface="+mn-ea"/>
                  <a:cs typeface="CordiaUPC" panose="020B0304020202020204" pitchFamily="34" charset="-34"/>
                </a:rPr>
                <a:t>性</a:t>
              </a:r>
              <a:endParaRPr lang="en-US" altLang="zh-TW" sz="1200" dirty="0">
                <a:latin typeface="+mn-ea"/>
                <a:ea typeface="+mn-ea"/>
                <a:cs typeface="CordiaUPC" panose="020B0304020202020204" pitchFamily="34" charset="-34"/>
              </a:endParaRPr>
            </a:p>
          </p:txBody>
        </p:sp>
        <p:sp>
          <p:nvSpPr>
            <p:cNvPr id="87" name="低碳與基礎建設"/>
            <p:cNvSpPr txBox="1"/>
            <p:nvPr/>
          </p:nvSpPr>
          <p:spPr>
            <a:xfrm>
              <a:off x="952224" y="5440548"/>
              <a:ext cx="1580970" cy="6589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lvl1pPr defTabSz="1828800">
                <a:defRPr sz="2600" b="0">
                  <a:solidFill>
                    <a:srgbClr val="1B1919"/>
                  </a:solidFill>
                  <a:latin typeface="Noto Sans CJK TC Regular"/>
                  <a:ea typeface="Noto Sans CJK TC Regular"/>
                  <a:cs typeface="Noto Sans CJK TC Regular"/>
                  <a:sym typeface="Noto Sans CJK TC Regular"/>
                </a:defRPr>
              </a:lvl1pPr>
            </a:lstStyle>
            <a:p>
              <a:pPr marL="171450" indent="-171450">
                <a:buFont typeface="Arial" panose="020B0604020202020204" pitchFamily="34" charset="0"/>
                <a:buChar char="•"/>
              </a:pPr>
              <a:r>
                <a:rPr lang="zh-TW" altLang="en-US" sz="1200" dirty="0" smtClean="0">
                  <a:latin typeface="+mn-ea"/>
                  <a:ea typeface="+mn-ea"/>
                  <a:cs typeface="CordiaUPC" panose="020B0304020202020204" pitchFamily="34" charset="-34"/>
                </a:rPr>
                <a:t>低碳</a:t>
              </a:r>
              <a:endParaRPr lang="en-US" altLang="zh-TW" sz="1200" dirty="0">
                <a:latin typeface="+mn-ea"/>
                <a:ea typeface="+mn-ea"/>
                <a:cs typeface="CordiaUPC" panose="020B0304020202020204" pitchFamily="34" charset="-34"/>
              </a:endParaRPr>
            </a:p>
            <a:p>
              <a:pPr marL="171450" indent="-171450">
                <a:buFont typeface="Arial" panose="020B0604020202020204" pitchFamily="34" charset="0"/>
                <a:buChar char="•"/>
              </a:pPr>
              <a:r>
                <a:rPr lang="zh-TW" altLang="en-US" sz="1200" dirty="0" smtClean="0">
                  <a:latin typeface="+mn-ea"/>
                  <a:ea typeface="+mn-ea"/>
                  <a:cs typeface="CordiaUPC" panose="020B0304020202020204" pitchFamily="34" charset="-34"/>
                </a:rPr>
                <a:t>基礎建設</a:t>
              </a:r>
              <a:endParaRPr lang="en-US" altLang="zh-TW" sz="1200" dirty="0">
                <a:latin typeface="+mn-ea"/>
                <a:ea typeface="+mn-ea"/>
                <a:cs typeface="CordiaUPC" panose="020B0304020202020204" pitchFamily="34" charset="-34"/>
              </a:endParaRPr>
            </a:p>
            <a:p>
              <a:pPr marL="171450" indent="-171450">
                <a:buFont typeface="Arial" panose="020B0604020202020204" pitchFamily="34" charset="0"/>
                <a:buChar char="•"/>
              </a:pPr>
              <a:r>
                <a:rPr lang="zh-TW" altLang="en-US" sz="1200" dirty="0" smtClean="0">
                  <a:latin typeface="+mn-ea"/>
                  <a:ea typeface="+mn-ea"/>
                  <a:cs typeface="CordiaUPC" panose="020B0304020202020204" pitchFamily="34" charset="-34"/>
                </a:rPr>
                <a:t>水資</a:t>
              </a:r>
              <a:r>
                <a:rPr lang="zh-TW" altLang="en-US" sz="1200" dirty="0">
                  <a:latin typeface="+mn-ea"/>
                  <a:ea typeface="+mn-ea"/>
                  <a:cs typeface="CordiaUPC" panose="020B0304020202020204" pitchFamily="34" charset="-34"/>
                </a:rPr>
                <a:t>源</a:t>
              </a:r>
              <a:endParaRPr lang="en-US" sz="1200" dirty="0">
                <a:latin typeface="+mn-ea"/>
                <a:ea typeface="+mn-ea"/>
                <a:cs typeface="CordiaUPC" panose="020B0304020202020204" pitchFamily="34" charset="-34"/>
              </a:endParaRPr>
            </a:p>
          </p:txBody>
        </p:sp>
        <p:sp>
          <p:nvSpPr>
            <p:cNvPr id="88" name="3"/>
            <p:cNvSpPr txBox="1"/>
            <p:nvPr/>
          </p:nvSpPr>
          <p:spPr>
            <a:xfrm>
              <a:off x="1097617" y="4914232"/>
              <a:ext cx="299761"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defRPr sz="5000" b="0">
                  <a:solidFill>
                    <a:srgbClr val="929292"/>
                  </a:solidFill>
                  <a:latin typeface="Helvetica Neue Black Condensed"/>
                  <a:ea typeface="Helvetica Neue Black Condensed"/>
                  <a:cs typeface="Helvetica Neue Black Condensed"/>
                  <a:sym typeface="Helvetica Neue Black Condensed"/>
                </a:defRPr>
              </a:lvl1pPr>
            </a:lstStyle>
            <a:p>
              <a:r>
                <a:rPr sz="2400" dirty="0">
                  <a:latin typeface="+mn-lt"/>
                  <a:ea typeface="+mn-ea"/>
                </a:rPr>
                <a:t>3</a:t>
              </a:r>
            </a:p>
          </p:txBody>
        </p:sp>
        <p:sp>
          <p:nvSpPr>
            <p:cNvPr id="89" name="線條"/>
            <p:cNvSpPr/>
            <p:nvPr/>
          </p:nvSpPr>
          <p:spPr>
            <a:xfrm flipV="1">
              <a:off x="684048" y="5375509"/>
              <a:ext cx="4175999" cy="3619"/>
            </a:xfrm>
            <a:prstGeom prst="line">
              <a:avLst/>
            </a:prstGeom>
            <a:ln>
              <a:solidFill>
                <a:srgbClr val="7A7C7E"/>
              </a:solidFill>
              <a:miter/>
            </a:ln>
          </p:spPr>
          <p:txBody>
            <a:bodyPr tIns="91439" bIns="91439"/>
            <a:lstStyle/>
            <a:p>
              <a:pPr algn="l" defTabSz="1828800">
                <a:defRPr sz="3600" b="0">
                  <a:latin typeface="Calibri"/>
                  <a:ea typeface="Calibri"/>
                  <a:cs typeface="Calibri"/>
                  <a:sym typeface="Calibri"/>
                </a:defRPr>
              </a:pPr>
              <a:endParaRPr/>
            </a:p>
          </p:txBody>
        </p:sp>
      </p:grpSp>
      <p:grpSp>
        <p:nvGrpSpPr>
          <p:cNvPr id="119" name="群組 118"/>
          <p:cNvGrpSpPr/>
          <p:nvPr/>
        </p:nvGrpSpPr>
        <p:grpSpPr>
          <a:xfrm>
            <a:off x="3696455" y="2170053"/>
            <a:ext cx="1839600" cy="795851"/>
            <a:chOff x="3779912" y="1960854"/>
            <a:chExt cx="1620000" cy="597600"/>
          </a:xfrm>
        </p:grpSpPr>
        <p:sp>
          <p:nvSpPr>
            <p:cNvPr id="91" name="圓角矩形"/>
            <p:cNvSpPr/>
            <p:nvPr/>
          </p:nvSpPr>
          <p:spPr>
            <a:xfrm>
              <a:off x="3779912" y="1960854"/>
              <a:ext cx="1620000" cy="597600"/>
            </a:xfrm>
            <a:prstGeom prst="roundRect">
              <a:avLst>
                <a:gd name="adj" fmla="val 31456"/>
              </a:avLst>
            </a:prstGeom>
            <a:solidFill>
              <a:srgbClr val="F8F8F8"/>
            </a:solidFill>
            <a:ln w="25400">
              <a:solidFill>
                <a:srgbClr val="DE492A"/>
              </a:solidFill>
            </a:ln>
          </p:spPr>
          <p:txBody>
            <a:bodyPr tIns="91439" bIns="91439" anchor="ctr"/>
            <a:lstStyle/>
            <a:p>
              <a:pPr defTabSz="1828800">
                <a:defRPr sz="3600" b="0">
                  <a:solidFill>
                    <a:srgbClr val="FFFFFF"/>
                  </a:solidFill>
                  <a:latin typeface="Calibri"/>
                  <a:ea typeface="Calibri"/>
                  <a:cs typeface="Calibri"/>
                  <a:sym typeface="Calibri"/>
                </a:defRPr>
              </a:pPr>
              <a:endParaRPr/>
            </a:p>
          </p:txBody>
        </p:sp>
        <p:sp>
          <p:nvSpPr>
            <p:cNvPr id="94" name="高風險…"/>
            <p:cNvSpPr txBox="1"/>
            <p:nvPr/>
          </p:nvSpPr>
          <p:spPr>
            <a:xfrm>
              <a:off x="3998976" y="2144100"/>
              <a:ext cx="1143010" cy="2311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p>
              <a:pPr algn="ctr" defTabSz="914400">
                <a:defRPr sz="2600" b="0">
                  <a:solidFill>
                    <a:srgbClr val="EE9F2D"/>
                  </a:solidFill>
                  <a:latin typeface="Noto Sans CJK TC Bold"/>
                  <a:ea typeface="Noto Sans CJK TC Bold"/>
                  <a:cs typeface="Noto Sans CJK TC Bold"/>
                  <a:sym typeface="Noto Sans CJK TC Bold"/>
                </a:defRPr>
              </a:pPr>
              <a:r>
                <a:rPr lang="zh-TW" altLang="en-US" sz="1400" b="1" dirty="0" smtClean="0">
                  <a:latin typeface="+mn-ea"/>
                  <a:ea typeface="微軟正黑體" panose="020B0604030504040204" pitchFamily="34" charset="-120"/>
                </a:rPr>
                <a:t>不投資</a:t>
              </a:r>
              <a:r>
                <a:rPr lang="en-US" altLang="zh-TW" sz="1400" b="1" dirty="0" smtClean="0">
                  <a:latin typeface="+mn-ea"/>
                  <a:ea typeface="微軟正黑體" panose="020B0604030504040204" pitchFamily="34" charset="-120"/>
                </a:rPr>
                <a:t>/</a:t>
              </a:r>
              <a:r>
                <a:rPr lang="zh-TW" altLang="en-US" sz="1400" b="1" dirty="0" smtClean="0">
                  <a:latin typeface="+mn-ea"/>
                  <a:ea typeface="微軟正黑體" panose="020B0604030504040204" pitchFamily="34" charset="-120"/>
                </a:rPr>
                <a:t>放貸</a:t>
              </a:r>
              <a:endParaRPr sz="1100" b="1" dirty="0">
                <a:latin typeface="+mn-ea"/>
                <a:ea typeface="微軟正黑體" panose="020B0604030504040204" pitchFamily="34" charset="-120"/>
              </a:endParaRPr>
            </a:p>
          </p:txBody>
        </p:sp>
      </p:grpSp>
      <p:grpSp>
        <p:nvGrpSpPr>
          <p:cNvPr id="118" name="群組 117"/>
          <p:cNvGrpSpPr/>
          <p:nvPr/>
        </p:nvGrpSpPr>
        <p:grpSpPr>
          <a:xfrm>
            <a:off x="3696455" y="3189161"/>
            <a:ext cx="1839600" cy="1429460"/>
            <a:chOff x="3779911" y="2941281"/>
            <a:chExt cx="1624490" cy="715050"/>
          </a:xfrm>
        </p:grpSpPr>
        <p:sp>
          <p:nvSpPr>
            <p:cNvPr id="92" name="圓角矩形"/>
            <p:cNvSpPr/>
            <p:nvPr/>
          </p:nvSpPr>
          <p:spPr>
            <a:xfrm>
              <a:off x="3779911" y="2941281"/>
              <a:ext cx="1624489" cy="715050"/>
            </a:xfrm>
            <a:prstGeom prst="roundRect">
              <a:avLst>
                <a:gd name="adj" fmla="val 30013"/>
              </a:avLst>
            </a:prstGeom>
            <a:solidFill>
              <a:srgbClr val="F8F8F8"/>
            </a:solidFill>
            <a:ln w="25400">
              <a:solidFill>
                <a:srgbClr val="DE492A"/>
              </a:solidFill>
            </a:ln>
          </p:spPr>
          <p:txBody>
            <a:bodyPr tIns="91439" bIns="91439" anchor="ctr"/>
            <a:lstStyle/>
            <a:p>
              <a:pPr defTabSz="1828800">
                <a:defRPr sz="3600" b="0">
                  <a:solidFill>
                    <a:srgbClr val="FFFFFF"/>
                  </a:solidFill>
                  <a:latin typeface="Calibri"/>
                  <a:ea typeface="Calibri"/>
                  <a:cs typeface="Calibri"/>
                  <a:sym typeface="Calibri"/>
                </a:defRPr>
              </a:pPr>
              <a:endParaRPr dirty="0">
                <a:latin typeface="+mn-ea"/>
              </a:endParaRPr>
            </a:p>
          </p:txBody>
        </p:sp>
        <p:sp>
          <p:nvSpPr>
            <p:cNvPr id="95" name="中風險…"/>
            <p:cNvSpPr txBox="1"/>
            <p:nvPr/>
          </p:nvSpPr>
          <p:spPr>
            <a:xfrm>
              <a:off x="3804579" y="3072897"/>
              <a:ext cx="1599822" cy="4695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p>
              <a:pPr algn="ctr" defTabSz="914400">
                <a:lnSpc>
                  <a:spcPts val="2000"/>
                </a:lnSpc>
                <a:defRPr sz="2600" b="0">
                  <a:solidFill>
                    <a:srgbClr val="EE9F2D"/>
                  </a:solidFill>
                  <a:latin typeface="Noto Sans CJK TC Bold"/>
                  <a:ea typeface="Noto Sans CJK TC Bold"/>
                  <a:cs typeface="Noto Sans CJK TC Bold"/>
                  <a:sym typeface="Noto Sans CJK TC Bold"/>
                </a:defRPr>
              </a:pPr>
              <a:r>
                <a:rPr lang="zh-TW" altLang="en-US" sz="1400" b="1" dirty="0" smtClean="0">
                  <a:solidFill>
                    <a:srgbClr val="EE9F2D"/>
                  </a:solidFill>
                  <a:latin typeface="+mn-ea"/>
                  <a:ea typeface="微軟正黑體" panose="020B0604030504040204" pitchFamily="34" charset="-120"/>
                  <a:cs typeface="Noto Sans CJK TC Bold"/>
                </a:rPr>
                <a:t>投資</a:t>
              </a:r>
              <a:r>
                <a:rPr lang="en-US" altLang="zh-TW" sz="1400" b="1" dirty="0" smtClean="0">
                  <a:solidFill>
                    <a:srgbClr val="EE9F2D"/>
                  </a:solidFill>
                  <a:latin typeface="+mn-ea"/>
                  <a:ea typeface="微軟正黑體" panose="020B0604030504040204" pitchFamily="34" charset="-120"/>
                  <a:cs typeface="Noto Sans CJK TC Bold"/>
                </a:rPr>
                <a:t>/</a:t>
              </a:r>
              <a:r>
                <a:rPr lang="zh-TW" altLang="en-US" sz="1400" b="1" dirty="0" smtClean="0">
                  <a:solidFill>
                    <a:srgbClr val="EE9F2D"/>
                  </a:solidFill>
                  <a:latin typeface="+mn-ea"/>
                  <a:ea typeface="微軟正黑體" panose="020B0604030504040204" pitchFamily="34" charset="-120"/>
                  <a:cs typeface="Noto Sans CJK TC Bold"/>
                </a:rPr>
                <a:t>放貸</a:t>
              </a:r>
              <a:endParaRPr lang="en-US" altLang="zh-TW" sz="1400" b="1" dirty="0" smtClean="0">
                <a:solidFill>
                  <a:srgbClr val="EE9F2D"/>
                </a:solidFill>
                <a:latin typeface="+mn-ea"/>
                <a:ea typeface="微軟正黑體" panose="020B0604030504040204" pitchFamily="34" charset="-120"/>
                <a:cs typeface="Noto Sans CJK TC Bold"/>
              </a:endParaRPr>
            </a:p>
            <a:p>
              <a:pPr algn="ctr" defTabSz="914400">
                <a:lnSpc>
                  <a:spcPts val="2000"/>
                </a:lnSpc>
                <a:spcBef>
                  <a:spcPts val="600"/>
                </a:spcBef>
                <a:defRPr sz="2600" b="0">
                  <a:solidFill>
                    <a:srgbClr val="EE9F2D"/>
                  </a:solidFill>
                  <a:latin typeface="Noto Sans CJK TC Bold"/>
                  <a:ea typeface="Noto Sans CJK TC Bold"/>
                  <a:cs typeface="Noto Sans CJK TC Bold"/>
                  <a:sym typeface="Noto Sans CJK TC Bold"/>
                </a:defRPr>
              </a:pPr>
              <a:r>
                <a:rPr lang="en-US" altLang="zh-TW" sz="1400" dirty="0" smtClean="0">
                  <a:solidFill>
                    <a:srgbClr val="EE9F2D"/>
                  </a:solidFill>
                  <a:latin typeface="Calibri" panose="020F0502020204030204" pitchFamily="34" charset="0"/>
                </a:rPr>
                <a:t>ESG</a:t>
              </a:r>
              <a:r>
                <a:rPr lang="zh-TW" altLang="en-US" sz="1400" dirty="0" smtClean="0">
                  <a:solidFill>
                    <a:srgbClr val="EE9F2D"/>
                  </a:solidFill>
                  <a:latin typeface="+mn-ea"/>
                  <a:ea typeface="微軟正黑體" panose="020B0604030504040204" pitchFamily="34" charset="-120"/>
                </a:rPr>
                <a:t>風險</a:t>
              </a:r>
              <a:endParaRPr lang="en-US" altLang="zh-TW" sz="1400" dirty="0" smtClean="0">
                <a:solidFill>
                  <a:srgbClr val="EE9F2D"/>
                </a:solidFill>
                <a:latin typeface="+mn-ea"/>
                <a:ea typeface="微軟正黑體" panose="020B0604030504040204" pitchFamily="34" charset="-120"/>
              </a:endParaRPr>
            </a:p>
            <a:p>
              <a:pPr algn="ctr" defTabSz="914400">
                <a:lnSpc>
                  <a:spcPts val="2000"/>
                </a:lnSpc>
                <a:defRPr sz="2600" b="0">
                  <a:solidFill>
                    <a:srgbClr val="EE9F2D"/>
                  </a:solidFill>
                  <a:latin typeface="Noto Sans CJK TC Bold"/>
                  <a:ea typeface="Noto Sans CJK TC Bold"/>
                  <a:cs typeface="Noto Sans CJK TC Bold"/>
                  <a:sym typeface="Noto Sans CJK TC Bold"/>
                </a:defRPr>
              </a:pPr>
              <a:r>
                <a:rPr lang="zh-TW" altLang="en-US" sz="1400" dirty="0" smtClean="0">
                  <a:solidFill>
                    <a:srgbClr val="EE9F2D"/>
                  </a:solidFill>
                  <a:latin typeface="+mn-ea"/>
                  <a:ea typeface="微軟正黑體" panose="020B0604030504040204" pitchFamily="34" charset="-120"/>
                </a:rPr>
                <a:t>分級管理</a:t>
              </a:r>
              <a:endParaRPr lang="zh-TW" altLang="en-US" sz="1100" dirty="0">
                <a:latin typeface="+mn-ea"/>
                <a:ea typeface="微軟正黑體" panose="020B0604030504040204" pitchFamily="34" charset="-120"/>
              </a:endParaRPr>
            </a:p>
          </p:txBody>
        </p:sp>
      </p:grpSp>
      <p:grpSp>
        <p:nvGrpSpPr>
          <p:cNvPr id="113" name="群組 112"/>
          <p:cNvGrpSpPr/>
          <p:nvPr/>
        </p:nvGrpSpPr>
        <p:grpSpPr>
          <a:xfrm>
            <a:off x="5781605" y="4846027"/>
            <a:ext cx="3241395" cy="1537842"/>
            <a:chOff x="5764444" y="4519459"/>
            <a:chExt cx="3241395" cy="1153429"/>
          </a:xfrm>
        </p:grpSpPr>
        <p:sp>
          <p:nvSpPr>
            <p:cNvPr id="109" name="圓角矩形"/>
            <p:cNvSpPr/>
            <p:nvPr/>
          </p:nvSpPr>
          <p:spPr>
            <a:xfrm>
              <a:off x="5764444" y="4519459"/>
              <a:ext cx="3132000" cy="1153429"/>
            </a:xfrm>
            <a:prstGeom prst="roundRect">
              <a:avLst>
                <a:gd name="adj" fmla="val 24954"/>
              </a:avLst>
            </a:prstGeom>
            <a:solidFill>
              <a:srgbClr val="F8F8F8"/>
            </a:solidFill>
            <a:ln w="25400">
              <a:solidFill>
                <a:srgbClr val="DE492A"/>
              </a:solidFill>
            </a:ln>
          </p:spPr>
          <p:txBody>
            <a:bodyPr tIns="91439" bIns="91439" anchor="ctr"/>
            <a:lstStyle/>
            <a:p>
              <a:pPr defTabSz="1828800">
                <a:defRPr sz="3600" b="0">
                  <a:solidFill>
                    <a:srgbClr val="FFFFFF"/>
                  </a:solidFill>
                  <a:latin typeface="Calibri"/>
                  <a:ea typeface="Calibri"/>
                  <a:cs typeface="Calibri"/>
                  <a:sym typeface="Calibri"/>
                </a:defRPr>
              </a:pPr>
              <a:endParaRPr/>
            </a:p>
          </p:txBody>
        </p:sp>
        <p:sp>
          <p:nvSpPr>
            <p:cNvPr id="110" name="委外單位控管"/>
            <p:cNvSpPr txBox="1"/>
            <p:nvPr/>
          </p:nvSpPr>
          <p:spPr>
            <a:xfrm>
              <a:off x="6193191" y="4584084"/>
              <a:ext cx="2812648" cy="4001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lvl1pPr defTabSz="1828800">
                <a:defRPr sz="4000" b="0">
                  <a:solidFill>
                    <a:srgbClr val="1B1919"/>
                  </a:solidFill>
                  <a:latin typeface="Noto Sans CJK TC Medium"/>
                  <a:ea typeface="Noto Sans CJK TC Medium"/>
                  <a:cs typeface="Noto Sans CJK TC Medium"/>
                  <a:sym typeface="Noto Sans CJK TC Medium"/>
                </a:defRPr>
              </a:lvl1pPr>
            </a:lstStyle>
            <a:p>
              <a:r>
                <a:rPr lang="zh-TW" altLang="en-US" sz="1400" b="1" dirty="0" smtClean="0">
                  <a:latin typeface="+mn-lt"/>
                  <a:ea typeface="+mn-ea"/>
                </a:rPr>
                <a:t>委外單位控管</a:t>
              </a:r>
              <a:endParaRPr lang="en-US" sz="1400" b="1" dirty="0">
                <a:latin typeface="+mn-lt"/>
                <a:ea typeface="+mn-ea"/>
              </a:endParaRPr>
            </a:p>
          </p:txBody>
        </p:sp>
        <p:sp>
          <p:nvSpPr>
            <p:cNvPr id="111" name="矩形 25"/>
            <p:cNvSpPr txBox="1"/>
            <p:nvPr/>
          </p:nvSpPr>
          <p:spPr>
            <a:xfrm>
              <a:off x="5920066" y="4986488"/>
              <a:ext cx="2857951" cy="2770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p>
              <a:pPr defTabSz="1828800">
                <a:defRPr sz="2600" b="0">
                  <a:solidFill>
                    <a:srgbClr val="1B1919"/>
                  </a:solidFill>
                  <a:latin typeface="Noto Sans CJK TC Regular"/>
                  <a:ea typeface="Noto Sans CJK TC Regular"/>
                  <a:cs typeface="Noto Sans CJK TC Regular"/>
                  <a:sym typeface="Noto Sans CJK TC Regular"/>
                </a:defRPr>
              </a:pPr>
              <a:r>
                <a:rPr lang="zh-TW" altLang="en-US" sz="1200" dirty="0" smtClean="0">
                  <a:latin typeface="Calibri" panose="020F0502020204030204" pitchFamily="34" charset="0"/>
                  <a:ea typeface="微軟正黑體" panose="020B0604030504040204" pitchFamily="34" charset="-120"/>
                  <a:cs typeface="Noto Sans CJK TC Regular"/>
                  <a:sym typeface="Noto Sans CJK TC Regular"/>
                </a:rPr>
                <a:t>確認其是否簽署</a:t>
              </a:r>
              <a:r>
                <a:rPr lang="en-US" altLang="zh-TW" sz="1200" dirty="0" smtClean="0">
                  <a:latin typeface="Calibri" panose="020F0502020204030204" pitchFamily="34" charset="0"/>
                  <a:ea typeface="微軟正黑體" panose="020B0604030504040204" pitchFamily="34" charset="-120"/>
                  <a:cs typeface="Noto Sans CJK TC Regular"/>
                  <a:sym typeface="Noto Sans CJK TC Regular"/>
                </a:rPr>
                <a:t>PRI</a:t>
              </a:r>
              <a:r>
                <a:rPr lang="zh-TW" altLang="en-US" sz="1200" dirty="0" smtClean="0">
                  <a:latin typeface="Calibri" panose="020F0502020204030204" pitchFamily="34" charset="0"/>
                  <a:ea typeface="微軟正黑體" panose="020B0604030504040204" pitchFamily="34" charset="-120"/>
                  <a:cs typeface="Noto Sans CJK TC Regular"/>
                  <a:sym typeface="Noto Sans CJK TC Regular"/>
                </a:rPr>
                <a:t>及責任投資執行狀況</a:t>
              </a:r>
              <a:endParaRPr lang="en-US" sz="1200" dirty="0">
                <a:latin typeface="Calibri" panose="020F0502020204030204" pitchFamily="34" charset="0"/>
                <a:ea typeface="微軟正黑體" panose="020B0604030504040204" pitchFamily="34" charset="-120"/>
                <a:cs typeface="Noto Sans CJK TC Regular"/>
                <a:sym typeface="Noto Sans CJK TC Regular"/>
              </a:endParaRPr>
            </a:p>
          </p:txBody>
        </p:sp>
        <p:sp>
          <p:nvSpPr>
            <p:cNvPr id="112" name="5"/>
            <p:cNvSpPr txBox="1"/>
            <p:nvPr/>
          </p:nvSpPr>
          <p:spPr>
            <a:xfrm>
              <a:off x="5948588" y="4542301"/>
              <a:ext cx="299761" cy="3852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defRPr sz="5000" b="0">
                  <a:solidFill>
                    <a:srgbClr val="929292"/>
                  </a:solidFill>
                  <a:latin typeface="Helvetica Neue Black Condensed"/>
                  <a:ea typeface="Helvetica Neue Black Condensed"/>
                  <a:cs typeface="Helvetica Neue Black Condensed"/>
                  <a:sym typeface="Helvetica Neue Black Condensed"/>
                </a:defRPr>
              </a:lvl1pPr>
            </a:lstStyle>
            <a:p>
              <a:r>
                <a:rPr lang="en-US" altLang="zh-TW" sz="2400" dirty="0" smtClean="0">
                  <a:latin typeface="+mn-lt"/>
                  <a:ea typeface="+mn-ea"/>
                </a:rPr>
                <a:t>6</a:t>
              </a:r>
              <a:endParaRPr sz="2400" dirty="0">
                <a:latin typeface="+mn-lt"/>
                <a:ea typeface="+mn-ea"/>
              </a:endParaRPr>
            </a:p>
          </p:txBody>
        </p:sp>
      </p:grpSp>
      <p:sp>
        <p:nvSpPr>
          <p:cNvPr id="125" name="線條"/>
          <p:cNvSpPr/>
          <p:nvPr/>
        </p:nvSpPr>
        <p:spPr>
          <a:xfrm>
            <a:off x="3389690" y="2834218"/>
            <a:ext cx="288000" cy="3201"/>
          </a:xfrm>
          <a:prstGeom prst="line">
            <a:avLst/>
          </a:prstGeom>
          <a:ln w="19050">
            <a:solidFill>
              <a:srgbClr val="EE9F2D"/>
            </a:solidFill>
            <a:miter lim="400000"/>
            <a:tailEnd type="triangle"/>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81" name="線條"/>
          <p:cNvSpPr/>
          <p:nvPr/>
        </p:nvSpPr>
        <p:spPr>
          <a:xfrm flipH="1" flipV="1">
            <a:off x="1876003" y="4049365"/>
            <a:ext cx="0" cy="229379"/>
          </a:xfrm>
          <a:prstGeom prst="line">
            <a:avLst/>
          </a:prstGeom>
          <a:ln w="19050">
            <a:solidFill>
              <a:srgbClr val="009F49"/>
            </a:solidFill>
            <a:miter lim="400000"/>
            <a:tailEnd type="triangle"/>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97" name="文字方塊 40"/>
          <p:cNvSpPr txBox="1"/>
          <p:nvPr/>
        </p:nvSpPr>
        <p:spPr>
          <a:xfrm>
            <a:off x="1305487" y="4280091"/>
            <a:ext cx="1107996" cy="3693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defTabSz="1828800">
              <a:defRPr sz="2600" b="0">
                <a:solidFill>
                  <a:srgbClr val="1B1919"/>
                </a:solidFill>
                <a:latin typeface="Noto Sans CJK TC Regular"/>
                <a:ea typeface="Noto Sans CJK TC Regular"/>
                <a:cs typeface="Noto Sans CJK TC Regular"/>
                <a:sym typeface="Noto Sans CJK TC Regular"/>
              </a:defRPr>
            </a:lvl1pPr>
          </a:lstStyle>
          <a:p>
            <a:pPr algn="ctr"/>
            <a:r>
              <a:rPr lang="zh-TW" altLang="en-US" sz="1200" dirty="0" smtClean="0">
                <a:latin typeface="+mn-lt"/>
                <a:ea typeface="+mn-ea"/>
              </a:rPr>
              <a:t>氣候變遷風險</a:t>
            </a:r>
            <a:endParaRPr sz="1200" dirty="0">
              <a:latin typeface="+mn-lt"/>
              <a:ea typeface="+mn-ea"/>
            </a:endParaRPr>
          </a:p>
        </p:txBody>
      </p:sp>
      <p:grpSp>
        <p:nvGrpSpPr>
          <p:cNvPr id="98" name="群組 97"/>
          <p:cNvGrpSpPr/>
          <p:nvPr/>
        </p:nvGrpSpPr>
        <p:grpSpPr>
          <a:xfrm>
            <a:off x="3696455" y="4841878"/>
            <a:ext cx="1840607" cy="1541987"/>
            <a:chOff x="457003" y="4877614"/>
            <a:chExt cx="4547044" cy="1375579"/>
          </a:xfrm>
        </p:grpSpPr>
        <p:sp>
          <p:nvSpPr>
            <p:cNvPr id="99" name="圓角矩形"/>
            <p:cNvSpPr/>
            <p:nvPr/>
          </p:nvSpPr>
          <p:spPr>
            <a:xfrm>
              <a:off x="457003" y="4877614"/>
              <a:ext cx="4547044" cy="1375579"/>
            </a:xfrm>
            <a:prstGeom prst="roundRect">
              <a:avLst>
                <a:gd name="adj" fmla="val 25508"/>
              </a:avLst>
            </a:prstGeom>
            <a:solidFill>
              <a:srgbClr val="F8F8F8"/>
            </a:solidFill>
            <a:ln w="25400">
              <a:solidFill>
                <a:srgbClr val="009F49"/>
              </a:solidFill>
            </a:ln>
            <a:effectLst>
              <a:outerShdw blurRad="177800" dist="88882" dir="1200000" sx="95000" sy="95000" rotWithShape="0">
                <a:srgbClr val="000000">
                  <a:alpha val="50000"/>
                </a:srgbClr>
              </a:outerShdw>
            </a:effectLst>
          </p:spPr>
          <p:txBody>
            <a:bodyPr tIns="91439" bIns="91439" anchor="ctr"/>
            <a:lstStyle/>
            <a:p>
              <a:pPr defTabSz="1828800">
                <a:defRPr sz="3600" b="0">
                  <a:solidFill>
                    <a:srgbClr val="FFFFFF"/>
                  </a:solidFill>
                  <a:latin typeface="Calibri"/>
                  <a:ea typeface="Calibri"/>
                  <a:cs typeface="Calibri"/>
                  <a:sym typeface="Calibri"/>
                </a:defRPr>
              </a:pPr>
              <a:endParaRPr/>
            </a:p>
          </p:txBody>
        </p:sp>
        <p:sp>
          <p:nvSpPr>
            <p:cNvPr id="100" name="永續相關主題投資"/>
            <p:cNvSpPr txBox="1"/>
            <p:nvPr/>
          </p:nvSpPr>
          <p:spPr>
            <a:xfrm>
              <a:off x="2151552" y="5006176"/>
              <a:ext cx="1562378" cy="356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lgn="l" defTabSz="1828800">
                <a:defRPr sz="4000" b="0">
                  <a:solidFill>
                    <a:srgbClr val="1B1919"/>
                  </a:solidFill>
                  <a:latin typeface="Noto Sans CJK TC Medium"/>
                  <a:ea typeface="Noto Sans CJK TC Medium"/>
                  <a:cs typeface="Noto Sans CJK TC Medium"/>
                  <a:sym typeface="Noto Sans CJK TC Medium"/>
                </a:defRPr>
              </a:lvl1pPr>
            </a:lstStyle>
            <a:p>
              <a:pPr algn="ctr"/>
              <a:r>
                <a:rPr lang="zh-TW" altLang="en-US" sz="1400" b="1" dirty="0" smtClean="0">
                  <a:latin typeface="+mn-lt"/>
                  <a:ea typeface="+mn-ea"/>
                </a:rPr>
                <a:t>影響力投資</a:t>
              </a:r>
              <a:endParaRPr lang="en-US" sz="1400" b="1" dirty="0">
                <a:latin typeface="+mn-lt"/>
                <a:ea typeface="+mn-ea"/>
              </a:endParaRPr>
            </a:p>
          </p:txBody>
        </p:sp>
        <p:sp>
          <p:nvSpPr>
            <p:cNvPr id="115" name="低碳與基礎建設"/>
            <p:cNvSpPr txBox="1"/>
            <p:nvPr/>
          </p:nvSpPr>
          <p:spPr>
            <a:xfrm>
              <a:off x="887681" y="5405588"/>
              <a:ext cx="3855741" cy="6589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lvl1pPr defTabSz="1828800">
                <a:defRPr sz="2600" b="0">
                  <a:solidFill>
                    <a:srgbClr val="1B1919"/>
                  </a:solidFill>
                  <a:latin typeface="Noto Sans CJK TC Regular"/>
                  <a:ea typeface="Noto Sans CJK TC Regular"/>
                  <a:cs typeface="Noto Sans CJK TC Regular"/>
                  <a:sym typeface="Noto Sans CJK TC Regular"/>
                </a:defRPr>
              </a:lvl1pPr>
            </a:lstStyle>
            <a:p>
              <a:r>
                <a:rPr lang="zh-TW" altLang="en-US" sz="1200" dirty="0" smtClean="0">
                  <a:latin typeface="+mn-lt"/>
                  <a:ea typeface="+mn-ea"/>
                  <a:cs typeface="CordiaUPC" panose="020B0304020202020204" pitchFamily="34" charset="-34"/>
                </a:rPr>
                <a:t>以解決社會環境問題為目標進行投資，並具體量化成果</a:t>
              </a:r>
              <a:endParaRPr lang="en-US" sz="1200" dirty="0">
                <a:latin typeface="+mn-lt"/>
                <a:ea typeface="+mn-ea"/>
                <a:cs typeface="CordiaUPC" panose="020B0304020202020204" pitchFamily="34" charset="-34"/>
              </a:endParaRPr>
            </a:p>
          </p:txBody>
        </p:sp>
        <p:sp>
          <p:nvSpPr>
            <p:cNvPr id="116" name="3"/>
            <p:cNvSpPr txBox="1"/>
            <p:nvPr/>
          </p:nvSpPr>
          <p:spPr>
            <a:xfrm>
              <a:off x="855448" y="4931160"/>
              <a:ext cx="841374" cy="4581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defRPr sz="5000" b="0">
                  <a:solidFill>
                    <a:srgbClr val="929292"/>
                  </a:solidFill>
                  <a:latin typeface="Helvetica Neue Black Condensed"/>
                  <a:ea typeface="Helvetica Neue Black Condensed"/>
                  <a:cs typeface="Helvetica Neue Black Condensed"/>
                  <a:sym typeface="Helvetica Neue Black Condensed"/>
                </a:defRPr>
              </a:lvl1pPr>
            </a:lstStyle>
            <a:p>
              <a:r>
                <a:rPr lang="en-US" altLang="zh-TW" sz="2400" dirty="0" smtClean="0">
                  <a:latin typeface="+mn-lt"/>
                  <a:ea typeface="+mn-ea"/>
                </a:rPr>
                <a:t>4</a:t>
              </a:r>
              <a:endParaRPr sz="2400" dirty="0">
                <a:latin typeface="+mn-lt"/>
                <a:ea typeface="+mn-ea"/>
              </a:endParaRPr>
            </a:p>
          </p:txBody>
        </p:sp>
      </p:grpSp>
      <p:grpSp>
        <p:nvGrpSpPr>
          <p:cNvPr id="6" name="群組 5"/>
          <p:cNvGrpSpPr/>
          <p:nvPr/>
        </p:nvGrpSpPr>
        <p:grpSpPr>
          <a:xfrm>
            <a:off x="5128633" y="1747169"/>
            <a:ext cx="3784972" cy="2897576"/>
            <a:chOff x="5089444" y="1747169"/>
            <a:chExt cx="3784972" cy="2498696"/>
          </a:xfrm>
        </p:grpSpPr>
        <p:grpSp>
          <p:nvGrpSpPr>
            <p:cNvPr id="5" name="群組 4"/>
            <p:cNvGrpSpPr/>
            <p:nvPr/>
          </p:nvGrpSpPr>
          <p:grpSpPr>
            <a:xfrm>
              <a:off x="5089444" y="1747169"/>
              <a:ext cx="3784972" cy="2498696"/>
              <a:chOff x="5053248" y="1747169"/>
              <a:chExt cx="3784972" cy="2498696"/>
            </a:xfrm>
          </p:grpSpPr>
          <p:grpSp>
            <p:nvGrpSpPr>
              <p:cNvPr id="145" name="群組 144"/>
              <p:cNvGrpSpPr/>
              <p:nvPr/>
            </p:nvGrpSpPr>
            <p:grpSpPr>
              <a:xfrm>
                <a:off x="5157085" y="1747169"/>
                <a:ext cx="3681135" cy="2443391"/>
                <a:chOff x="5157085" y="1947731"/>
                <a:chExt cx="3681135" cy="2471452"/>
              </a:xfrm>
            </p:grpSpPr>
            <p:sp>
              <p:nvSpPr>
                <p:cNvPr id="101" name="圓角矩形"/>
                <p:cNvSpPr/>
                <p:nvPr/>
              </p:nvSpPr>
              <p:spPr>
                <a:xfrm>
                  <a:off x="5706220" y="1960855"/>
                  <a:ext cx="3132000" cy="2458328"/>
                </a:xfrm>
                <a:prstGeom prst="roundRect">
                  <a:avLst>
                    <a:gd name="adj" fmla="val 12079"/>
                  </a:avLst>
                </a:prstGeom>
                <a:solidFill>
                  <a:srgbClr val="F8F8F8"/>
                </a:solidFill>
                <a:ln w="25400">
                  <a:solidFill>
                    <a:srgbClr val="DE492A"/>
                  </a:solidFill>
                </a:ln>
              </p:spPr>
              <p:txBody>
                <a:bodyPr tIns="91439" bIns="91439" anchor="ctr"/>
                <a:lstStyle/>
                <a:p>
                  <a:pPr defTabSz="1828800">
                    <a:defRPr sz="3600" b="0">
                      <a:solidFill>
                        <a:srgbClr val="FFFFFF"/>
                      </a:solidFill>
                      <a:latin typeface="Calibri"/>
                      <a:ea typeface="Calibri"/>
                      <a:cs typeface="Calibri"/>
                      <a:sym typeface="Calibri"/>
                    </a:defRPr>
                  </a:pPr>
                  <a:endParaRPr dirty="0"/>
                </a:p>
              </p:txBody>
            </p:sp>
            <p:sp>
              <p:nvSpPr>
                <p:cNvPr id="102" name="企業議合與股東行動"/>
                <p:cNvSpPr txBox="1"/>
                <p:nvPr/>
              </p:nvSpPr>
              <p:spPr>
                <a:xfrm>
                  <a:off x="5157085" y="2043803"/>
                  <a:ext cx="2827239" cy="4047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lvl1pPr algn="l" defTabSz="1828800">
                    <a:defRPr sz="4000" b="0">
                      <a:solidFill>
                        <a:srgbClr val="1B1919"/>
                      </a:solidFill>
                      <a:latin typeface="Noto Sans CJK TC Medium"/>
                      <a:ea typeface="Noto Sans CJK TC Medium"/>
                      <a:cs typeface="Noto Sans CJK TC Medium"/>
                      <a:sym typeface="Noto Sans CJK TC Medium"/>
                    </a:defRPr>
                  </a:lvl1pPr>
                </a:lstStyle>
                <a:p>
                  <a:pPr algn="ctr"/>
                  <a:r>
                    <a:rPr lang="en-US" sz="1400" b="1" dirty="0" smtClean="0">
                      <a:latin typeface="+mn-lt"/>
                      <a:ea typeface="+mn-ea"/>
                    </a:rPr>
                    <a:t> </a:t>
                  </a:r>
                  <a:r>
                    <a:rPr lang="zh-TW" altLang="en-US" sz="1400" b="1" dirty="0">
                      <a:latin typeface="+mn-lt"/>
                      <a:ea typeface="+mn-ea"/>
                    </a:rPr>
                    <a:t>投</a:t>
                  </a:r>
                  <a:r>
                    <a:rPr lang="zh-TW" altLang="en-US" sz="1400" b="1" dirty="0" smtClean="0">
                      <a:latin typeface="+mn-lt"/>
                      <a:ea typeface="+mn-ea"/>
                    </a:rPr>
                    <a:t>後管理</a:t>
                  </a:r>
                  <a:endParaRPr lang="en-US" sz="1400" b="1" dirty="0">
                    <a:latin typeface="+mn-lt"/>
                    <a:ea typeface="+mn-ea"/>
                  </a:endParaRPr>
                </a:p>
              </p:txBody>
            </p:sp>
            <p:sp>
              <p:nvSpPr>
                <p:cNvPr id="103" name="矩形 55"/>
                <p:cNvSpPr txBox="1"/>
                <p:nvPr/>
              </p:nvSpPr>
              <p:spPr>
                <a:xfrm>
                  <a:off x="5818009" y="2403084"/>
                  <a:ext cx="2340542" cy="11275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lvl1pPr defTabSz="1828800">
                    <a:defRPr sz="2600" b="0">
                      <a:solidFill>
                        <a:srgbClr val="1B1919"/>
                      </a:solidFill>
                      <a:latin typeface="Noto Sans CJK TC Regular"/>
                      <a:ea typeface="Noto Sans CJK TC Regular"/>
                      <a:cs typeface="Noto Sans CJK TC Regular"/>
                      <a:sym typeface="Noto Sans CJK TC Regular"/>
                    </a:defRPr>
                  </a:lvl1pPr>
                </a:lstStyle>
                <a:p>
                  <a:pPr marL="171450" indent="-171450">
                    <a:buFont typeface="Arial" panose="020B0604020202020204" pitchFamily="34" charset="0"/>
                    <a:buChar char="•"/>
                  </a:pPr>
                  <a:r>
                    <a:rPr lang="zh-TW" altLang="en-US" sz="1200" dirty="0" smtClean="0">
                      <a:solidFill>
                        <a:schemeClr val="tx1"/>
                      </a:solidFill>
                      <a:latin typeface="+mn-lt"/>
                      <a:ea typeface="+mn-ea"/>
                    </a:rPr>
                    <a:t>動態管理</a:t>
                  </a:r>
                  <a:r>
                    <a:rPr lang="en-US" altLang="zh-TW" sz="1200" dirty="0" smtClean="0">
                      <a:solidFill>
                        <a:schemeClr val="tx1"/>
                      </a:solidFill>
                      <a:latin typeface="+mn-lt"/>
                      <a:ea typeface="+mn-ea"/>
                    </a:rPr>
                    <a:t>ESG</a:t>
                  </a:r>
                  <a:r>
                    <a:rPr lang="zh-TW" altLang="en-US" sz="1200" dirty="0" smtClean="0">
                      <a:solidFill>
                        <a:schemeClr val="tx1"/>
                      </a:solidFill>
                      <a:latin typeface="+mn-lt"/>
                      <a:ea typeface="+mn-ea"/>
                    </a:rPr>
                    <a:t>風險</a:t>
                  </a:r>
                  <a:endParaRPr lang="en-US" altLang="zh-TW" sz="1200" dirty="0" smtClean="0">
                    <a:solidFill>
                      <a:schemeClr val="tx1"/>
                    </a:solidFill>
                    <a:latin typeface="+mn-lt"/>
                    <a:ea typeface="+mn-ea"/>
                  </a:endParaRPr>
                </a:p>
                <a:p>
                  <a:pPr marL="171450" indent="-171450">
                    <a:buFont typeface="Arial" panose="020B0604020202020204" pitchFamily="34" charset="0"/>
                    <a:buChar char="•"/>
                  </a:pPr>
                  <a:r>
                    <a:rPr lang="zh-TW" altLang="en-US" sz="1200" dirty="0" smtClean="0">
                      <a:solidFill>
                        <a:schemeClr val="tx1"/>
                      </a:solidFill>
                      <a:latin typeface="+mn-lt"/>
                      <a:ea typeface="+mn-ea"/>
                    </a:rPr>
                    <a:t>年度檢視</a:t>
                  </a:r>
                  <a:r>
                    <a:rPr lang="en-US" altLang="zh-TW" sz="1200" dirty="0" smtClean="0">
                      <a:solidFill>
                        <a:schemeClr val="tx1"/>
                      </a:solidFill>
                      <a:latin typeface="+mn-lt"/>
                      <a:ea typeface="+mn-ea"/>
                    </a:rPr>
                    <a:t>ESG</a:t>
                  </a:r>
                </a:p>
                <a:p>
                  <a:pPr marL="171450" indent="-171450">
                    <a:buFont typeface="Arial" panose="020B0604020202020204" pitchFamily="34" charset="0"/>
                    <a:buChar char="•"/>
                  </a:pPr>
                  <a:r>
                    <a:rPr lang="zh-TW" altLang="en-US" sz="1200" dirty="0" smtClean="0">
                      <a:solidFill>
                        <a:schemeClr val="tx1"/>
                      </a:solidFill>
                      <a:latin typeface="+mn-lt"/>
                      <a:ea typeface="+mn-ea"/>
                    </a:rPr>
                    <a:t>議和被投資企業</a:t>
                  </a:r>
                  <a:endParaRPr lang="en-US" altLang="zh-TW" sz="1200" dirty="0" smtClean="0">
                    <a:solidFill>
                      <a:schemeClr val="tx1"/>
                    </a:solidFill>
                    <a:latin typeface="+mn-lt"/>
                    <a:ea typeface="+mn-ea"/>
                  </a:endParaRPr>
                </a:p>
                <a:p>
                  <a:pPr marL="171450" indent="-171450">
                    <a:buFont typeface="Arial" panose="020B0604020202020204" pitchFamily="34" charset="0"/>
                    <a:buChar char="•"/>
                  </a:pPr>
                  <a:r>
                    <a:rPr lang="zh-TW" altLang="en-US" sz="1200" dirty="0" smtClean="0">
                      <a:solidFill>
                        <a:schemeClr val="tx1"/>
                      </a:solidFill>
                      <a:latin typeface="+mn-lt"/>
                      <a:ea typeface="+mn-ea"/>
                    </a:rPr>
                    <a:t>行</a:t>
                  </a:r>
                  <a:r>
                    <a:rPr lang="zh-TW" altLang="en-US" sz="1200" dirty="0">
                      <a:solidFill>
                        <a:schemeClr val="tx1"/>
                      </a:solidFill>
                      <a:latin typeface="+mn-lt"/>
                      <a:ea typeface="+mn-ea"/>
                    </a:rPr>
                    <a:t>使</a:t>
                  </a:r>
                  <a:r>
                    <a:rPr lang="zh-TW" altLang="en-US" sz="1200" dirty="0" smtClean="0">
                      <a:solidFill>
                        <a:schemeClr val="tx1"/>
                      </a:solidFill>
                      <a:latin typeface="+mn-lt"/>
                      <a:ea typeface="+mn-ea"/>
                    </a:rPr>
                    <a:t>投票權</a:t>
                  </a:r>
                  <a:endParaRPr lang="en-US" altLang="zh-TW" sz="1200" dirty="0" smtClean="0">
                    <a:solidFill>
                      <a:schemeClr val="tx1"/>
                    </a:solidFill>
                    <a:latin typeface="+mn-lt"/>
                    <a:ea typeface="+mn-ea"/>
                  </a:endParaRPr>
                </a:p>
                <a:p>
                  <a:pPr marL="171450" indent="-171450">
                    <a:buFont typeface="Arial" panose="020B0604020202020204" pitchFamily="34" charset="0"/>
                    <a:buChar char="•"/>
                  </a:pPr>
                  <a:r>
                    <a:rPr lang="zh-TW" altLang="en-US" sz="1200" dirty="0" smtClean="0">
                      <a:solidFill>
                        <a:schemeClr val="tx1"/>
                      </a:solidFill>
                      <a:latin typeface="+mn-lt"/>
                      <a:ea typeface="+mn-ea"/>
                    </a:rPr>
                    <a:t>促進提升透明</a:t>
                  </a:r>
                  <a:r>
                    <a:rPr lang="zh-TW" altLang="en-US" sz="1200" dirty="0">
                      <a:solidFill>
                        <a:schemeClr val="tx1"/>
                      </a:solidFill>
                      <a:latin typeface="+mn-lt"/>
                      <a:ea typeface="+mn-ea"/>
                    </a:rPr>
                    <a:t>度</a:t>
                  </a:r>
                  <a:endParaRPr lang="en-US" altLang="zh-TW" sz="1200" dirty="0" smtClean="0">
                    <a:solidFill>
                      <a:schemeClr val="tx1"/>
                    </a:solidFill>
                    <a:latin typeface="+mn-lt"/>
                    <a:ea typeface="+mn-ea"/>
                  </a:endParaRPr>
                </a:p>
                <a:p>
                  <a:pPr algn="ctr"/>
                  <a:endParaRPr lang="en-US" sz="1200" dirty="0">
                    <a:solidFill>
                      <a:schemeClr val="tx1"/>
                    </a:solidFill>
                    <a:latin typeface="+mn-lt"/>
                    <a:ea typeface="+mn-ea"/>
                  </a:endParaRPr>
                </a:p>
              </p:txBody>
            </p:sp>
            <p:sp>
              <p:nvSpPr>
                <p:cNvPr id="106" name="4"/>
                <p:cNvSpPr txBox="1"/>
                <p:nvPr/>
              </p:nvSpPr>
              <p:spPr>
                <a:xfrm>
                  <a:off x="5828938" y="1947731"/>
                  <a:ext cx="306029" cy="519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defRPr sz="5000" b="0">
                      <a:solidFill>
                        <a:srgbClr val="929292"/>
                      </a:solidFill>
                      <a:latin typeface="Helvetica Neue Black Condensed"/>
                      <a:ea typeface="Helvetica Neue Black Condensed"/>
                      <a:cs typeface="Helvetica Neue Black Condensed"/>
                      <a:sym typeface="Helvetica Neue Black Condensed"/>
                    </a:defRPr>
                  </a:lvl1pPr>
                </a:lstStyle>
                <a:p>
                  <a:r>
                    <a:rPr lang="en-US" altLang="zh-TW" sz="2400" dirty="0" smtClean="0">
                      <a:latin typeface="+mn-lt"/>
                      <a:ea typeface="+mn-ea"/>
                    </a:rPr>
                    <a:t>5</a:t>
                  </a:r>
                  <a:endParaRPr sz="2400" dirty="0">
                    <a:latin typeface="+mn-lt"/>
                    <a:ea typeface="+mn-ea"/>
                  </a:endParaRPr>
                </a:p>
              </p:txBody>
            </p:sp>
            <p:sp>
              <p:nvSpPr>
                <p:cNvPr id="108" name="線條"/>
                <p:cNvSpPr/>
                <p:nvPr/>
              </p:nvSpPr>
              <p:spPr>
                <a:xfrm>
                  <a:off x="5958407" y="3730660"/>
                  <a:ext cx="2664000" cy="1"/>
                </a:xfrm>
                <a:prstGeom prst="line">
                  <a:avLst/>
                </a:prstGeom>
                <a:ln>
                  <a:solidFill>
                    <a:srgbClr val="7A7C7E"/>
                  </a:solidFill>
                  <a:miter/>
                </a:ln>
              </p:spPr>
              <p:txBody>
                <a:bodyPr tIns="91439" bIns="91439"/>
                <a:lstStyle/>
                <a:p>
                  <a:pPr algn="l" defTabSz="1828800">
                    <a:defRPr sz="3600" b="0">
                      <a:latin typeface="Calibri"/>
                      <a:ea typeface="Calibri"/>
                      <a:cs typeface="Calibri"/>
                      <a:sym typeface="Calibri"/>
                    </a:defRPr>
                  </a:pPr>
                  <a:endParaRPr/>
                </a:p>
              </p:txBody>
            </p:sp>
          </p:grpSp>
          <p:sp>
            <p:nvSpPr>
              <p:cNvPr id="123" name="企業議合與股東行動"/>
              <p:cNvSpPr txBox="1"/>
              <p:nvPr/>
            </p:nvSpPr>
            <p:spPr>
              <a:xfrm>
                <a:off x="5053248" y="3180523"/>
                <a:ext cx="2827239" cy="4001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lvl1pPr algn="l" defTabSz="1828800">
                  <a:defRPr sz="4000" b="0">
                    <a:solidFill>
                      <a:srgbClr val="1B1919"/>
                    </a:solidFill>
                    <a:latin typeface="Noto Sans CJK TC Medium"/>
                    <a:ea typeface="Noto Sans CJK TC Medium"/>
                    <a:cs typeface="Noto Sans CJK TC Medium"/>
                    <a:sym typeface="Noto Sans CJK TC Medium"/>
                  </a:defRPr>
                </a:lvl1pPr>
              </a:lstStyle>
              <a:p>
                <a:pPr algn="ctr"/>
                <a:r>
                  <a:rPr lang="en-US" sz="1400" b="1" dirty="0" smtClean="0">
                    <a:latin typeface="+mn-lt"/>
                    <a:ea typeface="+mn-ea"/>
                  </a:rPr>
                  <a:t> </a:t>
                </a:r>
                <a:r>
                  <a:rPr lang="zh-TW" altLang="en-US" sz="1400" b="1" dirty="0" smtClean="0">
                    <a:latin typeface="+mn-lt"/>
                    <a:ea typeface="+mn-ea"/>
                  </a:rPr>
                  <a:t>貸後管理</a:t>
                </a:r>
                <a:endParaRPr lang="en-US" sz="1400" b="1" dirty="0">
                  <a:latin typeface="+mn-lt"/>
                  <a:ea typeface="+mn-ea"/>
                </a:endParaRPr>
              </a:p>
            </p:txBody>
          </p:sp>
          <p:sp>
            <p:nvSpPr>
              <p:cNvPr id="124" name="矩形 55"/>
              <p:cNvSpPr txBox="1"/>
              <p:nvPr/>
            </p:nvSpPr>
            <p:spPr>
              <a:xfrm>
                <a:off x="5835472" y="3507203"/>
                <a:ext cx="2340542" cy="7386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lvl1pPr defTabSz="1828800">
                  <a:defRPr sz="2600" b="0">
                    <a:solidFill>
                      <a:srgbClr val="1B1919"/>
                    </a:solidFill>
                    <a:latin typeface="Noto Sans CJK TC Regular"/>
                    <a:ea typeface="Noto Sans CJK TC Regular"/>
                    <a:cs typeface="Noto Sans CJK TC Regular"/>
                    <a:sym typeface="Noto Sans CJK TC Regular"/>
                  </a:defRPr>
                </a:lvl1pPr>
              </a:lstStyle>
              <a:p>
                <a:pPr marL="171450" indent="-171450">
                  <a:buFont typeface="Arial" panose="020B0604020202020204" pitchFamily="34" charset="0"/>
                  <a:buChar char="•"/>
                </a:pPr>
                <a:r>
                  <a:rPr lang="zh-TW" altLang="en-US" sz="1200" dirty="0" smtClean="0">
                    <a:solidFill>
                      <a:schemeClr val="tx1"/>
                    </a:solidFill>
                    <a:latin typeface="+mn-lt"/>
                    <a:ea typeface="+mn-ea"/>
                  </a:rPr>
                  <a:t>動態管理</a:t>
                </a:r>
                <a:r>
                  <a:rPr lang="en-US" altLang="zh-TW" sz="1200" dirty="0" smtClean="0">
                    <a:solidFill>
                      <a:schemeClr val="tx1"/>
                    </a:solidFill>
                    <a:latin typeface="+mn-lt"/>
                    <a:ea typeface="+mn-ea"/>
                  </a:rPr>
                  <a:t>ESG</a:t>
                </a:r>
                <a:r>
                  <a:rPr lang="zh-TW" altLang="en-US" sz="1200" dirty="0" smtClean="0">
                    <a:solidFill>
                      <a:schemeClr val="tx1"/>
                    </a:solidFill>
                    <a:latin typeface="+mn-lt"/>
                    <a:ea typeface="+mn-ea"/>
                  </a:rPr>
                  <a:t>風險</a:t>
                </a:r>
                <a:endParaRPr lang="en-US" altLang="zh-TW" sz="1200" dirty="0" smtClean="0">
                  <a:solidFill>
                    <a:schemeClr val="tx1"/>
                  </a:solidFill>
                  <a:latin typeface="+mn-lt"/>
                  <a:ea typeface="+mn-ea"/>
                </a:endParaRPr>
              </a:p>
              <a:p>
                <a:pPr marL="171450" indent="-171450">
                  <a:buFont typeface="Arial" panose="020B0604020202020204" pitchFamily="34" charset="0"/>
                  <a:buChar char="•"/>
                </a:pPr>
                <a:r>
                  <a:rPr lang="zh-TW" altLang="en-US" sz="1200" dirty="0" smtClean="0">
                    <a:solidFill>
                      <a:schemeClr val="tx1"/>
                    </a:solidFill>
                    <a:latin typeface="+mn-lt"/>
                    <a:ea typeface="+mn-ea"/>
                  </a:rPr>
                  <a:t>早期預警系統智能監控管理</a:t>
                </a:r>
                <a:endParaRPr lang="en-US" altLang="zh-TW" sz="1200" dirty="0" smtClean="0">
                  <a:solidFill>
                    <a:schemeClr val="tx1"/>
                  </a:solidFill>
                  <a:latin typeface="+mn-lt"/>
                  <a:ea typeface="+mn-ea"/>
                </a:endParaRPr>
              </a:p>
              <a:p>
                <a:pPr marL="171450" indent="-171450">
                  <a:buFont typeface="Arial" panose="020B0604020202020204" pitchFamily="34" charset="0"/>
                  <a:buChar char="•"/>
                </a:pPr>
                <a:r>
                  <a:rPr lang="zh-TW" altLang="en-US" sz="1200" dirty="0" smtClean="0">
                    <a:solidFill>
                      <a:schemeClr val="tx1"/>
                    </a:solidFill>
                    <a:latin typeface="+mn-lt"/>
                    <a:ea typeface="+mn-ea"/>
                  </a:rPr>
                  <a:t>年度覆審檢視</a:t>
                </a:r>
                <a:r>
                  <a:rPr lang="en-US" altLang="zh-TW" sz="1200" dirty="0" smtClean="0">
                    <a:solidFill>
                      <a:schemeClr val="tx1"/>
                    </a:solidFill>
                    <a:latin typeface="+mn-lt"/>
                    <a:ea typeface="+mn-ea"/>
                  </a:rPr>
                  <a:t>ESG</a:t>
                </a:r>
                <a:endParaRPr lang="en-US" sz="1200" dirty="0">
                  <a:solidFill>
                    <a:schemeClr val="tx1"/>
                  </a:solidFill>
                  <a:latin typeface="+mn-lt"/>
                  <a:ea typeface="+mn-ea"/>
                </a:endParaRPr>
              </a:p>
            </p:txBody>
          </p:sp>
        </p:grpSp>
        <p:sp>
          <p:nvSpPr>
            <p:cNvPr id="122" name="線條"/>
            <p:cNvSpPr/>
            <p:nvPr/>
          </p:nvSpPr>
          <p:spPr>
            <a:xfrm>
              <a:off x="5902674" y="2187911"/>
              <a:ext cx="2664000" cy="1"/>
            </a:xfrm>
            <a:prstGeom prst="line">
              <a:avLst/>
            </a:prstGeom>
            <a:ln>
              <a:solidFill>
                <a:srgbClr val="7A7C7E"/>
              </a:solidFill>
              <a:miter/>
            </a:ln>
          </p:spPr>
          <p:txBody>
            <a:bodyPr tIns="91439" bIns="91439"/>
            <a:lstStyle/>
            <a:p>
              <a:pPr algn="l" defTabSz="1828800">
                <a:defRPr sz="3600" b="0">
                  <a:latin typeface="Calibri"/>
                  <a:ea typeface="Calibri"/>
                  <a:cs typeface="Calibri"/>
                  <a:sym typeface="Calibri"/>
                </a:defRPr>
              </a:pPr>
              <a:endParaRPr/>
            </a:p>
          </p:txBody>
        </p:sp>
      </p:grpSp>
      <p:sp>
        <p:nvSpPr>
          <p:cNvPr id="126" name="高風險…"/>
          <p:cNvSpPr txBox="1"/>
          <p:nvPr/>
        </p:nvSpPr>
        <p:spPr>
          <a:xfrm>
            <a:off x="3891156" y="1688146"/>
            <a:ext cx="1361773"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p>
            <a:pPr algn="ctr" defTabSz="914400">
              <a:defRPr sz="2600" b="0">
                <a:solidFill>
                  <a:srgbClr val="EE9F2D"/>
                </a:solidFill>
                <a:latin typeface="Noto Sans CJK TC Bold"/>
                <a:ea typeface="Noto Sans CJK TC Bold"/>
                <a:cs typeface="Noto Sans CJK TC Bold"/>
                <a:sym typeface="Noto Sans CJK TC Bold"/>
              </a:defRPr>
            </a:pPr>
            <a:r>
              <a:rPr lang="zh-TW" altLang="en-US" sz="1400" dirty="0" smtClean="0">
                <a:latin typeface="+mn-ea"/>
                <a:ea typeface="微軟正黑體" panose="020B0604030504040204" pitchFamily="34" charset="-120"/>
              </a:rPr>
              <a:t>投資</a:t>
            </a:r>
            <a:r>
              <a:rPr lang="en-US" altLang="zh-TW" sz="1400" dirty="0" smtClean="0">
                <a:latin typeface="+mn-ea"/>
                <a:ea typeface="微軟正黑體" panose="020B0604030504040204" pitchFamily="34" charset="-120"/>
              </a:rPr>
              <a:t>/</a:t>
            </a:r>
            <a:r>
              <a:rPr lang="zh-TW" altLang="en-US" sz="1400" dirty="0" smtClean="0">
                <a:latin typeface="+mn-ea"/>
                <a:ea typeface="微軟正黑體" panose="020B0604030504040204" pitchFamily="34" charset="-120"/>
              </a:rPr>
              <a:t>授信決策</a:t>
            </a:r>
            <a:endParaRPr sz="1100" dirty="0">
              <a:latin typeface="+mn-ea"/>
              <a:ea typeface="微軟正黑體" panose="020B0604030504040204" pitchFamily="34" charset="-120"/>
            </a:endParaRPr>
          </a:p>
        </p:txBody>
      </p:sp>
      <p:sp>
        <p:nvSpPr>
          <p:cNvPr id="131" name="線條"/>
          <p:cNvSpPr/>
          <p:nvPr/>
        </p:nvSpPr>
        <p:spPr>
          <a:xfrm>
            <a:off x="5976416" y="5373732"/>
            <a:ext cx="2664000" cy="1"/>
          </a:xfrm>
          <a:prstGeom prst="line">
            <a:avLst/>
          </a:prstGeom>
          <a:ln>
            <a:solidFill>
              <a:srgbClr val="7A7C7E"/>
            </a:solidFill>
            <a:miter/>
          </a:ln>
        </p:spPr>
        <p:txBody>
          <a:bodyPr tIns="91439" bIns="91439"/>
          <a:lstStyle/>
          <a:p>
            <a:pPr algn="l" defTabSz="1828800">
              <a:defRPr sz="3600" b="0">
                <a:latin typeface="Calibri"/>
                <a:ea typeface="Calibri"/>
                <a:cs typeface="Calibri"/>
                <a:sym typeface="Calibri"/>
              </a:defRPr>
            </a:pPr>
            <a:endParaRPr/>
          </a:p>
        </p:txBody>
      </p:sp>
      <p:sp>
        <p:nvSpPr>
          <p:cNvPr id="132" name="線條"/>
          <p:cNvSpPr/>
          <p:nvPr/>
        </p:nvSpPr>
        <p:spPr>
          <a:xfrm>
            <a:off x="3968386" y="5386100"/>
            <a:ext cx="1296000" cy="1"/>
          </a:xfrm>
          <a:prstGeom prst="line">
            <a:avLst/>
          </a:prstGeom>
          <a:ln>
            <a:solidFill>
              <a:srgbClr val="7A7C7E"/>
            </a:solidFill>
            <a:miter/>
          </a:ln>
        </p:spPr>
        <p:txBody>
          <a:bodyPr tIns="91439" bIns="91439"/>
          <a:lstStyle/>
          <a:p>
            <a:pPr algn="l" defTabSz="1828800">
              <a:defRPr sz="3600" b="0">
                <a:latin typeface="Calibri"/>
                <a:ea typeface="Calibri"/>
                <a:cs typeface="Calibri"/>
                <a:sym typeface="Calibri"/>
              </a:defRPr>
            </a:pPr>
            <a:endParaRPr/>
          </a:p>
        </p:txBody>
      </p:sp>
      <p:sp>
        <p:nvSpPr>
          <p:cNvPr id="146" name="線條"/>
          <p:cNvSpPr/>
          <p:nvPr/>
        </p:nvSpPr>
        <p:spPr>
          <a:xfrm>
            <a:off x="3389690" y="2307409"/>
            <a:ext cx="288000" cy="3201"/>
          </a:xfrm>
          <a:prstGeom prst="line">
            <a:avLst/>
          </a:prstGeom>
          <a:ln w="19050">
            <a:solidFill>
              <a:srgbClr val="EE9F2D"/>
            </a:solidFill>
            <a:miter lim="400000"/>
            <a:tailEnd type="triangle"/>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7" name="線條"/>
          <p:cNvSpPr/>
          <p:nvPr/>
        </p:nvSpPr>
        <p:spPr>
          <a:xfrm>
            <a:off x="3451788" y="3758808"/>
            <a:ext cx="216000" cy="3201"/>
          </a:xfrm>
          <a:prstGeom prst="line">
            <a:avLst/>
          </a:prstGeom>
          <a:ln w="19050">
            <a:solidFill>
              <a:srgbClr val="EE9F2D"/>
            </a:solidFill>
            <a:miter lim="400000"/>
            <a:tailEnd type="triangle"/>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8" name="線條"/>
          <p:cNvSpPr/>
          <p:nvPr/>
        </p:nvSpPr>
        <p:spPr>
          <a:xfrm>
            <a:off x="5539241" y="3755607"/>
            <a:ext cx="216000" cy="3201"/>
          </a:xfrm>
          <a:prstGeom prst="line">
            <a:avLst/>
          </a:prstGeom>
          <a:ln w="19050">
            <a:solidFill>
              <a:srgbClr val="EE9F2D"/>
            </a:solidFill>
            <a:miter lim="400000"/>
            <a:tailEnd type="triangle"/>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Tree>
    <p:extLst>
      <p:ext uri="{BB962C8B-B14F-4D97-AF65-F5344CB8AC3E}">
        <p14:creationId xmlns:p14="http://schemas.microsoft.com/office/powerpoint/2010/main" val="30335707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4826513" y="2946358"/>
            <a:ext cx="3466068" cy="2700000"/>
          </a:xfrm>
          <a:prstGeom prst="rect">
            <a:avLst/>
          </a:prstGeom>
        </p:spPr>
      </p:pic>
      <p:sp>
        <p:nvSpPr>
          <p:cNvPr id="3" name="投影片編號版面配置區 2"/>
          <p:cNvSpPr>
            <a:spLocks noGrp="1"/>
          </p:cNvSpPr>
          <p:nvPr>
            <p:ph type="sldNum" sz="quarter" idx="11"/>
          </p:nvPr>
        </p:nvSpPr>
        <p:spPr/>
        <p:txBody>
          <a:bodyPr/>
          <a:lstStyle/>
          <a:p>
            <a:fld id="{018B90E8-31B4-41F6-8174-D549C5229FD8}" type="slidenum">
              <a:rPr lang="zh-TW" altLang="en-US" smtClean="0">
                <a:latin typeface="+mn-lt"/>
              </a:rPr>
              <a:pPr/>
              <a:t>44</a:t>
            </a:fld>
            <a:endParaRPr lang="zh-TW" altLang="en-US" dirty="0">
              <a:latin typeface="+mn-lt"/>
            </a:endParaRPr>
          </a:p>
        </p:txBody>
      </p:sp>
      <p:sp>
        <p:nvSpPr>
          <p:cNvPr id="115" name="標題 1"/>
          <p:cNvSpPr>
            <a:spLocks noGrp="1"/>
          </p:cNvSpPr>
          <p:nvPr>
            <p:ph type="title"/>
          </p:nvPr>
        </p:nvSpPr>
        <p:spPr>
          <a:xfrm>
            <a:off x="310440" y="117528"/>
            <a:ext cx="8352928" cy="562074"/>
          </a:xfrm>
        </p:spPr>
        <p:txBody>
          <a:bodyPr/>
          <a:lstStyle/>
          <a:p>
            <a:r>
              <a:rPr lang="zh-TW" altLang="en-US" dirty="0" smtClean="0"/>
              <a:t>責任投資</a:t>
            </a:r>
            <a:r>
              <a:rPr lang="zh-TW" altLang="en-US" dirty="0"/>
              <a:t>及</a:t>
            </a:r>
            <a:r>
              <a:rPr lang="zh-TW" altLang="en-US" dirty="0" smtClean="0"/>
              <a:t>放貸涵蓋多項資產配置</a:t>
            </a:r>
            <a:endParaRPr lang="zh-TW" altLang="en-US" dirty="0"/>
          </a:p>
        </p:txBody>
      </p:sp>
      <p:sp>
        <p:nvSpPr>
          <p:cNvPr id="9" name="文字方塊 8"/>
          <p:cNvSpPr txBox="1"/>
          <p:nvPr/>
        </p:nvSpPr>
        <p:spPr>
          <a:xfrm>
            <a:off x="3696512" y="2802938"/>
            <a:ext cx="1861786" cy="292388"/>
          </a:xfrm>
          <a:prstGeom prst="rect">
            <a:avLst/>
          </a:prstGeom>
          <a:noFill/>
        </p:spPr>
        <p:txBody>
          <a:bodyPr wrap="square" rtlCol="0">
            <a:spAutoFit/>
          </a:bodyPr>
          <a:lstStyle/>
          <a:p>
            <a:r>
              <a:rPr lang="zh-TW" altLang="en-US" sz="1300" dirty="0" smtClean="0"/>
              <a:t>企金放款受到</a:t>
            </a:r>
            <a:r>
              <a:rPr lang="en-US" altLang="zh-TW" sz="1300" dirty="0" smtClean="0"/>
              <a:t>ESG</a:t>
            </a:r>
            <a:r>
              <a:rPr lang="zh-TW" altLang="en-US" sz="1300" dirty="0" smtClean="0"/>
              <a:t>管理</a:t>
            </a:r>
            <a:endParaRPr lang="zh-TW" altLang="en-US" sz="1300" dirty="0"/>
          </a:p>
        </p:txBody>
      </p:sp>
      <p:sp>
        <p:nvSpPr>
          <p:cNvPr id="116" name="文字方塊 115"/>
          <p:cNvSpPr txBox="1"/>
          <p:nvPr/>
        </p:nvSpPr>
        <p:spPr>
          <a:xfrm>
            <a:off x="3687885" y="3770958"/>
            <a:ext cx="1974243" cy="492443"/>
          </a:xfrm>
          <a:prstGeom prst="rect">
            <a:avLst/>
          </a:prstGeom>
          <a:noFill/>
        </p:spPr>
        <p:txBody>
          <a:bodyPr wrap="square" rtlCol="0">
            <a:spAutoFit/>
          </a:bodyPr>
          <a:lstStyle/>
          <a:p>
            <a:r>
              <a:rPr lang="zh-TW" altLang="en-US" sz="1300" dirty="0" smtClean="0"/>
              <a:t>基金、委外管理資產受到</a:t>
            </a:r>
            <a:r>
              <a:rPr lang="en-US" altLang="zh-TW" sz="1300" dirty="0" smtClean="0"/>
              <a:t>ESG</a:t>
            </a:r>
            <a:r>
              <a:rPr lang="zh-TW" altLang="en-US" sz="1300" dirty="0" smtClean="0"/>
              <a:t>管理</a:t>
            </a:r>
            <a:endParaRPr lang="zh-TW" altLang="en-US" sz="1300" dirty="0"/>
          </a:p>
        </p:txBody>
      </p:sp>
      <p:sp>
        <p:nvSpPr>
          <p:cNvPr id="121" name="文字方塊 120"/>
          <p:cNvSpPr txBox="1"/>
          <p:nvPr/>
        </p:nvSpPr>
        <p:spPr>
          <a:xfrm>
            <a:off x="3696512" y="4816974"/>
            <a:ext cx="1689004" cy="292388"/>
          </a:xfrm>
          <a:prstGeom prst="rect">
            <a:avLst/>
          </a:prstGeom>
          <a:noFill/>
        </p:spPr>
        <p:txBody>
          <a:bodyPr wrap="square" rtlCol="0">
            <a:spAutoFit/>
          </a:bodyPr>
          <a:lstStyle/>
          <a:p>
            <a:r>
              <a:rPr lang="zh-TW" altLang="en-US" sz="1300" dirty="0" smtClean="0"/>
              <a:t>不動產受到</a:t>
            </a:r>
            <a:r>
              <a:rPr lang="en-US" altLang="zh-TW" sz="1300" dirty="0" smtClean="0"/>
              <a:t>ESG</a:t>
            </a:r>
            <a:r>
              <a:rPr lang="zh-TW" altLang="en-US" sz="1300" dirty="0" smtClean="0"/>
              <a:t>管理</a:t>
            </a:r>
            <a:endParaRPr lang="zh-TW" altLang="en-US" sz="1300" dirty="0"/>
          </a:p>
        </p:txBody>
      </p:sp>
      <p:sp>
        <p:nvSpPr>
          <p:cNvPr id="122" name="文字方塊 121"/>
          <p:cNvSpPr txBox="1"/>
          <p:nvPr/>
        </p:nvSpPr>
        <p:spPr>
          <a:xfrm>
            <a:off x="3721406" y="5831706"/>
            <a:ext cx="2061638" cy="492443"/>
          </a:xfrm>
          <a:prstGeom prst="rect">
            <a:avLst/>
          </a:prstGeom>
          <a:noFill/>
        </p:spPr>
        <p:txBody>
          <a:bodyPr wrap="square" rtlCol="0">
            <a:spAutoFit/>
          </a:bodyPr>
          <a:lstStyle/>
          <a:p>
            <a:r>
              <a:rPr lang="zh-TW" altLang="en-US" sz="1300" dirty="0" smtClean="0"/>
              <a:t>股票、債券受到不可投資政策管理</a:t>
            </a:r>
            <a:endParaRPr lang="zh-TW" altLang="en-US" sz="1300" dirty="0"/>
          </a:p>
        </p:txBody>
      </p:sp>
      <p:sp>
        <p:nvSpPr>
          <p:cNvPr id="123" name="文字方塊 122"/>
          <p:cNvSpPr txBox="1"/>
          <p:nvPr/>
        </p:nvSpPr>
        <p:spPr>
          <a:xfrm>
            <a:off x="7409860" y="2842577"/>
            <a:ext cx="1797377" cy="271869"/>
          </a:xfrm>
          <a:prstGeom prst="rect">
            <a:avLst/>
          </a:prstGeom>
          <a:noFill/>
        </p:spPr>
        <p:txBody>
          <a:bodyPr wrap="square" rtlCol="0">
            <a:spAutoFit/>
          </a:bodyPr>
          <a:lstStyle/>
          <a:p>
            <a:pPr>
              <a:lnSpc>
                <a:spcPts val="1400"/>
              </a:lnSpc>
            </a:pPr>
            <a:r>
              <a:rPr lang="zh-TW" altLang="en-US" sz="1300" dirty="0" smtClean="0"/>
              <a:t>主題投資佔整體資產</a:t>
            </a:r>
            <a:endParaRPr lang="zh-TW" altLang="en-US" sz="1300" dirty="0"/>
          </a:p>
        </p:txBody>
      </p:sp>
      <p:sp>
        <p:nvSpPr>
          <p:cNvPr id="124" name="文字方塊 123"/>
          <p:cNvSpPr txBox="1"/>
          <p:nvPr/>
        </p:nvSpPr>
        <p:spPr>
          <a:xfrm>
            <a:off x="7515338" y="5805930"/>
            <a:ext cx="1691899" cy="492443"/>
          </a:xfrm>
          <a:prstGeom prst="rect">
            <a:avLst/>
          </a:prstGeom>
          <a:noFill/>
        </p:spPr>
        <p:txBody>
          <a:bodyPr wrap="square" rtlCol="0">
            <a:spAutoFit/>
          </a:bodyPr>
          <a:lstStyle/>
          <a:p>
            <a:r>
              <a:rPr lang="zh-TW" altLang="en-US" sz="1300" dirty="0" smtClean="0"/>
              <a:t>股票、債券受到</a:t>
            </a:r>
            <a:r>
              <a:rPr lang="en-US" altLang="zh-TW" sz="1300" dirty="0" smtClean="0"/>
              <a:t>ESG</a:t>
            </a:r>
            <a:r>
              <a:rPr lang="zh-TW" altLang="en-US" sz="1300" dirty="0" smtClean="0"/>
              <a:t>整合機制管理</a:t>
            </a:r>
            <a:endParaRPr lang="zh-TW" altLang="en-US" sz="1300" dirty="0"/>
          </a:p>
        </p:txBody>
      </p:sp>
      <p:cxnSp>
        <p:nvCxnSpPr>
          <p:cNvPr id="5" name="直線接點 4"/>
          <p:cNvCxnSpPr/>
          <p:nvPr/>
        </p:nvCxnSpPr>
        <p:spPr>
          <a:xfrm flipV="1">
            <a:off x="3786996" y="2805827"/>
            <a:ext cx="1883759" cy="19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flipV="1">
            <a:off x="3786996" y="3714814"/>
            <a:ext cx="1996047" cy="3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3786996" y="4816974"/>
            <a:ext cx="16907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flipV="1">
            <a:off x="3786996" y="5777650"/>
            <a:ext cx="1910053" cy="138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5670755" y="2797202"/>
            <a:ext cx="594652" cy="9566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5783043" y="3714813"/>
            <a:ext cx="131093" cy="206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3711262" y="2481268"/>
            <a:ext cx="624338" cy="292388"/>
          </a:xfrm>
          <a:prstGeom prst="rect">
            <a:avLst/>
          </a:prstGeom>
          <a:noFill/>
        </p:spPr>
        <p:txBody>
          <a:bodyPr wrap="square" rtlCol="0">
            <a:spAutoFit/>
          </a:bodyPr>
          <a:lstStyle/>
          <a:p>
            <a:r>
              <a:rPr lang="en-US" altLang="zh-TW" sz="1300" dirty="0" smtClean="0">
                <a:solidFill>
                  <a:schemeClr val="accent3"/>
                </a:solidFill>
              </a:rPr>
              <a:t>100%</a:t>
            </a:r>
            <a:endParaRPr lang="zh-TW" altLang="en-US" sz="1300" dirty="0">
              <a:solidFill>
                <a:schemeClr val="accent3"/>
              </a:solidFill>
            </a:endParaRPr>
          </a:p>
        </p:txBody>
      </p:sp>
      <p:cxnSp>
        <p:nvCxnSpPr>
          <p:cNvPr id="48" name="直線接點 47"/>
          <p:cNvCxnSpPr/>
          <p:nvPr/>
        </p:nvCxnSpPr>
        <p:spPr>
          <a:xfrm flipV="1">
            <a:off x="5466463" y="4484184"/>
            <a:ext cx="280948" cy="3308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接點 49"/>
          <p:cNvCxnSpPr/>
          <p:nvPr/>
        </p:nvCxnSpPr>
        <p:spPr>
          <a:xfrm flipV="1">
            <a:off x="5695337" y="5159548"/>
            <a:ext cx="440150" cy="6233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文字方塊 51"/>
          <p:cNvSpPr txBox="1"/>
          <p:nvPr/>
        </p:nvSpPr>
        <p:spPr>
          <a:xfrm>
            <a:off x="3711262" y="3442230"/>
            <a:ext cx="653597" cy="292388"/>
          </a:xfrm>
          <a:prstGeom prst="rect">
            <a:avLst/>
          </a:prstGeom>
          <a:noFill/>
        </p:spPr>
        <p:txBody>
          <a:bodyPr wrap="square" rtlCol="0">
            <a:spAutoFit/>
          </a:bodyPr>
          <a:lstStyle/>
          <a:p>
            <a:r>
              <a:rPr lang="en-US" altLang="zh-TW" sz="1300" dirty="0" smtClean="0">
                <a:solidFill>
                  <a:schemeClr val="accent3"/>
                </a:solidFill>
              </a:rPr>
              <a:t>100%</a:t>
            </a:r>
            <a:endParaRPr lang="zh-TW" altLang="en-US" sz="1300" dirty="0">
              <a:solidFill>
                <a:schemeClr val="accent3"/>
              </a:solidFill>
            </a:endParaRPr>
          </a:p>
        </p:txBody>
      </p:sp>
      <p:sp>
        <p:nvSpPr>
          <p:cNvPr id="53" name="文字方塊 52"/>
          <p:cNvSpPr txBox="1"/>
          <p:nvPr/>
        </p:nvSpPr>
        <p:spPr>
          <a:xfrm>
            <a:off x="3711262" y="4522650"/>
            <a:ext cx="596447" cy="292388"/>
          </a:xfrm>
          <a:prstGeom prst="rect">
            <a:avLst/>
          </a:prstGeom>
          <a:noFill/>
        </p:spPr>
        <p:txBody>
          <a:bodyPr wrap="square" rtlCol="0">
            <a:spAutoFit/>
          </a:bodyPr>
          <a:lstStyle/>
          <a:p>
            <a:r>
              <a:rPr lang="en-US" altLang="zh-TW" sz="1300" dirty="0" smtClean="0">
                <a:solidFill>
                  <a:schemeClr val="bg2"/>
                </a:solidFill>
              </a:rPr>
              <a:t>100%</a:t>
            </a:r>
            <a:endParaRPr lang="zh-TW" altLang="en-US" sz="1300" dirty="0">
              <a:solidFill>
                <a:schemeClr val="bg2"/>
              </a:solidFill>
            </a:endParaRPr>
          </a:p>
        </p:txBody>
      </p:sp>
      <p:sp>
        <p:nvSpPr>
          <p:cNvPr id="54" name="文字方塊 53"/>
          <p:cNvSpPr txBox="1"/>
          <p:nvPr/>
        </p:nvSpPr>
        <p:spPr>
          <a:xfrm>
            <a:off x="3711262" y="5500164"/>
            <a:ext cx="602797" cy="292388"/>
          </a:xfrm>
          <a:prstGeom prst="rect">
            <a:avLst/>
          </a:prstGeom>
          <a:noFill/>
        </p:spPr>
        <p:txBody>
          <a:bodyPr wrap="square" rtlCol="0">
            <a:spAutoFit/>
          </a:bodyPr>
          <a:lstStyle/>
          <a:p>
            <a:r>
              <a:rPr lang="en-US" altLang="zh-TW" sz="1300" dirty="0" smtClean="0">
                <a:solidFill>
                  <a:schemeClr val="bg2"/>
                </a:solidFill>
              </a:rPr>
              <a:t>92%</a:t>
            </a:r>
            <a:endParaRPr lang="zh-TW" altLang="en-US" sz="1300" dirty="0">
              <a:solidFill>
                <a:schemeClr val="bg2"/>
              </a:solidFill>
            </a:endParaRPr>
          </a:p>
        </p:txBody>
      </p:sp>
      <p:cxnSp>
        <p:nvCxnSpPr>
          <p:cNvPr id="58" name="直線接點 57"/>
          <p:cNvCxnSpPr/>
          <p:nvPr/>
        </p:nvCxnSpPr>
        <p:spPr>
          <a:xfrm>
            <a:off x="7515339" y="2802845"/>
            <a:ext cx="1568276" cy="7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接點 58"/>
          <p:cNvCxnSpPr/>
          <p:nvPr/>
        </p:nvCxnSpPr>
        <p:spPr>
          <a:xfrm>
            <a:off x="7558727" y="5789520"/>
            <a:ext cx="150922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接點 59"/>
          <p:cNvCxnSpPr/>
          <p:nvPr/>
        </p:nvCxnSpPr>
        <p:spPr>
          <a:xfrm flipV="1">
            <a:off x="7158324" y="2793641"/>
            <a:ext cx="361690" cy="4374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文字方塊 62"/>
          <p:cNvSpPr txBox="1"/>
          <p:nvPr/>
        </p:nvSpPr>
        <p:spPr>
          <a:xfrm>
            <a:off x="8663368" y="2525332"/>
            <a:ext cx="611895" cy="292388"/>
          </a:xfrm>
          <a:prstGeom prst="rect">
            <a:avLst/>
          </a:prstGeom>
          <a:noFill/>
        </p:spPr>
        <p:txBody>
          <a:bodyPr wrap="square" rtlCol="0">
            <a:spAutoFit/>
          </a:bodyPr>
          <a:lstStyle/>
          <a:p>
            <a:r>
              <a:rPr lang="en-US" altLang="zh-TW" sz="1300" dirty="0" smtClean="0">
                <a:solidFill>
                  <a:schemeClr val="accent1"/>
                </a:solidFill>
              </a:rPr>
              <a:t>18%</a:t>
            </a:r>
            <a:endParaRPr lang="zh-TW" altLang="en-US" sz="1300" dirty="0">
              <a:solidFill>
                <a:schemeClr val="accent1"/>
              </a:solidFill>
            </a:endParaRPr>
          </a:p>
        </p:txBody>
      </p:sp>
      <p:cxnSp>
        <p:nvCxnSpPr>
          <p:cNvPr id="64" name="直線接點 63"/>
          <p:cNvCxnSpPr/>
          <p:nvPr/>
        </p:nvCxnSpPr>
        <p:spPr>
          <a:xfrm>
            <a:off x="7158324" y="5193612"/>
            <a:ext cx="406572" cy="5959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文字方塊 66"/>
          <p:cNvSpPr txBox="1"/>
          <p:nvPr/>
        </p:nvSpPr>
        <p:spPr>
          <a:xfrm>
            <a:off x="8622079" y="5497080"/>
            <a:ext cx="593622" cy="292388"/>
          </a:xfrm>
          <a:prstGeom prst="rect">
            <a:avLst/>
          </a:prstGeom>
          <a:noFill/>
        </p:spPr>
        <p:txBody>
          <a:bodyPr wrap="square" rtlCol="0">
            <a:spAutoFit/>
          </a:bodyPr>
          <a:lstStyle/>
          <a:p>
            <a:r>
              <a:rPr lang="en-US" altLang="zh-TW" sz="1300" dirty="0" smtClean="0">
                <a:solidFill>
                  <a:schemeClr val="accent1"/>
                </a:solidFill>
              </a:rPr>
              <a:t>73%</a:t>
            </a:r>
            <a:endParaRPr lang="zh-TW" altLang="en-US" sz="1300" dirty="0">
              <a:solidFill>
                <a:schemeClr val="accent1"/>
              </a:solidFill>
            </a:endParaRPr>
          </a:p>
        </p:txBody>
      </p:sp>
      <p:sp>
        <p:nvSpPr>
          <p:cNvPr id="21" name="文字方塊 20"/>
          <p:cNvSpPr txBox="1"/>
          <p:nvPr/>
        </p:nvSpPr>
        <p:spPr>
          <a:xfrm>
            <a:off x="5956214" y="4008996"/>
            <a:ext cx="1210423" cy="523220"/>
          </a:xfrm>
          <a:prstGeom prst="rect">
            <a:avLst/>
          </a:prstGeom>
          <a:noFill/>
        </p:spPr>
        <p:txBody>
          <a:bodyPr wrap="square" rtlCol="0">
            <a:spAutoFit/>
          </a:bodyPr>
          <a:lstStyle/>
          <a:p>
            <a:pPr algn="ctr"/>
            <a:r>
              <a:rPr lang="zh-TW" altLang="en-US" sz="1400" dirty="0" smtClean="0"/>
              <a:t>總管理資產</a:t>
            </a:r>
            <a:endParaRPr lang="en-US" altLang="zh-TW" sz="1400" dirty="0" smtClean="0"/>
          </a:p>
          <a:p>
            <a:pPr algn="ctr"/>
            <a:r>
              <a:rPr lang="en-US" altLang="zh-TW" sz="1400" dirty="0" smtClean="0"/>
              <a:t>NT$ </a:t>
            </a:r>
            <a:r>
              <a:rPr lang="en-US" altLang="zh-TW" sz="1400" b="1" dirty="0" smtClean="0"/>
              <a:t>7.8 </a:t>
            </a:r>
            <a:r>
              <a:rPr lang="zh-TW" altLang="en-US" sz="1400" dirty="0" smtClean="0"/>
              <a:t>兆</a:t>
            </a:r>
            <a:r>
              <a:rPr lang="zh-TW" altLang="en-US" sz="1400" dirty="0"/>
              <a:t>元</a:t>
            </a:r>
          </a:p>
        </p:txBody>
      </p:sp>
      <p:graphicFrame>
        <p:nvGraphicFramePr>
          <p:cNvPr id="7" name="表格 6"/>
          <p:cNvGraphicFramePr>
            <a:graphicFrameLocks noGrp="1"/>
          </p:cNvGraphicFramePr>
          <p:nvPr>
            <p:extLst/>
          </p:nvPr>
        </p:nvGraphicFramePr>
        <p:xfrm>
          <a:off x="171173" y="983548"/>
          <a:ext cx="3409018" cy="4698000"/>
        </p:xfrm>
        <a:graphic>
          <a:graphicData uri="http://schemas.openxmlformats.org/drawingml/2006/table">
            <a:tbl>
              <a:tblPr firstRow="1" bandRow="1">
                <a:tableStyleId>{0E3FDE45-AF77-4B5C-9715-49D594BDF05E}</a:tableStyleId>
              </a:tblPr>
              <a:tblGrid>
                <a:gridCol w="3409018">
                  <a:extLst>
                    <a:ext uri="{9D8B030D-6E8A-4147-A177-3AD203B41FA5}">
                      <a16:colId xmlns:a16="http://schemas.microsoft.com/office/drawing/2014/main" val="4116829006"/>
                    </a:ext>
                  </a:extLst>
                </a:gridCol>
              </a:tblGrid>
              <a:tr h="522000">
                <a:tc>
                  <a:txBody>
                    <a:bodyPr/>
                    <a:lstStyle/>
                    <a:p>
                      <a:pPr algn="ctr"/>
                      <a:r>
                        <a:rPr lang="zh-TW" altLang="en-US" sz="1600" dirty="0" smtClean="0">
                          <a:solidFill>
                            <a:schemeClr val="bg1"/>
                          </a:solidFill>
                        </a:rPr>
                        <a:t>責任投資</a:t>
                      </a:r>
                      <a:r>
                        <a:rPr lang="en-US" altLang="zh-TW" sz="1600" dirty="0" smtClean="0">
                          <a:solidFill>
                            <a:schemeClr val="bg1"/>
                          </a:solidFill>
                        </a:rPr>
                        <a:t>/</a:t>
                      </a:r>
                      <a:r>
                        <a:rPr lang="zh-TW" altLang="en-US" sz="1600" dirty="0" smtClean="0">
                          <a:solidFill>
                            <a:schemeClr val="bg1"/>
                          </a:solidFill>
                        </a:rPr>
                        <a:t>放貸相關管理政策</a:t>
                      </a:r>
                      <a:endParaRPr lang="zh-TW" altLang="en-US" sz="1600" dirty="0">
                        <a:solidFill>
                          <a:schemeClr val="bg1"/>
                        </a:solidFill>
                      </a:endParaRPr>
                    </a:p>
                  </a:txBody>
                  <a:tcPr anchor="ctr">
                    <a:solidFill>
                      <a:schemeClr val="bg2"/>
                    </a:solidFill>
                  </a:tcPr>
                </a:tc>
                <a:extLst>
                  <a:ext uri="{0D108BD9-81ED-4DB2-BD59-A6C34878D82A}">
                    <a16:rowId xmlns:a16="http://schemas.microsoft.com/office/drawing/2014/main" val="2841127608"/>
                  </a:ext>
                </a:extLst>
              </a:tr>
              <a:tr h="522000">
                <a:tc>
                  <a:txBody>
                    <a:bodyPr/>
                    <a:lstStyle/>
                    <a:p>
                      <a:pPr marL="180975" indent="-180975">
                        <a:buFont typeface="Arial" panose="020B0604020202020204" pitchFamily="34" charset="0"/>
                        <a:buChar char="•"/>
                      </a:pPr>
                      <a:r>
                        <a:rPr lang="zh-TW" altLang="en-US" sz="1300" dirty="0" smtClean="0"/>
                        <a:t>責任投資暨放貸政策</a:t>
                      </a:r>
                      <a:endParaRPr lang="zh-TW" altLang="en-US" sz="1300" dirty="0"/>
                    </a:p>
                  </a:txBody>
                  <a:tcPr anchor="ctr">
                    <a:noFill/>
                  </a:tcPr>
                </a:tc>
                <a:extLst>
                  <a:ext uri="{0D108BD9-81ED-4DB2-BD59-A6C34878D82A}">
                    <a16:rowId xmlns:a16="http://schemas.microsoft.com/office/drawing/2014/main" val="2982763956"/>
                  </a:ext>
                </a:extLst>
              </a:tr>
              <a:tr h="522000">
                <a:tc>
                  <a:txBody>
                    <a:bodyPr/>
                    <a:lstStyle/>
                    <a:p>
                      <a:pPr marL="180975" indent="-180975">
                        <a:buFont typeface="Arial" panose="020B0604020202020204" pitchFamily="34" charset="0"/>
                        <a:buChar char="•"/>
                      </a:pPr>
                      <a:r>
                        <a:rPr lang="zh-TW" altLang="en-US" sz="1300" dirty="0" smtClean="0"/>
                        <a:t>不可投資與放貸政策</a:t>
                      </a:r>
                      <a:endParaRPr lang="zh-TW" altLang="en-US" sz="1300" dirty="0"/>
                    </a:p>
                  </a:txBody>
                  <a:tcPr anchor="ctr">
                    <a:solidFill>
                      <a:schemeClr val="accent2">
                        <a:lumMod val="60000"/>
                        <a:lumOff val="40000"/>
                        <a:alpha val="30000"/>
                      </a:schemeClr>
                    </a:solidFill>
                  </a:tcPr>
                </a:tc>
                <a:extLst>
                  <a:ext uri="{0D108BD9-81ED-4DB2-BD59-A6C34878D82A}">
                    <a16:rowId xmlns:a16="http://schemas.microsoft.com/office/drawing/2014/main" val="3201438678"/>
                  </a:ext>
                </a:extLst>
              </a:tr>
              <a:tr h="522000">
                <a:tc>
                  <a:txBody>
                    <a:body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300" dirty="0" smtClean="0"/>
                        <a:t>盡職治理政策</a:t>
                      </a:r>
                    </a:p>
                  </a:txBody>
                  <a:tcPr anchor="ctr">
                    <a:noFill/>
                  </a:tcPr>
                </a:tc>
                <a:extLst>
                  <a:ext uri="{0D108BD9-81ED-4DB2-BD59-A6C34878D82A}">
                    <a16:rowId xmlns:a16="http://schemas.microsoft.com/office/drawing/2014/main" val="922099732"/>
                  </a:ext>
                </a:extLst>
              </a:tr>
              <a:tr h="522000">
                <a:tc>
                  <a:txBody>
                    <a:body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300" dirty="0" smtClean="0"/>
                        <a:t>議合政策</a:t>
                      </a:r>
                    </a:p>
                  </a:txBody>
                  <a:tcPr anchor="ctr">
                    <a:solidFill>
                      <a:schemeClr val="accent2">
                        <a:lumMod val="60000"/>
                        <a:lumOff val="40000"/>
                        <a:alpha val="30000"/>
                      </a:schemeClr>
                    </a:solidFill>
                  </a:tcPr>
                </a:tc>
                <a:extLst>
                  <a:ext uri="{0D108BD9-81ED-4DB2-BD59-A6C34878D82A}">
                    <a16:rowId xmlns:a16="http://schemas.microsoft.com/office/drawing/2014/main" val="3343156860"/>
                  </a:ext>
                </a:extLst>
              </a:tr>
              <a:tr h="522000">
                <a:tc>
                  <a:txBody>
                    <a:body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300" dirty="0" smtClean="0"/>
                        <a:t>投票政策</a:t>
                      </a:r>
                    </a:p>
                  </a:txBody>
                  <a:tcPr anchor="ctr">
                    <a:noFill/>
                  </a:tcPr>
                </a:tc>
                <a:extLst>
                  <a:ext uri="{0D108BD9-81ED-4DB2-BD59-A6C34878D82A}">
                    <a16:rowId xmlns:a16="http://schemas.microsoft.com/office/drawing/2014/main" val="2200805688"/>
                  </a:ext>
                </a:extLst>
              </a:tr>
              <a:tr h="522000">
                <a:tc>
                  <a:txBody>
                    <a:body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300" dirty="0" smtClean="0"/>
                        <a:t>赤道原則專案融資管理規則</a:t>
                      </a:r>
                    </a:p>
                  </a:txBody>
                  <a:tcPr anchor="ctr">
                    <a:solidFill>
                      <a:schemeClr val="accent2">
                        <a:lumMod val="60000"/>
                        <a:lumOff val="40000"/>
                        <a:alpha val="30000"/>
                      </a:schemeClr>
                    </a:solidFill>
                  </a:tcPr>
                </a:tc>
                <a:extLst>
                  <a:ext uri="{0D108BD9-81ED-4DB2-BD59-A6C34878D82A}">
                    <a16:rowId xmlns:a16="http://schemas.microsoft.com/office/drawing/2014/main" val="2293556770"/>
                  </a:ext>
                </a:extLst>
              </a:tr>
              <a:tr h="522000">
                <a:tc>
                  <a:txBody>
                    <a:body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300" dirty="0" smtClean="0"/>
                        <a:t>不動產責任投資與管理政策</a:t>
                      </a:r>
                      <a:endParaRPr lang="zh-TW" altLang="en-US" sz="1300" dirty="0"/>
                    </a:p>
                  </a:txBody>
                  <a:tcPr anchor="ctr">
                    <a:noFill/>
                  </a:tcPr>
                </a:tc>
                <a:extLst>
                  <a:ext uri="{0D108BD9-81ED-4DB2-BD59-A6C34878D82A}">
                    <a16:rowId xmlns:a16="http://schemas.microsoft.com/office/drawing/2014/main" val="1934644587"/>
                  </a:ext>
                </a:extLst>
              </a:tr>
              <a:tr h="522000">
                <a:tc>
                  <a:txBody>
                    <a:body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300" dirty="0" smtClean="0"/>
                        <a:t>風險管理政策</a:t>
                      </a:r>
                      <a:endParaRPr lang="zh-TW" altLang="en-US" sz="1300" dirty="0"/>
                    </a:p>
                  </a:txBody>
                  <a:tcPr anchor="ctr">
                    <a:solidFill>
                      <a:schemeClr val="accent2">
                        <a:lumMod val="20000"/>
                        <a:lumOff val="80000"/>
                      </a:schemeClr>
                    </a:solidFill>
                  </a:tcPr>
                </a:tc>
                <a:extLst>
                  <a:ext uri="{0D108BD9-81ED-4DB2-BD59-A6C34878D82A}">
                    <a16:rowId xmlns:a16="http://schemas.microsoft.com/office/drawing/2014/main" val="1360704977"/>
                  </a:ext>
                </a:extLst>
              </a:tr>
            </a:tbl>
          </a:graphicData>
        </a:graphic>
      </p:graphicFrame>
      <p:sp>
        <p:nvSpPr>
          <p:cNvPr id="68" name="文字方塊 67"/>
          <p:cNvSpPr txBox="1"/>
          <p:nvPr/>
        </p:nvSpPr>
        <p:spPr>
          <a:xfrm>
            <a:off x="4890277" y="1796013"/>
            <a:ext cx="3409200" cy="522000"/>
          </a:xfrm>
          <a:prstGeom prst="rect">
            <a:avLst/>
          </a:prstGeom>
          <a:solidFill>
            <a:schemeClr val="bg2"/>
          </a:solidFill>
        </p:spPr>
        <p:txBody>
          <a:bodyPr wrap="square" rtlCol="0" anchor="ctr" anchorCtr="1">
            <a:noAutofit/>
          </a:bodyPr>
          <a:lstStyle/>
          <a:p>
            <a:pPr algn="ctr"/>
            <a:r>
              <a:rPr lang="zh-TW" altLang="en-US" sz="1600" b="1" dirty="0" smtClean="0">
                <a:solidFill>
                  <a:schemeClr val="bg1"/>
                </a:solidFill>
              </a:rPr>
              <a:t>責任投資及放貸資產達</a:t>
            </a:r>
            <a:r>
              <a:rPr lang="en-US" altLang="zh-TW" sz="1600" b="1" dirty="0" smtClean="0">
                <a:solidFill>
                  <a:schemeClr val="bg1"/>
                </a:solidFill>
              </a:rPr>
              <a:t>NT$7.8</a:t>
            </a:r>
            <a:r>
              <a:rPr lang="zh-TW" altLang="en-US" sz="1600" b="1" dirty="0" smtClean="0">
                <a:solidFill>
                  <a:schemeClr val="bg1"/>
                </a:solidFill>
              </a:rPr>
              <a:t>兆元</a:t>
            </a:r>
            <a:endParaRPr lang="en-US" altLang="zh-TW" sz="1600" b="1" dirty="0" smtClean="0">
              <a:solidFill>
                <a:schemeClr val="bg1"/>
              </a:solidFill>
            </a:endParaRPr>
          </a:p>
        </p:txBody>
      </p:sp>
    </p:spTree>
    <p:extLst>
      <p:ext uri="{BB962C8B-B14F-4D97-AF65-F5344CB8AC3E}">
        <p14:creationId xmlns:p14="http://schemas.microsoft.com/office/powerpoint/2010/main" val="25670427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1"/>
          </p:nvPr>
        </p:nvSpPr>
        <p:spPr/>
        <p:txBody>
          <a:bodyPr/>
          <a:lstStyle/>
          <a:p>
            <a:fld id="{018B90E8-31B4-41F6-8174-D549C5229FD8}" type="slidenum">
              <a:rPr lang="zh-TW" altLang="en-US" smtClean="0">
                <a:latin typeface="+mn-lt"/>
              </a:rPr>
              <a:pPr/>
              <a:t>45</a:t>
            </a:fld>
            <a:endParaRPr lang="zh-TW" altLang="en-US" dirty="0">
              <a:latin typeface="+mn-lt"/>
            </a:endParaRPr>
          </a:p>
        </p:txBody>
      </p:sp>
      <p:sp>
        <p:nvSpPr>
          <p:cNvPr id="2" name="標題 1"/>
          <p:cNvSpPr>
            <a:spLocks noGrp="1"/>
          </p:cNvSpPr>
          <p:nvPr>
            <p:ph type="title"/>
          </p:nvPr>
        </p:nvSpPr>
        <p:spPr>
          <a:xfrm>
            <a:off x="395536" y="201543"/>
            <a:ext cx="8352928" cy="562074"/>
          </a:xfrm>
        </p:spPr>
        <p:txBody>
          <a:bodyPr/>
          <a:lstStyle/>
          <a:p>
            <a:r>
              <a:rPr lang="zh-TW" altLang="en-US" dirty="0">
                <a:latin typeface="+mn-lt"/>
              </a:rPr>
              <a:t>參與多項國際倡議活動，接軌國際永續趨勢</a:t>
            </a:r>
          </a:p>
        </p:txBody>
      </p:sp>
      <p:sp>
        <p:nvSpPr>
          <p:cNvPr id="27" name="文字方塊 26"/>
          <p:cNvSpPr txBox="1"/>
          <p:nvPr/>
        </p:nvSpPr>
        <p:spPr>
          <a:xfrm>
            <a:off x="578481" y="4854781"/>
            <a:ext cx="6217802" cy="1538883"/>
          </a:xfrm>
          <a:prstGeom prst="rect">
            <a:avLst/>
          </a:prstGeom>
          <a:noFill/>
        </p:spPr>
        <p:txBody>
          <a:bodyPr wrap="square" rtlCol="0">
            <a:spAutoFit/>
          </a:bodyPr>
          <a:lstStyle/>
          <a:p>
            <a:pPr>
              <a:spcBef>
                <a:spcPts val="600"/>
              </a:spcBef>
              <a:spcAft>
                <a:spcPts val="600"/>
              </a:spcAft>
            </a:pPr>
            <a:r>
              <a:rPr lang="en-US" altLang="zh-TW" sz="1400" dirty="0" smtClean="0">
                <a:ea typeface="+mj-ea"/>
              </a:rPr>
              <a:t>2020</a:t>
            </a:r>
            <a:r>
              <a:rPr lang="zh-TW" altLang="en-US" sz="1400" dirty="0" smtClean="0">
                <a:ea typeface="+mj-ea"/>
              </a:rPr>
              <a:t>年參與</a:t>
            </a:r>
            <a:r>
              <a:rPr lang="en-US" altLang="zh-TW" sz="1400" dirty="0"/>
              <a:t>Valuing Water Finance Task </a:t>
            </a:r>
            <a:r>
              <a:rPr lang="en-US" altLang="zh-TW" sz="1400" dirty="0" smtClean="0"/>
              <a:t>Force</a:t>
            </a:r>
            <a:r>
              <a:rPr lang="zh-TW" altLang="en-US" sz="1400" dirty="0" smtClean="0"/>
              <a:t>，</a:t>
            </a:r>
            <a:r>
              <a:rPr lang="zh-TW" altLang="en-US" sz="1400" dirty="0"/>
              <a:t>研究因應企業水資源</a:t>
            </a:r>
            <a:r>
              <a:rPr lang="zh-TW" altLang="en-US" sz="1400" dirty="0" smtClean="0"/>
              <a:t>議題；</a:t>
            </a:r>
            <a:r>
              <a:rPr lang="en-US" altLang="zh-TW" sz="1400" dirty="0" smtClean="0"/>
              <a:t>2022</a:t>
            </a:r>
            <a:r>
              <a:rPr lang="zh-TW" altLang="en-US" sz="1400" dirty="0" smtClean="0"/>
              <a:t>年參與</a:t>
            </a:r>
            <a:r>
              <a:rPr lang="en-US" altLang="zh-TW" sz="1400" b="1" dirty="0" smtClean="0">
                <a:solidFill>
                  <a:srgbClr val="0070C0"/>
                </a:solidFill>
                <a:ea typeface="+mj-ea"/>
              </a:rPr>
              <a:t>Valuing Water </a:t>
            </a:r>
            <a:r>
              <a:rPr lang="en-US" altLang="zh-TW" sz="1400" b="1" dirty="0">
                <a:solidFill>
                  <a:srgbClr val="0070C0"/>
                </a:solidFill>
                <a:ea typeface="+mj-ea"/>
              </a:rPr>
              <a:t>Finance </a:t>
            </a:r>
            <a:r>
              <a:rPr lang="en-US" altLang="zh-TW" sz="1400" b="1" dirty="0" smtClean="0">
                <a:solidFill>
                  <a:srgbClr val="0070C0"/>
                </a:solidFill>
                <a:ea typeface="+mj-ea"/>
              </a:rPr>
              <a:t>Initiative</a:t>
            </a:r>
            <a:r>
              <a:rPr lang="zh-TW" altLang="en-US" sz="1400" dirty="0" smtClean="0">
                <a:ea typeface="+mj-ea"/>
              </a:rPr>
              <a:t>，</a:t>
            </a:r>
            <a:r>
              <a:rPr lang="zh-TW" altLang="en-US" sz="1400" b="1" dirty="0" smtClean="0">
                <a:solidFill>
                  <a:srgbClr val="0070C0"/>
                </a:solidFill>
                <a:ea typeface="+mj-ea"/>
              </a:rPr>
              <a:t>該倡議議合食品、飲料、服飾及科技四大產業中的全球</a:t>
            </a:r>
            <a:r>
              <a:rPr lang="en-US" altLang="zh-TW" sz="1400" b="1" dirty="0" smtClean="0">
                <a:solidFill>
                  <a:srgbClr val="0070C0"/>
                </a:solidFill>
                <a:ea typeface="+mj-ea"/>
              </a:rPr>
              <a:t>72 </a:t>
            </a:r>
            <a:r>
              <a:rPr lang="zh-TW" altLang="en-US" sz="1400" b="1" dirty="0" smtClean="0">
                <a:solidFill>
                  <a:srgbClr val="0070C0"/>
                </a:solidFill>
                <a:ea typeface="+mj-ea"/>
              </a:rPr>
              <a:t>家最大用水和水污染企業</a:t>
            </a:r>
            <a:r>
              <a:rPr lang="zh-TW" altLang="en-US" sz="1400" dirty="0" smtClean="0">
                <a:ea typeface="+mj-ea"/>
              </a:rPr>
              <a:t>，</a:t>
            </a:r>
            <a:r>
              <a:rPr lang="zh-TW" altLang="en-US" sz="1400" dirty="0">
                <a:ea typeface="+mj-ea"/>
              </a:rPr>
              <a:t>期望企業將水資源視為金融風險以進行評估、採取</a:t>
            </a:r>
            <a:r>
              <a:rPr lang="zh-TW" altLang="en-US" sz="1400" dirty="0" smtClean="0">
                <a:ea typeface="+mj-ea"/>
              </a:rPr>
              <a:t>行動</a:t>
            </a:r>
            <a:endParaRPr lang="en-US" altLang="zh-TW" sz="1400" dirty="0" smtClean="0">
              <a:ea typeface="+mj-ea"/>
            </a:endParaRPr>
          </a:p>
          <a:p>
            <a:pPr>
              <a:spcBef>
                <a:spcPts val="600"/>
              </a:spcBef>
            </a:pPr>
            <a:r>
              <a:rPr lang="en-US" altLang="zh-TW" sz="1400" b="1" dirty="0">
                <a:solidFill>
                  <a:srgbClr val="0070C0"/>
                </a:solidFill>
              </a:rPr>
              <a:t>2022</a:t>
            </a:r>
            <a:r>
              <a:rPr lang="zh-TW" altLang="en-US" sz="1400" b="1" dirty="0">
                <a:solidFill>
                  <a:srgbClr val="0070C0"/>
                </a:solidFill>
              </a:rPr>
              <a:t>年加入</a:t>
            </a:r>
            <a:r>
              <a:rPr lang="en-US" altLang="zh-TW" sz="1400" b="1" dirty="0">
                <a:solidFill>
                  <a:srgbClr val="0070C0"/>
                </a:solidFill>
              </a:rPr>
              <a:t>TNFD (</a:t>
            </a:r>
            <a:r>
              <a:rPr lang="zh-TW" altLang="en-US" sz="1400" b="1" dirty="0">
                <a:solidFill>
                  <a:srgbClr val="0070C0"/>
                </a:solidFill>
              </a:rPr>
              <a:t>自然相關財務揭露</a:t>
            </a:r>
            <a:r>
              <a:rPr lang="en-US" altLang="zh-TW" sz="1400" b="1" dirty="0">
                <a:solidFill>
                  <a:srgbClr val="0070C0"/>
                </a:solidFill>
              </a:rPr>
              <a:t>)</a:t>
            </a:r>
            <a:r>
              <a:rPr lang="zh-TW" altLang="en-US" sz="1400" b="1" dirty="0">
                <a:solidFill>
                  <a:srgbClr val="0070C0"/>
                </a:solidFill>
              </a:rPr>
              <a:t>工作組 </a:t>
            </a:r>
            <a:r>
              <a:rPr lang="zh-TW" altLang="en-US" sz="1400" dirty="0"/>
              <a:t>，與全球領先會員機構，共同推動自然相關風險的框架制定</a:t>
            </a:r>
          </a:p>
        </p:txBody>
      </p:sp>
      <p:pic>
        <p:nvPicPr>
          <p:cNvPr id="29" name="圖片 11" descr="圖片 11"/>
          <p:cNvPicPr>
            <a:picLocks noChangeAspect="1"/>
          </p:cNvPicPr>
          <p:nvPr/>
        </p:nvPicPr>
        <p:blipFill>
          <a:blip r:embed="rId3"/>
          <a:stretch>
            <a:fillRect/>
          </a:stretch>
        </p:blipFill>
        <p:spPr>
          <a:xfrm>
            <a:off x="7568282" y="2984178"/>
            <a:ext cx="992649" cy="798090"/>
          </a:xfrm>
          <a:prstGeom prst="rect">
            <a:avLst/>
          </a:prstGeom>
          <a:ln w="12700">
            <a:miter lim="400000"/>
          </a:ln>
        </p:spPr>
      </p:pic>
      <p:pic>
        <p:nvPicPr>
          <p:cNvPr id="30" name="圖片 29" descr="圖片 1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437011" y="3805354"/>
            <a:ext cx="1311453" cy="358556"/>
          </a:xfrm>
          <a:prstGeom prst="rect">
            <a:avLst/>
          </a:prstGeom>
          <a:ln w="12700">
            <a:miter lim="400000"/>
          </a:ln>
        </p:spPr>
      </p:pic>
      <p:sp>
        <p:nvSpPr>
          <p:cNvPr id="31" name="文字方塊 30"/>
          <p:cNvSpPr txBox="1"/>
          <p:nvPr/>
        </p:nvSpPr>
        <p:spPr>
          <a:xfrm>
            <a:off x="578482" y="2996953"/>
            <a:ext cx="6479024" cy="1323439"/>
          </a:xfrm>
          <a:prstGeom prst="rect">
            <a:avLst/>
          </a:prstGeom>
          <a:noFill/>
        </p:spPr>
        <p:txBody>
          <a:bodyPr wrap="square" rtlCol="0">
            <a:spAutoFit/>
          </a:bodyPr>
          <a:lstStyle/>
          <a:p>
            <a:pPr>
              <a:spcBef>
                <a:spcPts val="600"/>
              </a:spcBef>
            </a:pPr>
            <a:r>
              <a:rPr lang="en-US" altLang="zh-TW" sz="1400" dirty="0">
                <a:ea typeface="+mj-ea"/>
              </a:rPr>
              <a:t>2014</a:t>
            </a:r>
            <a:r>
              <a:rPr lang="zh-TW" altLang="en-US" sz="1400" dirty="0">
                <a:ea typeface="+mj-ea"/>
              </a:rPr>
              <a:t>年起參與簽署「</a:t>
            </a:r>
            <a:r>
              <a:rPr lang="en-US" altLang="zh-TW" sz="1400" dirty="0">
                <a:ea typeface="+mj-ea"/>
              </a:rPr>
              <a:t>Global Investor Statement to Governments on Climate Change</a:t>
            </a:r>
            <a:r>
              <a:rPr lang="zh-TW" altLang="en-US" sz="1400" dirty="0">
                <a:ea typeface="+mj-ea"/>
              </a:rPr>
              <a:t>」聯名信函，倡議</a:t>
            </a:r>
            <a:r>
              <a:rPr lang="en-US" altLang="zh-TW" sz="1400" dirty="0">
                <a:ea typeface="+mj-ea"/>
              </a:rPr>
              <a:t>G7</a:t>
            </a:r>
            <a:r>
              <a:rPr lang="zh-TW" altLang="en-US" sz="1400" dirty="0">
                <a:ea typeface="+mj-ea"/>
              </a:rPr>
              <a:t>及</a:t>
            </a:r>
            <a:r>
              <a:rPr lang="en-US" altLang="zh-TW" sz="1400" dirty="0">
                <a:ea typeface="+mj-ea"/>
              </a:rPr>
              <a:t>G20</a:t>
            </a:r>
            <a:r>
              <a:rPr lang="zh-TW" altLang="en-US" sz="1400" dirty="0">
                <a:ea typeface="+mj-ea"/>
              </a:rPr>
              <a:t>國家落實巴黎氣候協定相關行動</a:t>
            </a:r>
          </a:p>
          <a:p>
            <a:pPr>
              <a:spcBef>
                <a:spcPts val="600"/>
              </a:spcBef>
            </a:pPr>
            <a:r>
              <a:rPr lang="en-US" altLang="zh-TW" sz="1400" dirty="0">
                <a:ea typeface="+mj-ea"/>
              </a:rPr>
              <a:t>2018</a:t>
            </a:r>
            <a:r>
              <a:rPr lang="zh-TW" altLang="en-US" sz="1400" dirty="0">
                <a:ea typeface="+mj-ea"/>
              </a:rPr>
              <a:t>年簽署「</a:t>
            </a:r>
            <a:r>
              <a:rPr lang="en-US" altLang="zh-TW" sz="1400" dirty="0">
                <a:ea typeface="+mj-ea"/>
              </a:rPr>
              <a:t>The Investor Agenda</a:t>
            </a:r>
            <a:r>
              <a:rPr lang="zh-TW" altLang="en-US" sz="1400" dirty="0">
                <a:ea typeface="+mj-ea"/>
              </a:rPr>
              <a:t>」倡議活動，支持低碳投資、企業議合、</a:t>
            </a:r>
            <a:r>
              <a:rPr lang="en-US" altLang="zh-TW" sz="1400" dirty="0">
                <a:ea typeface="+mj-ea"/>
              </a:rPr>
              <a:t>TCFD</a:t>
            </a:r>
            <a:r>
              <a:rPr lang="zh-TW" altLang="en-US" sz="1400" dirty="0">
                <a:ea typeface="+mj-ea"/>
              </a:rPr>
              <a:t>氣候資訊揭露及政策倡議等四項</a:t>
            </a:r>
            <a:r>
              <a:rPr lang="zh-TW" altLang="en-US" sz="1400" dirty="0" smtClean="0">
                <a:ea typeface="+mj-ea"/>
              </a:rPr>
              <a:t>活動</a:t>
            </a:r>
            <a:endParaRPr lang="en-US" altLang="zh-TW" sz="1400" dirty="0" smtClean="0">
              <a:ea typeface="+mj-ea"/>
            </a:endParaRPr>
          </a:p>
          <a:p>
            <a:pPr>
              <a:spcBef>
                <a:spcPts val="600"/>
              </a:spcBef>
            </a:pPr>
            <a:r>
              <a:rPr lang="en-US" altLang="zh-TW" sz="1400" b="1" dirty="0" smtClean="0">
                <a:solidFill>
                  <a:srgbClr val="0070C0"/>
                </a:solidFill>
                <a:ea typeface="+mj-ea"/>
              </a:rPr>
              <a:t>2018</a:t>
            </a:r>
            <a:r>
              <a:rPr lang="zh-TW" altLang="en-US" sz="1400" b="1" dirty="0">
                <a:solidFill>
                  <a:srgbClr val="0070C0"/>
                </a:solidFill>
                <a:ea typeface="+mj-ea"/>
              </a:rPr>
              <a:t>年成為</a:t>
            </a:r>
            <a:r>
              <a:rPr lang="en-US" altLang="zh-TW" sz="1400" b="1" dirty="0">
                <a:solidFill>
                  <a:srgbClr val="0070C0"/>
                </a:solidFill>
                <a:ea typeface="+mj-ea"/>
              </a:rPr>
              <a:t>TCFD</a:t>
            </a:r>
            <a:r>
              <a:rPr lang="zh-TW" altLang="en-US" sz="1400" b="1" dirty="0">
                <a:solidFill>
                  <a:srgbClr val="0070C0"/>
                </a:solidFill>
                <a:ea typeface="+mj-ea"/>
              </a:rPr>
              <a:t>倡議者</a:t>
            </a:r>
            <a:r>
              <a:rPr lang="zh-TW" altLang="en-US" sz="1400" dirty="0">
                <a:ea typeface="+mj-ea"/>
              </a:rPr>
              <a:t>，積極管理氣候變遷風險</a:t>
            </a:r>
            <a:endParaRPr lang="zh-TW" altLang="en-US" sz="1400" dirty="0">
              <a:solidFill>
                <a:srgbClr val="C00000"/>
              </a:solidFill>
              <a:ea typeface="+mj-ea"/>
            </a:endParaRPr>
          </a:p>
        </p:txBody>
      </p:sp>
      <p:sp>
        <p:nvSpPr>
          <p:cNvPr id="18" name="文字方塊 17"/>
          <p:cNvSpPr txBox="1"/>
          <p:nvPr/>
        </p:nvSpPr>
        <p:spPr>
          <a:xfrm>
            <a:off x="568521" y="4458612"/>
            <a:ext cx="1834513" cy="400110"/>
          </a:xfrm>
          <a:prstGeom prst="rect">
            <a:avLst/>
          </a:prstGeom>
          <a:noFill/>
        </p:spPr>
        <p:txBody>
          <a:bodyPr wrap="square" rtlCol="0">
            <a:spAutoFit/>
          </a:bodyPr>
          <a:lstStyle/>
          <a:p>
            <a:r>
              <a:rPr kumimoji="1" lang="zh-TW" altLang="en-US" sz="2000" b="1" dirty="0" smtClean="0">
                <a:solidFill>
                  <a:schemeClr val="accent6">
                    <a:lumMod val="75000"/>
                  </a:schemeClr>
                </a:solidFill>
                <a:ea typeface="+mj-ea"/>
              </a:rPr>
              <a:t>自然相關倡議</a:t>
            </a:r>
            <a:endParaRPr kumimoji="1" lang="zh-TW" altLang="en-US" sz="2000" b="1" dirty="0">
              <a:solidFill>
                <a:schemeClr val="accent6">
                  <a:lumMod val="75000"/>
                </a:schemeClr>
              </a:solidFill>
              <a:ea typeface="+mj-ea"/>
            </a:endParaRPr>
          </a:p>
        </p:txBody>
      </p:sp>
      <p:sp>
        <p:nvSpPr>
          <p:cNvPr id="19" name="文字方塊 18"/>
          <p:cNvSpPr txBox="1"/>
          <p:nvPr/>
        </p:nvSpPr>
        <p:spPr>
          <a:xfrm>
            <a:off x="578481" y="2590382"/>
            <a:ext cx="1834513" cy="400110"/>
          </a:xfrm>
          <a:prstGeom prst="rect">
            <a:avLst/>
          </a:prstGeom>
          <a:noFill/>
        </p:spPr>
        <p:txBody>
          <a:bodyPr wrap="square" rtlCol="0">
            <a:spAutoFit/>
          </a:bodyPr>
          <a:lstStyle/>
          <a:p>
            <a:r>
              <a:rPr kumimoji="1" lang="zh-TW" altLang="en-US" sz="2000" b="1" dirty="0">
                <a:solidFill>
                  <a:schemeClr val="accent6">
                    <a:lumMod val="75000"/>
                  </a:schemeClr>
                </a:solidFill>
                <a:ea typeface="+mj-ea"/>
              </a:rPr>
              <a:t>氣候治理倡議</a:t>
            </a:r>
          </a:p>
        </p:txBody>
      </p:sp>
      <p:cxnSp>
        <p:nvCxnSpPr>
          <p:cNvPr id="23" name="直線接點 22"/>
          <p:cNvCxnSpPr>
            <a:cxnSpLocks/>
          </p:cNvCxnSpPr>
          <p:nvPr/>
        </p:nvCxnSpPr>
        <p:spPr>
          <a:xfrm>
            <a:off x="449895" y="2492896"/>
            <a:ext cx="810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接點 23"/>
          <p:cNvCxnSpPr>
            <a:cxnSpLocks/>
          </p:cNvCxnSpPr>
          <p:nvPr/>
        </p:nvCxnSpPr>
        <p:spPr>
          <a:xfrm>
            <a:off x="485895" y="4425050"/>
            <a:ext cx="806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文字方塊 24"/>
          <p:cNvSpPr txBox="1"/>
          <p:nvPr/>
        </p:nvSpPr>
        <p:spPr>
          <a:xfrm>
            <a:off x="449895" y="1683153"/>
            <a:ext cx="215901" cy="338554"/>
          </a:xfrm>
          <a:prstGeom prst="rect">
            <a:avLst/>
          </a:prstGeom>
          <a:noFill/>
        </p:spPr>
        <p:txBody>
          <a:bodyPr wrap="square" rtlCol="0">
            <a:spAutoFit/>
          </a:bodyPr>
          <a:lstStyle/>
          <a:p>
            <a:endParaRPr lang="zh-TW" altLang="en-US" sz="1600" dirty="0">
              <a:ea typeface="+mj-ea"/>
            </a:endParaRPr>
          </a:p>
        </p:txBody>
      </p:sp>
      <p:pic>
        <p:nvPicPr>
          <p:cNvPr id="28" name="AIGCC-Logo.jpeg" descr="AIGCC-Logo.jpe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268123" y="1029516"/>
            <a:ext cx="1322484" cy="1077837"/>
          </a:xfrm>
          <a:prstGeom prst="rect">
            <a:avLst/>
          </a:prstGeom>
          <a:ln w="12700">
            <a:miter lim="400000"/>
          </a:ln>
        </p:spPr>
      </p:pic>
      <p:sp>
        <p:nvSpPr>
          <p:cNvPr id="32" name="文字方塊 31"/>
          <p:cNvSpPr txBox="1"/>
          <p:nvPr/>
        </p:nvSpPr>
        <p:spPr>
          <a:xfrm>
            <a:off x="588440" y="1268760"/>
            <a:ext cx="6834597" cy="1184940"/>
          </a:xfrm>
          <a:prstGeom prst="rect">
            <a:avLst/>
          </a:prstGeom>
          <a:noFill/>
        </p:spPr>
        <p:txBody>
          <a:bodyPr wrap="square" rtlCol="0">
            <a:spAutoFit/>
          </a:bodyPr>
          <a:lstStyle/>
          <a:p>
            <a:pPr>
              <a:spcBef>
                <a:spcPts val="600"/>
              </a:spcBef>
            </a:pPr>
            <a:r>
              <a:rPr lang="en-US" altLang="zh-TW" sz="1400" dirty="0">
                <a:ea typeface="+mj-ea"/>
              </a:rPr>
              <a:t>2016 </a:t>
            </a:r>
            <a:r>
              <a:rPr lang="zh-TW" altLang="en-US" sz="1400" dirty="0">
                <a:ea typeface="+mj-ea"/>
              </a:rPr>
              <a:t>年加入「亞洲投資人氣候變遷聯盟</a:t>
            </a:r>
            <a:r>
              <a:rPr lang="en-US" altLang="zh-TW" sz="1400" dirty="0">
                <a:ea typeface="+mj-ea"/>
              </a:rPr>
              <a:t>(AIGCC)</a:t>
            </a:r>
            <a:r>
              <a:rPr lang="zh-TW" altLang="en-US" sz="1400" dirty="0">
                <a:ea typeface="+mj-ea"/>
              </a:rPr>
              <a:t>」，</a:t>
            </a:r>
            <a:r>
              <a:rPr lang="zh-TW" altLang="en-US" sz="1400" dirty="0" smtClean="0">
                <a:ea typeface="+mj-ea"/>
              </a:rPr>
              <a:t>為</a:t>
            </a:r>
            <a:r>
              <a:rPr lang="zh-TW" altLang="en-US" sz="1400" dirty="0">
                <a:ea typeface="+mj-ea"/>
              </a:rPr>
              <a:t>其</a:t>
            </a:r>
            <a:r>
              <a:rPr lang="zh-TW" altLang="en-US" sz="1400" dirty="0" smtClean="0">
                <a:ea typeface="+mj-ea"/>
              </a:rPr>
              <a:t>創始會</a:t>
            </a:r>
            <a:r>
              <a:rPr lang="zh-TW" altLang="en-US" sz="1400" dirty="0">
                <a:ea typeface="+mj-ea"/>
              </a:rPr>
              <a:t>員</a:t>
            </a:r>
            <a:endParaRPr lang="en-US" altLang="zh-TW" sz="1400" dirty="0">
              <a:ea typeface="+mj-ea"/>
            </a:endParaRPr>
          </a:p>
          <a:p>
            <a:pPr>
              <a:spcBef>
                <a:spcPts val="600"/>
              </a:spcBef>
            </a:pPr>
            <a:r>
              <a:rPr lang="zh-TW" altLang="en-US" sz="1400" dirty="0">
                <a:ea typeface="+mj-ea"/>
              </a:rPr>
              <a:t>國泰金控程淑芬投資長於</a:t>
            </a:r>
            <a:r>
              <a:rPr lang="en-US" altLang="zh-TW" sz="1400" dirty="0">
                <a:ea typeface="+mj-ea"/>
              </a:rPr>
              <a:t>2018</a:t>
            </a:r>
            <a:r>
              <a:rPr lang="zh-TW" altLang="en-US" sz="1400" dirty="0">
                <a:ea typeface="+mj-ea"/>
              </a:rPr>
              <a:t>年受邀擔任</a:t>
            </a:r>
            <a:r>
              <a:rPr lang="en-US" altLang="zh-TW" sz="1400" dirty="0">
                <a:ea typeface="+mj-ea"/>
              </a:rPr>
              <a:t>AIGCC</a:t>
            </a:r>
            <a:r>
              <a:rPr lang="zh-TW" altLang="en-US" sz="1400" dirty="0">
                <a:ea typeface="+mj-ea"/>
              </a:rPr>
              <a:t>主席</a:t>
            </a:r>
            <a:endParaRPr lang="zh-TW" altLang="en-US" sz="1400" dirty="0">
              <a:solidFill>
                <a:srgbClr val="C00000"/>
              </a:solidFill>
              <a:ea typeface="+mj-ea"/>
            </a:endParaRPr>
          </a:p>
          <a:p>
            <a:pPr>
              <a:spcBef>
                <a:spcPts val="600"/>
              </a:spcBef>
            </a:pPr>
            <a:r>
              <a:rPr lang="zh-TW" altLang="en-US" sz="1400" b="1" dirty="0">
                <a:solidFill>
                  <a:srgbClr val="0070C0"/>
                </a:solidFill>
                <a:ea typeface="+mj-ea"/>
              </a:rPr>
              <a:t>每月定期會議了解國際投資機構於氣候變遷因應</a:t>
            </a:r>
            <a:r>
              <a:rPr lang="zh-TW" altLang="en-US" sz="1400" b="1" dirty="0" smtClean="0">
                <a:solidFill>
                  <a:srgbClr val="0070C0"/>
                </a:solidFill>
                <a:ea typeface="+mj-ea"/>
              </a:rPr>
              <a:t>趨勢</a:t>
            </a:r>
            <a:endParaRPr lang="en-US" altLang="zh-TW" sz="1400" b="1" dirty="0" smtClean="0">
              <a:solidFill>
                <a:srgbClr val="0070C0"/>
              </a:solidFill>
              <a:ea typeface="+mj-ea"/>
            </a:endParaRPr>
          </a:p>
          <a:p>
            <a:pPr>
              <a:spcBef>
                <a:spcPts val="600"/>
              </a:spcBef>
            </a:pPr>
            <a:r>
              <a:rPr lang="en-US" altLang="zh-TW" sz="1400" b="1" dirty="0">
                <a:solidFill>
                  <a:srgbClr val="0070C0"/>
                </a:solidFill>
                <a:ea typeface="微軟正黑體" panose="020B0604030504040204" pitchFamily="34" charset="-120"/>
              </a:rPr>
              <a:t>2021</a:t>
            </a:r>
            <a:r>
              <a:rPr lang="zh-TW" altLang="en-US" sz="1400" b="1" dirty="0">
                <a:solidFill>
                  <a:srgbClr val="0070C0"/>
                </a:solidFill>
                <a:ea typeface="微軟正黑體" panose="020B0604030504040204" pitchFamily="34" charset="-120"/>
              </a:rPr>
              <a:t>年參與「亞洲電廠議合倡議」，將議合亞洲</a:t>
            </a:r>
            <a:r>
              <a:rPr lang="zh-TW" altLang="en-US" sz="1400" b="1" dirty="0" smtClean="0">
                <a:solidFill>
                  <a:srgbClr val="0070C0"/>
                </a:solidFill>
                <a:ea typeface="微軟正黑體" panose="020B0604030504040204" pitchFamily="34" charset="-120"/>
              </a:rPr>
              <a:t>電廠朝</a:t>
            </a:r>
            <a:r>
              <a:rPr lang="zh-TW" altLang="en-US" sz="1400" b="1" dirty="0">
                <a:solidFill>
                  <a:srgbClr val="0070C0"/>
                </a:solidFill>
                <a:ea typeface="微軟正黑體" panose="020B0604030504040204" pitchFamily="34" charset="-120"/>
              </a:rPr>
              <a:t>向</a:t>
            </a:r>
            <a:r>
              <a:rPr lang="zh-TW" altLang="en-US" sz="1400" b="1" dirty="0" smtClean="0">
                <a:solidFill>
                  <a:srgbClr val="0070C0"/>
                </a:solidFill>
                <a:ea typeface="微軟正黑體" panose="020B0604030504040204" pitchFamily="34" charset="-120"/>
              </a:rPr>
              <a:t>淨</a:t>
            </a:r>
            <a:r>
              <a:rPr lang="zh-TW" altLang="en-US" sz="1400" b="1" dirty="0">
                <a:solidFill>
                  <a:srgbClr val="0070C0"/>
                </a:solidFill>
                <a:ea typeface="微軟正黑體" panose="020B0604030504040204" pitchFamily="34" charset="-120"/>
              </a:rPr>
              <a:t>零碳</a:t>
            </a:r>
            <a:r>
              <a:rPr lang="zh-TW" altLang="en-US" sz="1400" b="1" dirty="0" smtClean="0">
                <a:solidFill>
                  <a:srgbClr val="0070C0"/>
                </a:solidFill>
                <a:ea typeface="微軟正黑體" panose="020B0604030504040204" pitchFamily="34" charset="-120"/>
              </a:rPr>
              <a:t>排轉</a:t>
            </a:r>
            <a:r>
              <a:rPr lang="zh-TW" altLang="en-US" sz="1400" b="1" dirty="0">
                <a:solidFill>
                  <a:srgbClr val="0070C0"/>
                </a:solidFill>
                <a:ea typeface="微軟正黑體" panose="020B0604030504040204" pitchFamily="34" charset="-120"/>
              </a:rPr>
              <a:t>型</a:t>
            </a:r>
          </a:p>
        </p:txBody>
      </p:sp>
      <p:sp>
        <p:nvSpPr>
          <p:cNvPr id="33" name="文字方塊 32"/>
          <p:cNvSpPr txBox="1"/>
          <p:nvPr/>
        </p:nvSpPr>
        <p:spPr>
          <a:xfrm>
            <a:off x="588441" y="867155"/>
            <a:ext cx="4043349" cy="400110"/>
          </a:xfrm>
          <a:prstGeom prst="rect">
            <a:avLst/>
          </a:prstGeom>
          <a:noFill/>
        </p:spPr>
        <p:txBody>
          <a:bodyPr wrap="square" rtlCol="0">
            <a:spAutoFit/>
          </a:bodyPr>
          <a:lstStyle>
            <a:defPPr>
              <a:defRPr lang="zh-TW"/>
            </a:defPPr>
            <a:lvl1pPr>
              <a:defRPr>
                <a:solidFill>
                  <a:schemeClr val="accent6">
                    <a:lumMod val="75000"/>
                  </a:schemeClr>
                </a:solidFill>
              </a:defRPr>
            </a:lvl1pPr>
          </a:lstStyle>
          <a:p>
            <a:r>
              <a:rPr kumimoji="1" lang="zh-TW" altLang="en-US" sz="2000" b="1" dirty="0">
                <a:ea typeface="+mj-ea"/>
              </a:rPr>
              <a:t>亞洲投資人氣候變遷聯盟</a:t>
            </a:r>
            <a:r>
              <a:rPr kumimoji="1" lang="en-US" altLang="zh-TW" sz="2000" b="1" dirty="0">
                <a:ea typeface="+mj-ea"/>
              </a:rPr>
              <a:t>(AIGCC)</a:t>
            </a:r>
            <a:endParaRPr kumimoji="1" lang="zh-TW" altLang="en-US" sz="2000" b="1" dirty="0">
              <a:ea typeface="+mj-ea"/>
            </a:endParaRPr>
          </a:p>
        </p:txBody>
      </p:sp>
      <p:pic>
        <p:nvPicPr>
          <p:cNvPr id="16" name="圖片 15"/>
          <p:cNvPicPr>
            <a:picLocks noChangeAspect="1"/>
          </p:cNvPicPr>
          <p:nvPr/>
        </p:nvPicPr>
        <p:blipFill>
          <a:blip r:embed="rId6"/>
          <a:stretch>
            <a:fillRect/>
          </a:stretch>
        </p:blipFill>
        <p:spPr>
          <a:xfrm>
            <a:off x="7159682" y="4929670"/>
            <a:ext cx="1519446" cy="431809"/>
          </a:xfrm>
          <a:prstGeom prst="rect">
            <a:avLst/>
          </a:prstGeom>
        </p:spPr>
      </p:pic>
      <p:pic>
        <p:nvPicPr>
          <p:cNvPr id="17" name="圖片 16" descr="畫面剪輯"/>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03328" y="5650591"/>
            <a:ext cx="2102635" cy="558633"/>
          </a:xfrm>
          <a:prstGeom prst="rect">
            <a:avLst/>
          </a:prstGeom>
        </p:spPr>
      </p:pic>
    </p:spTree>
    <p:extLst>
      <p:ext uri="{BB962C8B-B14F-4D97-AF65-F5344CB8AC3E}">
        <p14:creationId xmlns:p14="http://schemas.microsoft.com/office/powerpoint/2010/main" val="42859331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1"/>
          </p:nvPr>
        </p:nvSpPr>
        <p:spPr/>
        <p:txBody>
          <a:bodyPr/>
          <a:lstStyle/>
          <a:p>
            <a:fld id="{018B90E8-31B4-41F6-8174-D549C5229FD8}" type="slidenum">
              <a:rPr lang="zh-TW" altLang="en-US" smtClean="0"/>
              <a:pPr/>
              <a:t>46</a:t>
            </a:fld>
            <a:endParaRPr lang="zh-TW" altLang="en-US" dirty="0"/>
          </a:p>
        </p:txBody>
      </p:sp>
      <p:sp>
        <p:nvSpPr>
          <p:cNvPr id="2" name="標題 1"/>
          <p:cNvSpPr>
            <a:spLocks noGrp="1"/>
          </p:cNvSpPr>
          <p:nvPr>
            <p:ph type="title"/>
          </p:nvPr>
        </p:nvSpPr>
        <p:spPr>
          <a:xfrm>
            <a:off x="395536" y="191508"/>
            <a:ext cx="8352928" cy="562074"/>
          </a:xfrm>
        </p:spPr>
        <p:txBody>
          <a:bodyPr/>
          <a:lstStyle/>
          <a:p>
            <a:r>
              <a:rPr lang="zh-TW" altLang="en-US" dirty="0">
                <a:latin typeface="+mn-lt"/>
              </a:rPr>
              <a:t>積極、深度與企業議合，敦促企業改善</a:t>
            </a:r>
            <a:r>
              <a:rPr lang="en-US" altLang="zh-TW" dirty="0">
                <a:latin typeface="+mn-lt"/>
              </a:rPr>
              <a:t>ESG</a:t>
            </a:r>
            <a:r>
              <a:rPr lang="zh-TW" altLang="en-US" dirty="0">
                <a:latin typeface="+mn-lt"/>
              </a:rPr>
              <a:t>表現</a:t>
            </a:r>
          </a:p>
        </p:txBody>
      </p:sp>
      <p:pic>
        <p:nvPicPr>
          <p:cNvPr id="1028" name="Picture 4" descr="「climate action 100」的圖片搜尋結果"/>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732241" y="2875276"/>
            <a:ext cx="2012542" cy="1042688"/>
          </a:xfrm>
          <a:prstGeom prst="rect">
            <a:avLst/>
          </a:prstGeom>
          <a:noFill/>
          <a:extLst>
            <a:ext uri="{909E8E84-426E-40DD-AFC4-6F175D3DCCD1}">
              <a14:hiddenFill xmlns:a14="http://schemas.microsoft.com/office/drawing/2010/main">
                <a:solidFill>
                  <a:srgbClr val="FFFFFF"/>
                </a:solidFill>
              </a14:hiddenFill>
            </a:ext>
          </a:extLst>
        </p:spPr>
      </p:pic>
      <p:sp>
        <p:nvSpPr>
          <p:cNvPr id="18" name="文字方塊 17"/>
          <p:cNvSpPr txBox="1"/>
          <p:nvPr/>
        </p:nvSpPr>
        <p:spPr>
          <a:xfrm>
            <a:off x="483306" y="2828111"/>
            <a:ext cx="5842679" cy="1233671"/>
          </a:xfrm>
          <a:prstGeom prst="rect">
            <a:avLst/>
          </a:prstGeom>
          <a:noFill/>
        </p:spPr>
        <p:txBody>
          <a:bodyPr wrap="square" rtlCol="0">
            <a:spAutoFit/>
          </a:bodyPr>
          <a:lstStyle/>
          <a:p>
            <a:pPr>
              <a:spcBef>
                <a:spcPts val="450"/>
              </a:spcBef>
            </a:pPr>
            <a:r>
              <a:rPr lang="en-US" altLang="zh-TW" sz="1400" dirty="0" smtClean="0">
                <a:ea typeface="+mj-ea"/>
              </a:rPr>
              <a:t>Climate </a:t>
            </a:r>
            <a:r>
              <a:rPr lang="en-US" altLang="zh-TW" sz="1400" dirty="0">
                <a:ea typeface="+mj-ea"/>
              </a:rPr>
              <a:t>Action 100</a:t>
            </a:r>
            <a:r>
              <a:rPr lang="en-US" altLang="zh-TW" sz="1400" dirty="0" smtClean="0">
                <a:ea typeface="+mj-ea"/>
              </a:rPr>
              <a:t>+</a:t>
            </a:r>
            <a:r>
              <a:rPr lang="zh-TW" altLang="en-US" sz="1400" dirty="0" smtClean="0">
                <a:ea typeface="+mj-ea"/>
              </a:rPr>
              <a:t>全球已超過</a:t>
            </a:r>
            <a:r>
              <a:rPr lang="en-US" altLang="zh-TW" sz="1400" dirty="0" smtClean="0">
                <a:ea typeface="+mj-ea"/>
              </a:rPr>
              <a:t>700</a:t>
            </a:r>
            <a:r>
              <a:rPr lang="zh-TW" altLang="en-US" sz="1400" dirty="0" smtClean="0">
                <a:ea typeface="+mj-ea"/>
              </a:rPr>
              <a:t>家</a:t>
            </a:r>
            <a:r>
              <a:rPr lang="zh-TW" altLang="en-US" sz="1400" dirty="0">
                <a:ea typeface="+mj-ea"/>
              </a:rPr>
              <a:t>機構投資人</a:t>
            </a:r>
            <a:r>
              <a:rPr lang="zh-TW" altLang="en-US" sz="1400" dirty="0" smtClean="0">
                <a:ea typeface="+mj-ea"/>
              </a:rPr>
              <a:t>簽署，管理</a:t>
            </a:r>
            <a:r>
              <a:rPr lang="zh-TW" altLang="en-US" sz="1400" dirty="0">
                <a:ea typeface="+mj-ea"/>
              </a:rPr>
              <a:t>資產規模</a:t>
            </a:r>
            <a:r>
              <a:rPr lang="zh-TW" altLang="en-US" sz="1400" dirty="0" smtClean="0">
                <a:ea typeface="+mj-ea"/>
              </a:rPr>
              <a:t>達</a:t>
            </a:r>
            <a:r>
              <a:rPr lang="en-US" altLang="zh-TW" sz="1400" dirty="0" smtClean="0">
                <a:ea typeface="+mj-ea"/>
              </a:rPr>
              <a:t>68</a:t>
            </a:r>
            <a:r>
              <a:rPr lang="zh-TW" altLang="en-US" sz="1400" dirty="0" smtClean="0">
                <a:ea typeface="+mj-ea"/>
              </a:rPr>
              <a:t>兆美元，與溫室</a:t>
            </a:r>
            <a:r>
              <a:rPr lang="zh-TW" altLang="en-US" sz="1400" dirty="0">
                <a:ea typeface="+mj-ea"/>
              </a:rPr>
              <a:t>氣體排放全球前</a:t>
            </a:r>
            <a:r>
              <a:rPr lang="en-US" altLang="zh-TW" sz="1400" dirty="0" smtClean="0">
                <a:ea typeface="+mj-ea"/>
              </a:rPr>
              <a:t>167</a:t>
            </a:r>
            <a:r>
              <a:rPr lang="zh-TW" altLang="en-US" sz="1400" dirty="0" smtClean="0">
                <a:ea typeface="+mj-ea"/>
              </a:rPr>
              <a:t>大</a:t>
            </a:r>
            <a:r>
              <a:rPr lang="zh-TW" altLang="en-US" sz="1400" dirty="0">
                <a:ea typeface="+mj-ea"/>
              </a:rPr>
              <a:t>企業議合</a:t>
            </a:r>
            <a:r>
              <a:rPr lang="zh-TW" altLang="en-US" sz="1400" dirty="0" smtClean="0">
                <a:ea typeface="+mj-ea"/>
              </a:rPr>
              <a:t>，希望企業能減少溫室氣體排放、改善對氣候變遷的治理，並加強與氣候變遷相關的財務資訊。</a:t>
            </a:r>
            <a:r>
              <a:rPr lang="zh-TW" altLang="en-US" sz="1400" b="1" dirty="0" smtClean="0">
                <a:solidFill>
                  <a:srgbClr val="0070C0"/>
                </a:solidFill>
                <a:ea typeface="+mj-ea"/>
              </a:rPr>
              <a:t>國泰</a:t>
            </a:r>
            <a:r>
              <a:rPr lang="zh-TW" altLang="en-US" sz="1400" b="1" dirty="0">
                <a:solidFill>
                  <a:srgbClr val="0070C0"/>
                </a:solidFill>
                <a:ea typeface="+mj-ea"/>
              </a:rPr>
              <a:t>人壽及國泰投信為台灣唯二簽署的</a:t>
            </a:r>
            <a:r>
              <a:rPr lang="zh-TW" altLang="en-US" sz="1400" b="1" dirty="0" smtClean="0">
                <a:solidFill>
                  <a:srgbClr val="0070C0"/>
                </a:solidFill>
                <a:ea typeface="+mj-ea"/>
              </a:rPr>
              <a:t>金融機構。</a:t>
            </a:r>
            <a:endParaRPr lang="en-US" altLang="zh-TW" sz="1400" b="1" dirty="0" smtClean="0">
              <a:solidFill>
                <a:srgbClr val="0070C0"/>
              </a:solidFill>
              <a:ea typeface="+mj-ea"/>
            </a:endParaRPr>
          </a:p>
          <a:p>
            <a:pPr>
              <a:spcBef>
                <a:spcPts val="450"/>
              </a:spcBef>
            </a:pPr>
            <a:r>
              <a:rPr lang="zh-TW" altLang="en-US" sz="1400" b="1" dirty="0" smtClean="0">
                <a:solidFill>
                  <a:srgbClr val="0070C0"/>
                </a:solidFill>
                <a:ea typeface="+mj-ea"/>
              </a:rPr>
              <a:t>國泰所議合的三</a:t>
            </a:r>
            <a:r>
              <a:rPr lang="zh-TW" altLang="en-US" sz="1400" b="1" dirty="0">
                <a:solidFill>
                  <a:srgbClr val="0070C0"/>
                </a:solidFill>
                <a:ea typeface="+mj-ea"/>
              </a:rPr>
              <a:t>家台灣企業均已承諾</a:t>
            </a:r>
            <a:r>
              <a:rPr lang="en-US" altLang="zh-TW" sz="1400" b="1" dirty="0">
                <a:solidFill>
                  <a:srgbClr val="0070C0"/>
                </a:solidFill>
                <a:ea typeface="+mj-ea"/>
              </a:rPr>
              <a:t>2050</a:t>
            </a:r>
            <a:r>
              <a:rPr lang="zh-TW" altLang="en-US" sz="1400" b="1" dirty="0">
                <a:solidFill>
                  <a:srgbClr val="0070C0"/>
                </a:solidFill>
                <a:ea typeface="+mj-ea"/>
              </a:rPr>
              <a:t>淨零排放</a:t>
            </a:r>
            <a:r>
              <a:rPr lang="en-US" altLang="zh-TW" sz="1400" b="1" dirty="0">
                <a:solidFill>
                  <a:srgbClr val="0070C0"/>
                </a:solidFill>
                <a:ea typeface="+mj-ea"/>
              </a:rPr>
              <a:t>/</a:t>
            </a:r>
            <a:r>
              <a:rPr lang="zh-TW" altLang="en-US" sz="1400" b="1" dirty="0">
                <a:solidFill>
                  <a:srgbClr val="0070C0"/>
                </a:solidFill>
                <a:ea typeface="+mj-ea"/>
              </a:rPr>
              <a:t>碳中和</a:t>
            </a:r>
          </a:p>
        </p:txBody>
      </p:sp>
      <p:grpSp>
        <p:nvGrpSpPr>
          <p:cNvPr id="5" name="群組 4"/>
          <p:cNvGrpSpPr/>
          <p:nvPr/>
        </p:nvGrpSpPr>
        <p:grpSpPr>
          <a:xfrm>
            <a:off x="483305" y="4402632"/>
            <a:ext cx="8275782" cy="1443276"/>
            <a:chOff x="483305" y="1208424"/>
            <a:chExt cx="8275782" cy="1443276"/>
          </a:xfrm>
        </p:grpSpPr>
        <p:pic>
          <p:nvPicPr>
            <p:cNvPr id="12" name="Picture 3" descr="Picture 3"/>
            <p:cNvPicPr>
              <a:picLocks noChangeAspect="1"/>
            </p:cNvPicPr>
            <p:nvPr/>
          </p:nvPicPr>
          <p:blipFill>
            <a:blip r:embed="rId4" cstate="hqprint">
              <a:extLst>
                <a:ext uri="{28A0092B-C50C-407E-A947-70E740481C1C}">
                  <a14:useLocalDpi xmlns:a14="http://schemas.microsoft.com/office/drawing/2010/main"/>
                </a:ext>
              </a:extLst>
            </a:blip>
            <a:srcRect/>
            <a:stretch>
              <a:fillRect/>
            </a:stretch>
          </p:blipFill>
          <p:spPr>
            <a:xfrm>
              <a:off x="6732241" y="1721292"/>
              <a:ext cx="2026846" cy="728974"/>
            </a:xfrm>
            <a:prstGeom prst="rect">
              <a:avLst/>
            </a:prstGeom>
            <a:ln w="12700">
              <a:miter lim="400000"/>
            </a:ln>
          </p:spPr>
        </p:pic>
        <p:sp>
          <p:nvSpPr>
            <p:cNvPr id="19" name="文字方塊 18"/>
            <p:cNvSpPr txBox="1"/>
            <p:nvPr/>
          </p:nvSpPr>
          <p:spPr>
            <a:xfrm>
              <a:off x="483305" y="1633473"/>
              <a:ext cx="5693052" cy="1018227"/>
            </a:xfrm>
            <a:prstGeom prst="rect">
              <a:avLst/>
            </a:prstGeom>
            <a:noFill/>
          </p:spPr>
          <p:txBody>
            <a:bodyPr wrap="square" rtlCol="0">
              <a:spAutoFit/>
            </a:bodyPr>
            <a:lstStyle/>
            <a:p>
              <a:pPr>
                <a:spcBef>
                  <a:spcPts val="450"/>
                </a:spcBef>
              </a:pPr>
              <a:r>
                <a:rPr lang="zh-TW" altLang="en-US" sz="1400" b="1" dirty="0" smtClean="0">
                  <a:solidFill>
                    <a:srgbClr val="0070C0"/>
                  </a:solidFill>
                  <a:ea typeface="+mj-ea"/>
                </a:rPr>
                <a:t>連續五年參與</a:t>
              </a:r>
              <a:r>
                <a:rPr lang="en-US" altLang="zh-TW" sz="1400" b="1" dirty="0">
                  <a:solidFill>
                    <a:srgbClr val="0070C0"/>
                  </a:solidFill>
                  <a:ea typeface="+mj-ea"/>
                </a:rPr>
                <a:t>CDP</a:t>
              </a:r>
              <a:r>
                <a:rPr lang="zh-TW" altLang="en-US" sz="1400" b="1" dirty="0">
                  <a:solidFill>
                    <a:srgbClr val="0070C0"/>
                  </a:solidFill>
                  <a:ea typeface="+mj-ea"/>
                </a:rPr>
                <a:t>「</a:t>
              </a:r>
              <a:r>
                <a:rPr lang="en-US" altLang="zh-TW" sz="1400" b="1" dirty="0">
                  <a:solidFill>
                    <a:srgbClr val="0070C0"/>
                  </a:solidFill>
                  <a:ea typeface="+mj-ea"/>
                </a:rPr>
                <a:t>Non-Disclosure Campaign</a:t>
              </a:r>
              <a:r>
                <a:rPr lang="zh-TW" altLang="en-US" sz="1400" b="1" dirty="0">
                  <a:solidFill>
                    <a:srgbClr val="0070C0"/>
                  </a:solidFill>
                  <a:ea typeface="+mj-ea"/>
                </a:rPr>
                <a:t>」督促投資對象回覆</a:t>
              </a:r>
              <a:r>
                <a:rPr lang="en-US" altLang="zh-TW" sz="1400" b="1" dirty="0">
                  <a:solidFill>
                    <a:srgbClr val="0070C0"/>
                  </a:solidFill>
                  <a:ea typeface="+mj-ea"/>
                </a:rPr>
                <a:t>CDP</a:t>
              </a:r>
              <a:r>
                <a:rPr lang="zh-TW" altLang="en-US" sz="1400" b="1" dirty="0">
                  <a:solidFill>
                    <a:srgbClr val="0070C0"/>
                  </a:solidFill>
                  <a:ea typeface="+mj-ea"/>
                </a:rPr>
                <a:t>問卷</a:t>
              </a:r>
              <a:r>
                <a:rPr lang="zh-TW" altLang="en-US" sz="1400" dirty="0">
                  <a:ea typeface="+mj-ea"/>
                </a:rPr>
                <a:t>，是台灣唯一參與的金融機構</a:t>
              </a:r>
            </a:p>
            <a:p>
              <a:pPr>
                <a:spcBef>
                  <a:spcPts val="450"/>
                </a:spcBef>
              </a:pPr>
              <a:r>
                <a:rPr lang="en-US" altLang="zh-TW" sz="1400" dirty="0" smtClean="0">
                  <a:ea typeface="+mj-ea"/>
                </a:rPr>
                <a:t>2017</a:t>
              </a:r>
              <a:r>
                <a:rPr lang="zh-TW" altLang="en-US" sz="1400" dirty="0" smtClean="0">
                  <a:ea typeface="+mj-ea"/>
                </a:rPr>
                <a:t>年以來，累計</a:t>
              </a:r>
              <a:r>
                <a:rPr lang="zh-TW" altLang="en-US" sz="1400" dirty="0">
                  <a:ea typeface="+mj-ea"/>
                </a:rPr>
                <a:t>成功議</a:t>
              </a:r>
              <a:r>
                <a:rPr lang="zh-TW" altLang="en-US" sz="1400" dirty="0" smtClean="0">
                  <a:ea typeface="+mj-ea"/>
                </a:rPr>
                <a:t>合</a:t>
              </a:r>
              <a:r>
                <a:rPr lang="en-US" altLang="zh-TW" sz="1400" dirty="0">
                  <a:ea typeface="+mj-ea"/>
                </a:rPr>
                <a:t>3</a:t>
              </a:r>
              <a:r>
                <a:rPr lang="en-US" altLang="zh-TW" sz="1400" dirty="0" smtClean="0">
                  <a:ea typeface="+mj-ea"/>
                </a:rPr>
                <a:t>5</a:t>
              </a:r>
              <a:r>
                <a:rPr lang="zh-TW" altLang="en-US" sz="1400" dirty="0">
                  <a:ea typeface="+mj-ea"/>
                </a:rPr>
                <a:t>家企業</a:t>
              </a:r>
              <a:r>
                <a:rPr lang="zh-TW" altLang="en-US" sz="1400" dirty="0" smtClean="0">
                  <a:ea typeface="+mj-ea"/>
                </a:rPr>
                <a:t>，且企業</a:t>
              </a:r>
              <a:r>
                <a:rPr lang="zh-TW" altLang="en-US" sz="1400" dirty="0">
                  <a:ea typeface="+mj-ea"/>
                </a:rPr>
                <a:t>隔年</a:t>
              </a:r>
              <a:r>
                <a:rPr lang="en-US" altLang="zh-TW" sz="1400" dirty="0">
                  <a:ea typeface="+mj-ea"/>
                </a:rPr>
                <a:t>CDP</a:t>
              </a:r>
              <a:r>
                <a:rPr lang="zh-TW" altLang="en-US" sz="1400" dirty="0">
                  <a:ea typeface="+mj-ea"/>
                </a:rPr>
                <a:t>成績進步的比率</a:t>
              </a:r>
              <a:r>
                <a:rPr lang="zh-TW" altLang="en-US" sz="1400" dirty="0" smtClean="0">
                  <a:ea typeface="+mj-ea"/>
                </a:rPr>
                <a:t>達</a:t>
              </a:r>
              <a:r>
                <a:rPr lang="en-US" altLang="zh-TW" sz="1400" dirty="0" smtClean="0">
                  <a:ea typeface="+mj-ea"/>
                </a:rPr>
                <a:t>52%</a:t>
              </a:r>
              <a:endParaRPr lang="zh-TW" altLang="en-US" sz="1400" dirty="0">
                <a:ea typeface="+mj-ea"/>
              </a:endParaRPr>
            </a:p>
          </p:txBody>
        </p:sp>
        <p:sp>
          <p:nvSpPr>
            <p:cNvPr id="24" name="文字方塊 23"/>
            <p:cNvSpPr txBox="1"/>
            <p:nvPr/>
          </p:nvSpPr>
          <p:spPr>
            <a:xfrm>
              <a:off x="483305" y="1208424"/>
              <a:ext cx="1702710" cy="400110"/>
            </a:xfrm>
            <a:prstGeom prst="rect">
              <a:avLst/>
            </a:prstGeom>
            <a:noFill/>
          </p:spPr>
          <p:txBody>
            <a:bodyPr wrap="none" rtlCol="0">
              <a:spAutoFit/>
            </a:bodyPr>
            <a:lstStyle/>
            <a:p>
              <a:r>
                <a:rPr lang="en-US" altLang="zh-TW" sz="2000" b="1" dirty="0">
                  <a:solidFill>
                    <a:schemeClr val="accent6">
                      <a:lumMod val="75000"/>
                    </a:schemeClr>
                  </a:solidFill>
                  <a:ea typeface="+mj-ea"/>
                </a:rPr>
                <a:t>CDP</a:t>
              </a:r>
              <a:r>
                <a:rPr lang="zh-TW" altLang="en-US" sz="2000" b="1" dirty="0">
                  <a:solidFill>
                    <a:schemeClr val="accent6">
                      <a:lumMod val="75000"/>
                    </a:schemeClr>
                  </a:solidFill>
                  <a:ea typeface="+mj-ea"/>
                </a:rPr>
                <a:t> 揭露計畫</a:t>
              </a:r>
            </a:p>
          </p:txBody>
        </p:sp>
      </p:grpSp>
      <p:sp>
        <p:nvSpPr>
          <p:cNvPr id="25" name="文字方塊 24"/>
          <p:cNvSpPr txBox="1"/>
          <p:nvPr/>
        </p:nvSpPr>
        <p:spPr>
          <a:xfrm>
            <a:off x="483305" y="2425206"/>
            <a:ext cx="1723549" cy="400110"/>
          </a:xfrm>
          <a:prstGeom prst="rect">
            <a:avLst/>
          </a:prstGeom>
          <a:noFill/>
        </p:spPr>
        <p:txBody>
          <a:bodyPr wrap="none" rtlCol="0">
            <a:spAutoFit/>
          </a:bodyPr>
          <a:lstStyle/>
          <a:p>
            <a:r>
              <a:rPr lang="zh-TW" altLang="en-US" sz="2000" b="1" dirty="0">
                <a:solidFill>
                  <a:schemeClr val="accent6">
                    <a:lumMod val="75000"/>
                  </a:schemeClr>
                </a:solidFill>
                <a:ea typeface="+mj-ea"/>
              </a:rPr>
              <a:t>深度企業議合</a:t>
            </a:r>
          </a:p>
        </p:txBody>
      </p:sp>
      <p:cxnSp>
        <p:nvCxnSpPr>
          <p:cNvPr id="26" name="直線接點 25"/>
          <p:cNvCxnSpPr/>
          <p:nvPr/>
        </p:nvCxnSpPr>
        <p:spPr>
          <a:xfrm>
            <a:off x="483306" y="2287994"/>
            <a:ext cx="82614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483306" y="4271176"/>
            <a:ext cx="8261479"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 name="群組 3"/>
          <p:cNvGrpSpPr/>
          <p:nvPr/>
        </p:nvGrpSpPr>
        <p:grpSpPr>
          <a:xfrm>
            <a:off x="483305" y="850529"/>
            <a:ext cx="7985992" cy="1287261"/>
            <a:chOff x="483305" y="3488419"/>
            <a:chExt cx="7985992" cy="1287261"/>
          </a:xfrm>
        </p:grpSpPr>
        <p:sp>
          <p:nvSpPr>
            <p:cNvPr id="22" name="文字方塊 21"/>
            <p:cNvSpPr txBox="1"/>
            <p:nvPr/>
          </p:nvSpPr>
          <p:spPr>
            <a:xfrm>
              <a:off x="483305" y="3488419"/>
              <a:ext cx="1980029" cy="400110"/>
            </a:xfrm>
            <a:prstGeom prst="rect">
              <a:avLst/>
            </a:prstGeom>
            <a:noFill/>
          </p:spPr>
          <p:txBody>
            <a:bodyPr wrap="none" rtlCol="0">
              <a:spAutoFit/>
            </a:bodyPr>
            <a:lstStyle/>
            <a:p>
              <a:r>
                <a:rPr lang="zh-TW" altLang="en-US" sz="2000" b="1" dirty="0">
                  <a:solidFill>
                    <a:schemeClr val="accent6">
                      <a:lumMod val="75000"/>
                    </a:schemeClr>
                  </a:solidFill>
                  <a:ea typeface="+mj-ea"/>
                </a:rPr>
                <a:t>議合政策與策略</a:t>
              </a:r>
            </a:p>
          </p:txBody>
        </p:sp>
        <p:sp>
          <p:nvSpPr>
            <p:cNvPr id="27" name="文字方塊 26"/>
            <p:cNvSpPr txBox="1"/>
            <p:nvPr/>
          </p:nvSpPr>
          <p:spPr>
            <a:xfrm>
              <a:off x="483306" y="3908776"/>
              <a:ext cx="6157192" cy="866904"/>
            </a:xfrm>
            <a:prstGeom prst="rect">
              <a:avLst/>
            </a:prstGeom>
            <a:noFill/>
          </p:spPr>
          <p:txBody>
            <a:bodyPr wrap="square" rtlCol="0">
              <a:spAutoFit/>
            </a:bodyPr>
            <a:lstStyle/>
            <a:p>
              <a:pPr>
                <a:spcBef>
                  <a:spcPts val="450"/>
                </a:spcBef>
              </a:pPr>
              <a:r>
                <a:rPr lang="zh-TW" altLang="en-US" sz="1400" dirty="0">
                  <a:ea typeface="+mj-ea"/>
                </a:rPr>
                <a:t>國泰</a:t>
              </a:r>
              <a:r>
                <a:rPr lang="zh-TW" altLang="en-US" sz="1400" b="1" dirty="0">
                  <a:solidFill>
                    <a:srgbClr val="0070C0"/>
                  </a:solidFill>
                  <a:ea typeface="+mj-ea"/>
                </a:rPr>
                <a:t>議合政策，以「氣候變遷」及「</a:t>
              </a:r>
              <a:r>
                <a:rPr lang="en-US" altLang="zh-TW" sz="1400" b="1" dirty="0">
                  <a:solidFill>
                    <a:srgbClr val="0070C0"/>
                  </a:solidFill>
                  <a:ea typeface="+mj-ea"/>
                </a:rPr>
                <a:t>ESG</a:t>
              </a:r>
              <a:r>
                <a:rPr lang="zh-TW" altLang="en-US" sz="1400" b="1" dirty="0">
                  <a:solidFill>
                    <a:srgbClr val="0070C0"/>
                  </a:solidFill>
                  <a:ea typeface="+mj-ea"/>
                </a:rPr>
                <a:t>」作為議合策略雙主軸</a:t>
              </a:r>
              <a:endParaRPr lang="en-US" altLang="zh-TW" sz="1400" b="1" dirty="0">
                <a:solidFill>
                  <a:srgbClr val="0070C0"/>
                </a:solidFill>
                <a:ea typeface="+mj-ea"/>
              </a:endParaRPr>
            </a:p>
            <a:p>
              <a:pPr>
                <a:spcBef>
                  <a:spcPts val="450"/>
                </a:spcBef>
              </a:pPr>
              <a:r>
                <a:rPr lang="zh-TW" altLang="en-US" sz="1400" dirty="0">
                  <a:ea typeface="+mj-ea"/>
                </a:rPr>
                <a:t>期望強化台灣企業因應氣候變遷風險與機會之意識與能力</a:t>
              </a:r>
              <a:endParaRPr lang="en-US" altLang="zh-TW" sz="1400" dirty="0">
                <a:ea typeface="+mj-ea"/>
              </a:endParaRPr>
            </a:p>
            <a:p>
              <a:pPr>
                <a:spcBef>
                  <a:spcPts val="450"/>
                </a:spcBef>
              </a:pPr>
              <a:r>
                <a:rPr lang="zh-TW" altLang="en-US" sz="1400" dirty="0">
                  <a:ea typeface="+mj-ea"/>
                </a:rPr>
                <a:t>督促台灣企業提升</a:t>
              </a:r>
              <a:r>
                <a:rPr lang="en-US" altLang="zh-TW" sz="1400" dirty="0">
                  <a:ea typeface="+mj-ea"/>
                </a:rPr>
                <a:t>ESG</a:t>
              </a:r>
              <a:r>
                <a:rPr lang="zh-TW" altLang="en-US" sz="1400" dirty="0">
                  <a:ea typeface="+mj-ea"/>
                </a:rPr>
                <a:t>資訊揭露，讓台灣的永續作為被世界肯定</a:t>
              </a:r>
            </a:p>
          </p:txBody>
        </p:sp>
        <p:pic>
          <p:nvPicPr>
            <p:cNvPr id="28" name="影像" descr="影像"/>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6871316" y="3650059"/>
              <a:ext cx="1597981" cy="1081931"/>
            </a:xfrm>
            <a:prstGeom prst="rect">
              <a:avLst/>
            </a:prstGeom>
            <a:ln w="12700">
              <a:miter lim="400000"/>
            </a:ln>
          </p:spPr>
        </p:pic>
      </p:grpSp>
    </p:spTree>
    <p:extLst>
      <p:ext uri="{BB962C8B-B14F-4D97-AF65-F5344CB8AC3E}">
        <p14:creationId xmlns:p14="http://schemas.microsoft.com/office/powerpoint/2010/main" val="22951108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251797" y="2623764"/>
            <a:ext cx="8576583" cy="3663649"/>
            <a:chOff x="576246" y="1086829"/>
            <a:chExt cx="8262476" cy="3663649"/>
          </a:xfrm>
        </p:grpSpPr>
        <p:sp>
          <p:nvSpPr>
            <p:cNvPr id="7" name="矩形 6"/>
            <p:cNvSpPr/>
            <p:nvPr/>
          </p:nvSpPr>
          <p:spPr>
            <a:xfrm>
              <a:off x="656228" y="1086829"/>
              <a:ext cx="8182494" cy="1368000"/>
            </a:xfrm>
            <a:prstGeom prst="rect">
              <a:avLst/>
            </a:prstGeom>
            <a:solidFill>
              <a:schemeClr val="bg2"/>
            </a:solidFill>
            <a:ln w="12700">
              <a:noFill/>
            </a:ln>
          </p:spPr>
          <p:style>
            <a:lnRef idx="2">
              <a:schemeClr val="dk1"/>
            </a:lnRef>
            <a:fillRef idx="1">
              <a:schemeClr val="lt1"/>
            </a:fillRef>
            <a:effectRef idx="0">
              <a:schemeClr val="dk1"/>
            </a:effectRef>
            <a:fontRef idx="minor">
              <a:schemeClr val="dk1"/>
            </a:fontRef>
          </p:style>
          <p:txBody>
            <a:bodyPr wrap="square">
              <a:spAutoFit/>
            </a:bodyPr>
            <a:lstStyle/>
            <a:p>
              <a:pPr algn="ctr" defTabSz="685783"/>
              <a:endParaRPr lang="en-US" altLang="zh-TW" sz="1500" b="1" dirty="0">
                <a:solidFill>
                  <a:schemeClr val="bg1"/>
                </a:solidFill>
                <a:effectLst>
                  <a:outerShdw blurRad="38100" dist="38100" dir="2700000" algn="tl">
                    <a:srgbClr val="000000">
                      <a:alpha val="43137"/>
                    </a:srgbClr>
                  </a:outerShdw>
                </a:effectLst>
                <a:latin typeface="Century Gothic" panose="020B0502020202020204" pitchFamily="34" charset="0"/>
                <a:ea typeface="微軟正黑體" panose="020B0604030504040204" pitchFamily="34" charset="-120"/>
              </a:endParaRPr>
            </a:p>
          </p:txBody>
        </p:sp>
        <p:sp>
          <p:nvSpPr>
            <p:cNvPr id="8" name="矩形 7"/>
            <p:cNvSpPr/>
            <p:nvPr/>
          </p:nvSpPr>
          <p:spPr>
            <a:xfrm>
              <a:off x="814585" y="1478441"/>
              <a:ext cx="1026816" cy="584775"/>
            </a:xfrm>
            <a:prstGeom prst="rect">
              <a:avLst/>
            </a:prstGeom>
            <a:ln>
              <a:solidFill>
                <a:schemeClr val="bg1"/>
              </a:solidFill>
            </a:ln>
          </p:spPr>
          <p:txBody>
            <a:bodyPr wrap="square">
              <a:spAutoFit/>
            </a:bodyPr>
            <a:lstStyle/>
            <a:p>
              <a:pPr algn="ctr" defTabSz="914378">
                <a:defRPr/>
              </a:pPr>
              <a:r>
                <a:rPr lang="en-US" altLang="zh-TW" sz="1600" b="1" dirty="0" smtClean="0">
                  <a:solidFill>
                    <a:prstClr val="white"/>
                  </a:solidFill>
                </a:rPr>
                <a:t>TCFD 4 </a:t>
              </a:r>
              <a:r>
                <a:rPr lang="zh-TW" altLang="en-US" sz="1600" b="1" dirty="0" smtClean="0">
                  <a:solidFill>
                    <a:prstClr val="white"/>
                  </a:solidFill>
                </a:rPr>
                <a:t>大工作小組</a:t>
              </a:r>
              <a:endParaRPr lang="zh-TW" altLang="en-US" sz="1600" b="1" dirty="0">
                <a:solidFill>
                  <a:prstClr val="white"/>
                </a:solidFill>
              </a:endParaRPr>
            </a:p>
          </p:txBody>
        </p:sp>
        <p:sp>
          <p:nvSpPr>
            <p:cNvPr id="46" name="矩形 45"/>
            <p:cNvSpPr/>
            <p:nvPr/>
          </p:nvSpPr>
          <p:spPr>
            <a:xfrm>
              <a:off x="2003729" y="1206291"/>
              <a:ext cx="1440000" cy="108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lnSpc>
                  <a:spcPts val="1400"/>
                </a:lnSpc>
                <a:defRPr/>
              </a:pPr>
              <a:endParaRPr lang="en-US" altLang="zh-TW" sz="1600" b="1" dirty="0" smtClean="0">
                <a:solidFill>
                  <a:prstClr val="black"/>
                </a:solidFill>
              </a:endParaRPr>
            </a:p>
            <a:p>
              <a:pPr algn="ctr" defTabSz="914378">
                <a:lnSpc>
                  <a:spcPts val="1400"/>
                </a:lnSpc>
                <a:defRPr/>
              </a:pPr>
              <a:endParaRPr lang="en-US" altLang="zh-TW" sz="1600" b="1" dirty="0" smtClean="0">
                <a:solidFill>
                  <a:prstClr val="black"/>
                </a:solidFill>
              </a:endParaRPr>
            </a:p>
            <a:p>
              <a:pPr algn="ctr" defTabSz="914378">
                <a:lnSpc>
                  <a:spcPts val="1400"/>
                </a:lnSpc>
                <a:defRPr/>
              </a:pPr>
              <a:r>
                <a:rPr lang="zh-TW" altLang="en-US" sz="1600" b="1" dirty="0" smtClean="0">
                  <a:solidFill>
                    <a:prstClr val="black"/>
                  </a:solidFill>
                </a:rPr>
                <a:t>不動產與房貸</a:t>
              </a:r>
              <a:endParaRPr lang="en-US" altLang="zh-TW" sz="1600" b="1" dirty="0">
                <a:solidFill>
                  <a:prstClr val="black"/>
                </a:solidFill>
              </a:endParaRPr>
            </a:p>
          </p:txBody>
        </p:sp>
        <p:pic>
          <p:nvPicPr>
            <p:cNvPr id="48" name="Picture 8" descr="ç¸éåç"/>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4937" y="1244821"/>
              <a:ext cx="434431" cy="407597"/>
            </a:xfrm>
            <a:prstGeom prst="rect">
              <a:avLst/>
            </a:prstGeom>
            <a:ln>
              <a:noFill/>
            </a:ln>
            <a:extLst>
              <a:ext uri="{909E8E84-426E-40DD-AFC4-6F175D3DCCD1}">
                <a14:hiddenFill xmlns:a14="http://schemas.microsoft.com/office/drawing/2010/main">
                  <a:solidFill>
                    <a:srgbClr val="FFFFFF"/>
                  </a:solidFill>
                </a14:hiddenFill>
              </a:ext>
            </a:extLst>
          </p:spPr>
        </p:pic>
        <p:sp>
          <p:nvSpPr>
            <p:cNvPr id="49" name="矩形 48"/>
            <p:cNvSpPr/>
            <p:nvPr/>
          </p:nvSpPr>
          <p:spPr>
            <a:xfrm>
              <a:off x="3768382" y="1206291"/>
              <a:ext cx="1440000" cy="108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lnSpc>
                  <a:spcPts val="1600"/>
                </a:lnSpc>
                <a:defRPr/>
              </a:pPr>
              <a:endParaRPr lang="en-US" altLang="zh-TW" sz="1600" b="1" dirty="0" smtClean="0">
                <a:solidFill>
                  <a:prstClr val="black"/>
                </a:solidFill>
              </a:endParaRPr>
            </a:p>
            <a:p>
              <a:pPr algn="ctr" defTabSz="914378">
                <a:lnSpc>
                  <a:spcPts val="1600"/>
                </a:lnSpc>
                <a:defRPr/>
              </a:pPr>
              <a:endParaRPr lang="en-US" altLang="zh-TW" sz="1600" b="1" dirty="0" smtClean="0">
                <a:solidFill>
                  <a:prstClr val="black"/>
                </a:solidFill>
              </a:endParaRPr>
            </a:p>
            <a:p>
              <a:pPr algn="ctr" defTabSz="914378">
                <a:lnSpc>
                  <a:spcPts val="1600"/>
                </a:lnSpc>
                <a:defRPr/>
              </a:pPr>
              <a:r>
                <a:rPr lang="zh-TW" altLang="en-US" sz="1600" b="1" dirty="0" smtClean="0">
                  <a:solidFill>
                    <a:prstClr val="black"/>
                  </a:solidFill>
                </a:rPr>
                <a:t>有價證券</a:t>
              </a:r>
              <a:endParaRPr lang="en-US" altLang="zh-TW" sz="1600" b="1" dirty="0">
                <a:solidFill>
                  <a:prstClr val="black"/>
                </a:solidFill>
              </a:endParaRPr>
            </a:p>
          </p:txBody>
        </p:sp>
        <p:pic>
          <p:nvPicPr>
            <p:cNvPr id="51" name="Picture 20" descr="ãSecurities iconãçåçæå°çµæ"/>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8535" y="1264215"/>
              <a:ext cx="450419" cy="368810"/>
            </a:xfrm>
            <a:prstGeom prst="rect">
              <a:avLst/>
            </a:prstGeom>
            <a:ln>
              <a:noFill/>
            </a:ln>
            <a:extLst>
              <a:ext uri="{909E8E84-426E-40DD-AFC4-6F175D3DCCD1}">
                <a14:hiddenFill xmlns:a14="http://schemas.microsoft.com/office/drawing/2010/main">
                  <a:solidFill>
                    <a:srgbClr val="FFFFFF"/>
                  </a:solidFill>
                </a14:hiddenFill>
              </a:ext>
            </a:extLst>
          </p:spPr>
        </p:pic>
        <p:sp>
          <p:nvSpPr>
            <p:cNvPr id="52" name="矩形 51"/>
            <p:cNvSpPr/>
            <p:nvPr/>
          </p:nvSpPr>
          <p:spPr>
            <a:xfrm>
              <a:off x="5533034" y="1212472"/>
              <a:ext cx="1440000" cy="108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lnSpc>
                  <a:spcPts val="1600"/>
                </a:lnSpc>
                <a:defRPr/>
              </a:pPr>
              <a:endParaRPr lang="en-US" altLang="zh-TW" sz="1600" b="1" dirty="0" smtClean="0">
                <a:solidFill>
                  <a:prstClr val="black"/>
                </a:solidFill>
                <a:latin typeface="+mj-lt"/>
              </a:endParaRPr>
            </a:p>
            <a:p>
              <a:pPr algn="ctr" defTabSz="914378">
                <a:lnSpc>
                  <a:spcPts val="1600"/>
                </a:lnSpc>
                <a:defRPr/>
              </a:pPr>
              <a:endParaRPr lang="en-US" altLang="zh-TW" sz="1600" b="1" dirty="0" smtClean="0">
                <a:solidFill>
                  <a:prstClr val="black"/>
                </a:solidFill>
                <a:latin typeface="+mj-lt"/>
              </a:endParaRPr>
            </a:p>
            <a:p>
              <a:pPr algn="ctr" defTabSz="914378">
                <a:lnSpc>
                  <a:spcPts val="1600"/>
                </a:lnSpc>
                <a:defRPr/>
              </a:pPr>
              <a:r>
                <a:rPr lang="zh-TW" altLang="en-US" sz="1600" b="1" dirty="0" smtClean="0">
                  <a:solidFill>
                    <a:prstClr val="black"/>
                  </a:solidFill>
                  <a:latin typeface="+mj-lt"/>
                </a:rPr>
                <a:t>企業放款</a:t>
              </a:r>
              <a:endParaRPr lang="en-US" altLang="zh-TW" sz="1600" b="1" dirty="0">
                <a:solidFill>
                  <a:prstClr val="black"/>
                </a:solidFill>
                <a:latin typeface="+mj-lt"/>
              </a:endParaRPr>
            </a:p>
          </p:txBody>
        </p:sp>
        <p:pic>
          <p:nvPicPr>
            <p:cNvPr id="54" name="Picture 16" descr="ãloan iconãçåçæå°çµæ"/>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9826" y="1302179"/>
              <a:ext cx="398792" cy="400790"/>
            </a:xfrm>
            <a:prstGeom prst="rect">
              <a:avLst/>
            </a:prstGeom>
            <a:ln>
              <a:noFill/>
            </a:ln>
            <a:extLst>
              <a:ext uri="{909E8E84-426E-40DD-AFC4-6F175D3DCCD1}">
                <a14:hiddenFill xmlns:a14="http://schemas.microsoft.com/office/drawing/2010/main">
                  <a:solidFill>
                    <a:srgbClr val="FFFFFF"/>
                  </a:solidFill>
                </a14:hiddenFill>
              </a:ext>
            </a:extLst>
          </p:spPr>
        </p:pic>
        <p:sp>
          <p:nvSpPr>
            <p:cNvPr id="55" name="矩形 54"/>
            <p:cNvSpPr/>
            <p:nvPr/>
          </p:nvSpPr>
          <p:spPr>
            <a:xfrm>
              <a:off x="7297686" y="1212100"/>
              <a:ext cx="1440000" cy="108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endParaRPr lang="en-US" altLang="zh-TW" sz="1600" b="1" dirty="0" smtClean="0">
                <a:solidFill>
                  <a:schemeClr val="tx1"/>
                </a:solidFill>
              </a:endParaRPr>
            </a:p>
            <a:p>
              <a:pPr algn="ctr">
                <a:lnSpc>
                  <a:spcPts val="1600"/>
                </a:lnSpc>
              </a:pPr>
              <a:endParaRPr lang="en-US" altLang="zh-TW" sz="1600" b="1" dirty="0" smtClean="0">
                <a:solidFill>
                  <a:schemeClr val="tx1"/>
                </a:solidFill>
              </a:endParaRPr>
            </a:p>
            <a:p>
              <a:pPr algn="ctr">
                <a:lnSpc>
                  <a:spcPts val="1600"/>
                </a:lnSpc>
              </a:pPr>
              <a:r>
                <a:rPr lang="zh-TW" altLang="en-US" sz="1600" b="1" dirty="0" smtClean="0">
                  <a:solidFill>
                    <a:schemeClr val="tx1"/>
                  </a:solidFill>
                </a:rPr>
                <a:t>核心商品</a:t>
              </a:r>
              <a:endParaRPr lang="zh-TW" altLang="en-US" sz="1600" b="1" dirty="0">
                <a:solidFill>
                  <a:schemeClr val="tx1"/>
                </a:solidFill>
              </a:endParaRPr>
            </a:p>
          </p:txBody>
        </p:sp>
        <p:pic>
          <p:nvPicPr>
            <p:cNvPr id="57" name="圖片 56"/>
            <p:cNvPicPr>
              <a:picLocks noChangeAspect="1"/>
            </p:cNvPicPr>
            <p:nvPr/>
          </p:nvPicPr>
          <p:blipFill rotWithShape="1">
            <a:blip r:embed="rId6"/>
            <a:srcRect t="2" b="8118"/>
            <a:stretch/>
          </p:blipFill>
          <p:spPr>
            <a:xfrm>
              <a:off x="7850291" y="1304338"/>
              <a:ext cx="344411" cy="349913"/>
            </a:xfrm>
            <a:prstGeom prst="rect">
              <a:avLst/>
            </a:prstGeom>
            <a:ln>
              <a:noFill/>
            </a:ln>
          </p:spPr>
        </p:pic>
        <p:sp>
          <p:nvSpPr>
            <p:cNvPr id="58" name="加號 57"/>
            <p:cNvSpPr/>
            <p:nvPr/>
          </p:nvSpPr>
          <p:spPr>
            <a:xfrm>
              <a:off x="7025943" y="1677652"/>
              <a:ext cx="216000" cy="216000"/>
            </a:xfrm>
            <a:prstGeom prst="mathPl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fontAlgn="base">
                <a:spcBef>
                  <a:spcPct val="0"/>
                </a:spcBef>
                <a:spcAft>
                  <a:spcPct val="0"/>
                </a:spcAft>
                <a:defRPr/>
              </a:pPr>
              <a:endParaRPr kumimoji="1" lang="zh-TW" altLang="en-US">
                <a:solidFill>
                  <a:prstClr val="white"/>
                </a:solidFill>
                <a:latin typeface="Century Gothic" panose="020B0502020202020204" pitchFamily="34" charset="0"/>
                <a:ea typeface="微軟正黑體"/>
              </a:endParaRPr>
            </a:p>
          </p:txBody>
        </p:sp>
        <p:sp>
          <p:nvSpPr>
            <p:cNvPr id="59" name="加號 58"/>
            <p:cNvSpPr/>
            <p:nvPr/>
          </p:nvSpPr>
          <p:spPr>
            <a:xfrm>
              <a:off x="5272313" y="1677652"/>
              <a:ext cx="216000" cy="216000"/>
            </a:xfrm>
            <a:prstGeom prst="mathPl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fontAlgn="base">
                <a:spcBef>
                  <a:spcPct val="0"/>
                </a:spcBef>
                <a:spcAft>
                  <a:spcPct val="0"/>
                </a:spcAft>
                <a:defRPr/>
              </a:pPr>
              <a:endParaRPr kumimoji="1" lang="zh-TW" altLang="en-US">
                <a:solidFill>
                  <a:prstClr val="white"/>
                </a:solidFill>
                <a:latin typeface="Century Gothic" panose="020B0502020202020204" pitchFamily="34" charset="0"/>
                <a:ea typeface="微軟正黑體"/>
              </a:endParaRPr>
            </a:p>
          </p:txBody>
        </p:sp>
        <p:sp>
          <p:nvSpPr>
            <p:cNvPr id="60" name="加號 59"/>
            <p:cNvSpPr/>
            <p:nvPr/>
          </p:nvSpPr>
          <p:spPr>
            <a:xfrm>
              <a:off x="3499655" y="1677652"/>
              <a:ext cx="216000" cy="214429"/>
            </a:xfrm>
            <a:prstGeom prst="mathPl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fontAlgn="base">
                <a:spcBef>
                  <a:spcPct val="0"/>
                </a:spcBef>
                <a:spcAft>
                  <a:spcPct val="0"/>
                </a:spcAft>
                <a:defRPr/>
              </a:pPr>
              <a:endParaRPr kumimoji="1" lang="zh-TW" altLang="en-US">
                <a:solidFill>
                  <a:prstClr val="white"/>
                </a:solidFill>
                <a:latin typeface="Century Gothic" panose="020B0502020202020204" pitchFamily="34" charset="0"/>
                <a:ea typeface="微軟正黑體"/>
              </a:endParaRPr>
            </a:p>
          </p:txBody>
        </p:sp>
        <p:sp>
          <p:nvSpPr>
            <p:cNvPr id="62" name="矩形 61"/>
            <p:cNvSpPr/>
            <p:nvPr/>
          </p:nvSpPr>
          <p:spPr>
            <a:xfrm>
              <a:off x="576246" y="2984261"/>
              <a:ext cx="1411773" cy="923330"/>
            </a:xfrm>
            <a:prstGeom prst="rect">
              <a:avLst/>
            </a:prstGeom>
            <a:noFill/>
            <a:ln>
              <a:noFill/>
            </a:ln>
          </p:spPr>
          <p:txBody>
            <a:bodyPr wrap="square">
              <a:spAutoFit/>
            </a:bodyPr>
            <a:lstStyle/>
            <a:p>
              <a:pPr algn="ctr" defTabSz="914378">
                <a:defRPr/>
              </a:pPr>
              <a:r>
                <a:rPr lang="zh-TW" altLang="en-US" b="1" dirty="0" smtClean="0">
                  <a:solidFill>
                    <a:schemeClr val="bg2">
                      <a:lumMod val="75000"/>
                    </a:schemeClr>
                  </a:solidFill>
                </a:rPr>
                <a:t>氣候</a:t>
              </a:r>
              <a:endParaRPr lang="en-US" altLang="zh-TW" b="1" dirty="0" smtClean="0">
                <a:solidFill>
                  <a:schemeClr val="bg2">
                    <a:lumMod val="75000"/>
                  </a:schemeClr>
                </a:solidFill>
              </a:endParaRPr>
            </a:p>
            <a:p>
              <a:pPr algn="ctr" defTabSz="914378">
                <a:defRPr/>
              </a:pPr>
              <a:r>
                <a:rPr lang="zh-TW" altLang="en-US" b="1" dirty="0" smtClean="0">
                  <a:solidFill>
                    <a:schemeClr val="bg2">
                      <a:lumMod val="75000"/>
                    </a:schemeClr>
                  </a:solidFill>
                </a:rPr>
                <a:t>風險</a:t>
              </a:r>
              <a:endParaRPr lang="en-US" altLang="zh-TW" b="1" dirty="0" smtClean="0">
                <a:solidFill>
                  <a:schemeClr val="bg2">
                    <a:lumMod val="75000"/>
                  </a:schemeClr>
                </a:solidFill>
              </a:endParaRPr>
            </a:p>
            <a:p>
              <a:pPr algn="ctr" defTabSz="914378">
                <a:defRPr/>
              </a:pPr>
              <a:r>
                <a:rPr lang="zh-TW" altLang="en-US" b="1" dirty="0" smtClean="0">
                  <a:solidFill>
                    <a:schemeClr val="bg2">
                      <a:lumMod val="75000"/>
                    </a:schemeClr>
                  </a:solidFill>
                </a:rPr>
                <a:t>管理</a:t>
              </a:r>
              <a:endParaRPr lang="zh-TW" altLang="en-US" sz="1700" b="1" dirty="0">
                <a:solidFill>
                  <a:schemeClr val="bg2">
                    <a:lumMod val="75000"/>
                  </a:schemeClr>
                </a:solidFill>
              </a:endParaRPr>
            </a:p>
          </p:txBody>
        </p:sp>
        <p:sp>
          <p:nvSpPr>
            <p:cNvPr id="66" name="線條"/>
            <p:cNvSpPr/>
            <p:nvPr/>
          </p:nvSpPr>
          <p:spPr>
            <a:xfrm>
              <a:off x="7396943" y="3383080"/>
              <a:ext cx="1441779" cy="1"/>
            </a:xfrm>
            <a:prstGeom prst="line">
              <a:avLst/>
            </a:prstGeom>
            <a:ln>
              <a:solidFill>
                <a:schemeClr val="bg1"/>
              </a:solidFill>
              <a:miter/>
            </a:ln>
          </p:spPr>
          <p:txBody>
            <a:bodyPr tIns="68579" bIns="68579"/>
            <a:lstStyle/>
            <a:p>
              <a:pPr defTabSz="1371566">
                <a:defRPr sz="3600" b="0">
                  <a:latin typeface="Calibri"/>
                  <a:ea typeface="Calibri"/>
                  <a:cs typeface="Calibri"/>
                  <a:sym typeface="Calibri"/>
                </a:defRPr>
              </a:pPr>
              <a:endParaRPr sz="2400">
                <a:solidFill>
                  <a:prstClr val="black"/>
                </a:solidFill>
                <a:latin typeface="Calibri"/>
                <a:ea typeface="微軟正黑體"/>
                <a:cs typeface="Calibri"/>
                <a:sym typeface="Calibri"/>
              </a:endParaRPr>
            </a:p>
          </p:txBody>
        </p:sp>
        <p:sp>
          <p:nvSpPr>
            <p:cNvPr id="70" name="線條"/>
            <p:cNvSpPr/>
            <p:nvPr/>
          </p:nvSpPr>
          <p:spPr>
            <a:xfrm>
              <a:off x="5523889" y="3366037"/>
              <a:ext cx="1441779" cy="1"/>
            </a:xfrm>
            <a:prstGeom prst="line">
              <a:avLst/>
            </a:prstGeom>
            <a:ln>
              <a:solidFill>
                <a:schemeClr val="bg1"/>
              </a:solidFill>
              <a:miter/>
            </a:ln>
          </p:spPr>
          <p:txBody>
            <a:bodyPr tIns="68579" bIns="68579"/>
            <a:lstStyle/>
            <a:p>
              <a:pPr defTabSz="1371566">
                <a:defRPr sz="3600" b="0">
                  <a:latin typeface="Calibri"/>
                  <a:ea typeface="Calibri"/>
                  <a:cs typeface="Calibri"/>
                  <a:sym typeface="Calibri"/>
                </a:defRPr>
              </a:pPr>
              <a:endParaRPr sz="2400">
                <a:solidFill>
                  <a:prstClr val="black"/>
                </a:solidFill>
                <a:latin typeface="Calibri"/>
                <a:ea typeface="微軟正黑體"/>
                <a:cs typeface="Calibri"/>
                <a:sym typeface="Calibri"/>
              </a:endParaRPr>
            </a:p>
          </p:txBody>
        </p:sp>
        <p:sp>
          <p:nvSpPr>
            <p:cNvPr id="80" name="線條"/>
            <p:cNvSpPr/>
            <p:nvPr/>
          </p:nvSpPr>
          <p:spPr>
            <a:xfrm>
              <a:off x="3670478" y="3374947"/>
              <a:ext cx="1441779" cy="1"/>
            </a:xfrm>
            <a:prstGeom prst="line">
              <a:avLst/>
            </a:prstGeom>
            <a:ln>
              <a:solidFill>
                <a:schemeClr val="bg1"/>
              </a:solidFill>
              <a:miter/>
            </a:ln>
          </p:spPr>
          <p:txBody>
            <a:bodyPr tIns="68579" bIns="68579"/>
            <a:lstStyle/>
            <a:p>
              <a:pPr defTabSz="1371566">
                <a:defRPr sz="3600" b="0">
                  <a:latin typeface="Calibri"/>
                  <a:ea typeface="Calibri"/>
                  <a:cs typeface="Calibri"/>
                  <a:sym typeface="Calibri"/>
                </a:defRPr>
              </a:pPr>
              <a:endParaRPr sz="2400">
                <a:solidFill>
                  <a:prstClr val="black"/>
                </a:solidFill>
                <a:latin typeface="Calibri"/>
                <a:ea typeface="微軟正黑體"/>
                <a:cs typeface="Calibri"/>
                <a:sym typeface="Calibri"/>
              </a:endParaRPr>
            </a:p>
          </p:txBody>
        </p:sp>
        <p:grpSp>
          <p:nvGrpSpPr>
            <p:cNvPr id="3" name="群組 2"/>
            <p:cNvGrpSpPr/>
            <p:nvPr/>
          </p:nvGrpSpPr>
          <p:grpSpPr>
            <a:xfrm>
              <a:off x="1988019" y="2662478"/>
              <a:ext cx="1477383" cy="2088000"/>
              <a:chOff x="1885749" y="2671951"/>
              <a:chExt cx="1477383" cy="2088000"/>
            </a:xfrm>
          </p:grpSpPr>
          <p:sp>
            <p:nvSpPr>
              <p:cNvPr id="82" name="矩形 81"/>
              <p:cNvSpPr/>
              <p:nvPr/>
            </p:nvSpPr>
            <p:spPr>
              <a:xfrm>
                <a:off x="1898451" y="2671951"/>
                <a:ext cx="1440000" cy="208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zh-TW" altLang="en-US" b="1" dirty="0">
                  <a:solidFill>
                    <a:schemeClr val="bg1"/>
                  </a:solidFill>
                  <a:latin typeface="Century Gothic" panose="020B0502020202020204" pitchFamily="34" charset="0"/>
                </a:endParaRPr>
              </a:p>
            </p:txBody>
          </p:sp>
          <p:sp>
            <p:nvSpPr>
              <p:cNvPr id="81" name="文字方塊 80"/>
              <p:cNvSpPr txBox="1"/>
              <p:nvPr/>
            </p:nvSpPr>
            <p:spPr>
              <a:xfrm>
                <a:off x="1885749" y="2680002"/>
                <a:ext cx="1477383" cy="1246495"/>
              </a:xfrm>
              <a:prstGeom prst="rect">
                <a:avLst/>
              </a:prstGeom>
              <a:noFill/>
            </p:spPr>
            <p:txBody>
              <a:bodyPr wrap="square" rtlCol="0" anchor="t">
                <a:spAutoFit/>
              </a:bodyPr>
              <a:lstStyle/>
              <a:p>
                <a:pPr marL="88900" indent="-88900" defTabSz="685783">
                  <a:lnSpc>
                    <a:spcPts val="1500"/>
                  </a:lnSpc>
                  <a:buFont typeface="Arial" panose="020B0604020202020204" pitchFamily="34" charset="0"/>
                  <a:buChar char="•"/>
                  <a:defRPr/>
                </a:pPr>
                <a:r>
                  <a:rPr lang="zh-TW" altLang="en-US" sz="1300" dirty="0" smtClean="0">
                    <a:solidFill>
                      <a:schemeClr val="bg1"/>
                    </a:solidFill>
                  </a:rPr>
                  <a:t>開發颱洪各種情境模擬，量化颱洪損失對不動產、住宅房貸的影響，並根據評估結果回應風險</a:t>
                </a:r>
                <a:endParaRPr lang="en-US" altLang="zh-TW" sz="1300" dirty="0">
                  <a:solidFill>
                    <a:schemeClr val="bg1"/>
                  </a:solidFill>
                  <a:ea typeface="微軟正黑體"/>
                </a:endParaRPr>
              </a:p>
            </p:txBody>
          </p:sp>
        </p:grpSp>
        <p:sp>
          <p:nvSpPr>
            <p:cNvPr id="89" name="向下箭號 88"/>
            <p:cNvSpPr/>
            <p:nvPr/>
          </p:nvSpPr>
          <p:spPr>
            <a:xfrm>
              <a:off x="2549299" y="2294423"/>
              <a:ext cx="245786" cy="281756"/>
            </a:xfrm>
            <a:prstGeom prst="downArrow">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90" name="向下箭號 89"/>
            <p:cNvSpPr/>
            <p:nvPr/>
          </p:nvSpPr>
          <p:spPr>
            <a:xfrm>
              <a:off x="4331489" y="2294423"/>
              <a:ext cx="245786" cy="281756"/>
            </a:xfrm>
            <a:prstGeom prst="downArrow">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91" name="向下箭號 90"/>
            <p:cNvSpPr/>
            <p:nvPr/>
          </p:nvSpPr>
          <p:spPr>
            <a:xfrm>
              <a:off x="6148911" y="2294423"/>
              <a:ext cx="245786" cy="281756"/>
            </a:xfrm>
            <a:prstGeom prst="downArrow">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92" name="向下箭號 91"/>
            <p:cNvSpPr/>
            <p:nvPr/>
          </p:nvSpPr>
          <p:spPr>
            <a:xfrm>
              <a:off x="7905288" y="2294423"/>
              <a:ext cx="245786" cy="281756"/>
            </a:xfrm>
            <a:prstGeom prst="downArrow">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grpSp>
          <p:nvGrpSpPr>
            <p:cNvPr id="72" name="群組 71"/>
            <p:cNvGrpSpPr/>
            <p:nvPr/>
          </p:nvGrpSpPr>
          <p:grpSpPr>
            <a:xfrm>
              <a:off x="3720486" y="2662478"/>
              <a:ext cx="1539681" cy="2088000"/>
              <a:chOff x="1731358" y="2678921"/>
              <a:chExt cx="1539681" cy="1882507"/>
            </a:xfrm>
          </p:grpSpPr>
          <p:sp>
            <p:nvSpPr>
              <p:cNvPr id="73" name="矩形 72"/>
              <p:cNvSpPr/>
              <p:nvPr/>
            </p:nvSpPr>
            <p:spPr>
              <a:xfrm>
                <a:off x="1779252" y="2678921"/>
                <a:ext cx="1440000" cy="188250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spcBef>
                    <a:spcPts val="600"/>
                  </a:spcBef>
                  <a:defRPr/>
                </a:pPr>
                <a:endParaRPr lang="zh-TW" altLang="en-US" b="1" dirty="0">
                  <a:solidFill>
                    <a:schemeClr val="bg1"/>
                  </a:solidFill>
                  <a:latin typeface="Century Gothic" panose="020B0502020202020204" pitchFamily="34" charset="0"/>
                </a:endParaRPr>
              </a:p>
            </p:txBody>
          </p:sp>
          <p:sp>
            <p:nvSpPr>
              <p:cNvPr id="74" name="文字方塊 73"/>
              <p:cNvSpPr txBox="1"/>
              <p:nvPr/>
            </p:nvSpPr>
            <p:spPr>
              <a:xfrm>
                <a:off x="1731358" y="2686180"/>
                <a:ext cx="1539681" cy="1447554"/>
              </a:xfrm>
              <a:prstGeom prst="rect">
                <a:avLst/>
              </a:prstGeom>
              <a:noFill/>
            </p:spPr>
            <p:txBody>
              <a:bodyPr wrap="square" rtlCol="0" anchor="t">
                <a:spAutoFit/>
              </a:bodyPr>
              <a:lstStyle/>
              <a:p>
                <a:pPr marL="93663" indent="-93663" defTabSz="685783">
                  <a:lnSpc>
                    <a:spcPts val="1500"/>
                  </a:lnSpc>
                  <a:spcBef>
                    <a:spcPts val="600"/>
                  </a:spcBef>
                  <a:buFont typeface="Arial" panose="020B0604020202020204" pitchFamily="34" charset="0"/>
                  <a:buChar char="•"/>
                  <a:defRPr/>
                </a:pPr>
                <a:r>
                  <a:rPr lang="zh-TW" altLang="en-US" sz="1300" dirty="0">
                    <a:solidFill>
                      <a:schemeClr val="bg1"/>
                    </a:solidFill>
                  </a:rPr>
                  <a:t>透過計算有價證券碳足跡，辨識高風險之被投資企業</a:t>
                </a:r>
              </a:p>
              <a:p>
                <a:pPr marL="93663" indent="-93663" defTabSz="685783">
                  <a:lnSpc>
                    <a:spcPts val="1300"/>
                  </a:lnSpc>
                  <a:spcBef>
                    <a:spcPts val="600"/>
                  </a:spcBef>
                  <a:buFont typeface="Arial" panose="020B0604020202020204" pitchFamily="34" charset="0"/>
                  <a:buChar char="•"/>
                  <a:defRPr/>
                </a:pPr>
                <a:r>
                  <a:rPr lang="zh-TW" altLang="en-US" sz="1300" dirty="0">
                    <a:solidFill>
                      <a:schemeClr val="bg1"/>
                    </a:solidFill>
                  </a:rPr>
                  <a:t>導入</a:t>
                </a:r>
                <a:r>
                  <a:rPr lang="en-US" altLang="zh-TW" sz="1300" dirty="0">
                    <a:solidFill>
                      <a:schemeClr val="bg1"/>
                    </a:solidFill>
                  </a:rPr>
                  <a:t>MSCI</a:t>
                </a:r>
                <a:r>
                  <a:rPr lang="zh-TW" altLang="en-US" sz="1300" dirty="0">
                    <a:solidFill>
                      <a:schemeClr val="bg1"/>
                    </a:solidFill>
                  </a:rPr>
                  <a:t>模型，提前掌握投資組合之氣候變遷風險</a:t>
                </a:r>
              </a:p>
            </p:txBody>
          </p:sp>
        </p:grpSp>
        <p:grpSp>
          <p:nvGrpSpPr>
            <p:cNvPr id="75" name="群組 74"/>
            <p:cNvGrpSpPr/>
            <p:nvPr/>
          </p:nvGrpSpPr>
          <p:grpSpPr>
            <a:xfrm>
              <a:off x="5487790" y="2662477"/>
              <a:ext cx="1617221" cy="2088000"/>
              <a:chOff x="1579371" y="2678922"/>
              <a:chExt cx="1617221" cy="1882506"/>
            </a:xfrm>
          </p:grpSpPr>
          <p:sp>
            <p:nvSpPr>
              <p:cNvPr id="95" name="矩形 94"/>
              <p:cNvSpPr/>
              <p:nvPr/>
            </p:nvSpPr>
            <p:spPr>
              <a:xfrm>
                <a:off x="1631158" y="2678922"/>
                <a:ext cx="1440000" cy="188250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spcBef>
                    <a:spcPts val="600"/>
                  </a:spcBef>
                  <a:defRPr/>
                </a:pPr>
                <a:endParaRPr lang="zh-TW" altLang="en-US" b="1" dirty="0">
                  <a:solidFill>
                    <a:schemeClr val="bg1"/>
                  </a:solidFill>
                  <a:latin typeface="Century Gothic" panose="020B0502020202020204" pitchFamily="34" charset="0"/>
                </a:endParaRPr>
              </a:p>
            </p:txBody>
          </p:sp>
          <p:sp>
            <p:nvSpPr>
              <p:cNvPr id="97" name="文字方塊 96"/>
              <p:cNvSpPr txBox="1"/>
              <p:nvPr/>
            </p:nvSpPr>
            <p:spPr>
              <a:xfrm>
                <a:off x="1579371" y="2686531"/>
                <a:ext cx="1617221" cy="1019762"/>
              </a:xfrm>
              <a:prstGeom prst="rect">
                <a:avLst/>
              </a:prstGeom>
              <a:noFill/>
            </p:spPr>
            <p:txBody>
              <a:bodyPr wrap="square" rtlCol="0" anchor="t">
                <a:spAutoFit/>
              </a:bodyPr>
              <a:lstStyle/>
              <a:p>
                <a:pPr marL="93663" indent="-93663" defTabSz="685783">
                  <a:lnSpc>
                    <a:spcPts val="1500"/>
                  </a:lnSpc>
                  <a:spcBef>
                    <a:spcPts val="600"/>
                  </a:spcBef>
                  <a:buFont typeface="Arial" panose="020B0604020202020204" pitchFamily="34" charset="0"/>
                  <a:buChar char="•"/>
                  <a:defRPr/>
                </a:pPr>
                <a:r>
                  <a:rPr lang="zh-TW" altLang="en-US" sz="1300" dirty="0">
                    <a:solidFill>
                      <a:schemeClr val="bg1"/>
                    </a:solidFill>
                  </a:rPr>
                  <a:t>以內部碳定價</a:t>
                </a:r>
                <a:r>
                  <a:rPr lang="zh-TW" altLang="en-US" sz="1300" dirty="0" smtClean="0">
                    <a:solidFill>
                      <a:schemeClr val="bg1"/>
                    </a:solidFill>
                  </a:rPr>
                  <a:t>評估高</a:t>
                </a:r>
                <a:r>
                  <a:rPr lang="zh-TW" altLang="en-US" sz="1300" dirty="0">
                    <a:solidFill>
                      <a:schemeClr val="bg1"/>
                    </a:solidFill>
                  </a:rPr>
                  <a:t>碳排客戶潛在衝擊</a:t>
                </a:r>
              </a:p>
              <a:p>
                <a:pPr marL="93663" indent="-93663" defTabSz="685783">
                  <a:lnSpc>
                    <a:spcPts val="1500"/>
                  </a:lnSpc>
                  <a:spcBef>
                    <a:spcPts val="600"/>
                  </a:spcBef>
                  <a:buFont typeface="Arial" panose="020B0604020202020204" pitchFamily="34" charset="0"/>
                  <a:buChar char="•"/>
                  <a:defRPr/>
                </a:pPr>
                <a:r>
                  <a:rPr lang="zh-TW" altLang="en-US" sz="1300" dirty="0">
                    <a:solidFill>
                      <a:schemeClr val="bg1"/>
                    </a:solidFill>
                  </a:rPr>
                  <a:t>擬定不予承作與</a:t>
                </a:r>
                <a:r>
                  <a:rPr lang="zh-TW" altLang="en-US" sz="1300" dirty="0" smtClean="0">
                    <a:solidFill>
                      <a:schemeClr val="bg1"/>
                    </a:solidFill>
                  </a:rPr>
                  <a:t>敏感性</a:t>
                </a:r>
                <a:r>
                  <a:rPr lang="zh-TW" altLang="en-US" sz="1300" dirty="0">
                    <a:solidFill>
                      <a:schemeClr val="bg1"/>
                    </a:solidFill>
                  </a:rPr>
                  <a:t>產業清單</a:t>
                </a:r>
              </a:p>
            </p:txBody>
          </p:sp>
        </p:grpSp>
      </p:grpSp>
      <p:sp>
        <p:nvSpPr>
          <p:cNvPr id="99" name="矩形 98"/>
          <p:cNvSpPr/>
          <p:nvPr/>
        </p:nvSpPr>
        <p:spPr>
          <a:xfrm>
            <a:off x="7265036" y="4190866"/>
            <a:ext cx="1494000" cy="208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spcBef>
                <a:spcPts val="600"/>
              </a:spcBef>
              <a:defRPr/>
            </a:pPr>
            <a:endParaRPr lang="zh-TW" altLang="en-US" b="1" dirty="0">
              <a:solidFill>
                <a:schemeClr val="bg1"/>
              </a:solidFill>
              <a:latin typeface="Century Gothic" panose="020B0502020202020204" pitchFamily="34" charset="0"/>
            </a:endParaRPr>
          </a:p>
        </p:txBody>
      </p:sp>
      <p:sp>
        <p:nvSpPr>
          <p:cNvPr id="100" name="文字方塊 99"/>
          <p:cNvSpPr txBox="1"/>
          <p:nvPr/>
        </p:nvSpPr>
        <p:spPr>
          <a:xfrm>
            <a:off x="7269133" y="4207464"/>
            <a:ext cx="1559247" cy="669414"/>
          </a:xfrm>
          <a:prstGeom prst="rect">
            <a:avLst/>
          </a:prstGeom>
          <a:noFill/>
        </p:spPr>
        <p:txBody>
          <a:bodyPr wrap="square" rtlCol="0" anchor="t">
            <a:spAutoFit/>
          </a:bodyPr>
          <a:lstStyle/>
          <a:p>
            <a:pPr marL="93663" indent="-93663" defTabSz="685783">
              <a:lnSpc>
                <a:spcPts val="1500"/>
              </a:lnSpc>
              <a:spcBef>
                <a:spcPts val="600"/>
              </a:spcBef>
              <a:buFont typeface="Arial" panose="020B0604020202020204" pitchFamily="34" charset="0"/>
              <a:buChar char="•"/>
              <a:defRPr/>
            </a:pPr>
            <a:r>
              <a:rPr lang="zh-TW" altLang="en-US" sz="1300" dirty="0" smtClean="0">
                <a:solidFill>
                  <a:schemeClr val="bg1"/>
                </a:solidFill>
              </a:rPr>
              <a:t>以模型評估氣候情境對保險商品衝擊</a:t>
            </a:r>
            <a:endParaRPr lang="en-US" altLang="zh-TW" sz="1300" dirty="0">
              <a:solidFill>
                <a:schemeClr val="bg1"/>
              </a:solidFill>
            </a:endParaRPr>
          </a:p>
        </p:txBody>
      </p:sp>
      <p:sp>
        <p:nvSpPr>
          <p:cNvPr id="101" name="內容版面配置區 2"/>
          <p:cNvSpPr txBox="1">
            <a:spLocks/>
          </p:cNvSpPr>
          <p:nvPr/>
        </p:nvSpPr>
        <p:spPr>
          <a:xfrm>
            <a:off x="251797" y="1083252"/>
            <a:ext cx="8507395" cy="1464603"/>
          </a:xfrm>
          <a:prstGeom prst="rect">
            <a:avLst/>
          </a:prstGeom>
        </p:spPr>
        <p:txBody>
          <a:bodyPr>
            <a:noAutofit/>
          </a:bodyPr>
          <a:lstStyle>
            <a:lvl1pPr marL="342900" indent="-342900" algn="l" defTabSz="914400" rtl="0" eaLnBrk="1" latinLnBrk="0" hangingPunct="1">
              <a:lnSpc>
                <a:spcPct val="150000"/>
              </a:lnSpc>
              <a:spcBef>
                <a:spcPct val="20000"/>
              </a:spcBef>
              <a:buClr>
                <a:schemeClr val="tx1"/>
              </a:buClr>
              <a:buFont typeface="Wingdings" charset="2"/>
              <a:buChar char="n"/>
              <a:defRPr sz="20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Clr>
                <a:schemeClr val="tx1"/>
              </a:buClr>
              <a:buFont typeface="Wingdings" charset="2"/>
              <a:buChar char="l"/>
              <a:defRPr sz="1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Clr>
                <a:schemeClr val="tx1"/>
              </a:buClr>
              <a:buSzPct val="80000"/>
              <a:buFont typeface="Wingdings" charset="2"/>
              <a:buChar char="u"/>
              <a:defRPr sz="16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Clr>
                <a:schemeClr val="tx1"/>
              </a:buClr>
              <a:buSzPct val="80000"/>
              <a:buFont typeface="Wingdings" charset="2"/>
              <a:buChar char="u"/>
              <a:defRPr sz="14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Clr>
                <a:schemeClr val="tx1"/>
              </a:buClr>
              <a:buSzPct val="80000"/>
              <a:buFont typeface="Wingdings" charset="2"/>
              <a:buChar char="u"/>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600"/>
              </a:spcBef>
              <a:buClr>
                <a:schemeClr val="bg2"/>
              </a:buClr>
              <a:buFont typeface="Wingdings" panose="05000000000000000000" pitchFamily="2" charset="2"/>
              <a:buChar char="p"/>
            </a:pPr>
            <a:r>
              <a:rPr lang="en-US" altLang="zh-TW" sz="1800" dirty="0" smtClean="0">
                <a:latin typeface="+mn-ea"/>
              </a:rPr>
              <a:t>TCFD</a:t>
            </a:r>
            <a:r>
              <a:rPr lang="zh-TW" altLang="en-US" sz="1800" dirty="0" smtClean="0">
                <a:latin typeface="+mn-ea"/>
              </a:rPr>
              <a:t>小組依重要金融資產負債類別分為</a:t>
            </a:r>
            <a:r>
              <a:rPr lang="en-US" altLang="zh-TW" sz="1800" dirty="0" smtClean="0">
                <a:latin typeface="+mn-ea"/>
              </a:rPr>
              <a:t>4</a:t>
            </a:r>
            <a:r>
              <a:rPr lang="zh-TW" altLang="en-US" sz="1800" dirty="0" smtClean="0">
                <a:latin typeface="+mn-ea"/>
              </a:rPr>
              <a:t>大工作小組</a:t>
            </a:r>
            <a:endParaRPr lang="en-US" altLang="zh-TW" sz="1800" dirty="0" smtClean="0">
              <a:latin typeface="+mn-ea"/>
            </a:endParaRPr>
          </a:p>
          <a:p>
            <a:pPr>
              <a:lnSpc>
                <a:spcPct val="100000"/>
              </a:lnSpc>
              <a:spcBef>
                <a:spcPts val="600"/>
              </a:spcBef>
              <a:buClr>
                <a:schemeClr val="bg2"/>
              </a:buClr>
              <a:buFont typeface="Wingdings" panose="05000000000000000000" pitchFamily="2" charset="2"/>
              <a:buChar char="p"/>
            </a:pPr>
            <a:r>
              <a:rPr lang="zh-TW" altLang="en-US" sz="1800" dirty="0" smtClean="0">
                <a:latin typeface="+mn-ea"/>
              </a:rPr>
              <a:t>分析潛在氣候變遷所帶來的風險與機會、對業務的影響，制定因應措施與策略</a:t>
            </a:r>
            <a:endParaRPr lang="en-US" altLang="zh-TW" sz="1800" dirty="0" smtClean="0">
              <a:latin typeface="+mn-ea"/>
            </a:endParaRPr>
          </a:p>
          <a:p>
            <a:pPr>
              <a:lnSpc>
                <a:spcPct val="100000"/>
              </a:lnSpc>
              <a:spcBef>
                <a:spcPts val="600"/>
              </a:spcBef>
              <a:buClr>
                <a:schemeClr val="bg2"/>
              </a:buClr>
              <a:buFont typeface="Wingdings" panose="05000000000000000000" pitchFamily="2" charset="2"/>
              <a:buChar char="p"/>
            </a:pPr>
            <a:r>
              <a:rPr lang="zh-TW" altLang="en-US" sz="1800" dirty="0" smtClean="0">
                <a:latin typeface="+mn-ea"/>
              </a:rPr>
              <a:t>每月向風控長報告氣候風檢視及監理情形，定期將檢視結果呈報董事會</a:t>
            </a:r>
            <a:endParaRPr lang="zh-TW" altLang="en-US" sz="1800" dirty="0">
              <a:latin typeface="+mn-ea"/>
            </a:endParaRPr>
          </a:p>
        </p:txBody>
      </p:sp>
      <p:sp>
        <p:nvSpPr>
          <p:cNvPr id="102" name="標題 1"/>
          <p:cNvSpPr>
            <a:spLocks noGrp="1"/>
          </p:cNvSpPr>
          <p:nvPr>
            <p:ph type="title"/>
          </p:nvPr>
        </p:nvSpPr>
        <p:spPr>
          <a:xfrm>
            <a:off x="256642" y="207446"/>
            <a:ext cx="8800463" cy="562074"/>
          </a:xfrm>
        </p:spPr>
        <p:txBody>
          <a:bodyPr/>
          <a:lstStyle/>
          <a:p>
            <a:r>
              <a:rPr lang="zh-TW" altLang="en-US" dirty="0"/>
              <a:t>將氣候相關風險及機會納入營運業務中</a:t>
            </a:r>
          </a:p>
        </p:txBody>
      </p:sp>
      <p:sp>
        <p:nvSpPr>
          <p:cNvPr id="40" name="矩形 39"/>
          <p:cNvSpPr/>
          <p:nvPr/>
        </p:nvSpPr>
        <p:spPr>
          <a:xfrm>
            <a:off x="330391" y="4443680"/>
            <a:ext cx="1267056" cy="1062972"/>
          </a:xfrm>
          <a:prstGeom prst="rect">
            <a:avLst/>
          </a:prstGeom>
          <a:noFill/>
          <a:ln>
            <a:solidFill>
              <a:schemeClr val="bg2">
                <a:lumMod val="75000"/>
              </a:schemeClr>
            </a:solidFill>
          </a:ln>
        </p:spPr>
        <p:txBody>
          <a:bodyPr wrap="square">
            <a:noAutofit/>
          </a:bodyPr>
          <a:lstStyle/>
          <a:p>
            <a:pPr algn="ctr" defTabSz="914378">
              <a:defRPr/>
            </a:pPr>
            <a:endParaRPr lang="zh-TW" altLang="en-US" sz="1700" b="1" dirty="0">
              <a:solidFill>
                <a:schemeClr val="bg2">
                  <a:lumMod val="75000"/>
                </a:schemeClr>
              </a:solidFill>
            </a:endParaRPr>
          </a:p>
        </p:txBody>
      </p:sp>
    </p:spTree>
    <p:extLst>
      <p:ext uri="{BB962C8B-B14F-4D97-AF65-F5344CB8AC3E}">
        <p14:creationId xmlns:p14="http://schemas.microsoft.com/office/powerpoint/2010/main" val="11965065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11727" y="163339"/>
            <a:ext cx="8785330" cy="562074"/>
          </a:xfrm>
          <a:noFill/>
        </p:spPr>
        <p:txBody>
          <a:bodyPr>
            <a:noAutofit/>
          </a:bodyPr>
          <a:lstStyle/>
          <a:p>
            <a:r>
              <a:rPr lang="zh-TW" altLang="en-US" dirty="0" smtClean="0"/>
              <a:t>提供綠色商品對</a:t>
            </a:r>
            <a:r>
              <a:rPr lang="zh-TW" altLang="en-US" dirty="0"/>
              <a:t>環境帶來正面影響</a:t>
            </a:r>
          </a:p>
        </p:txBody>
      </p:sp>
      <p:sp>
        <p:nvSpPr>
          <p:cNvPr id="5" name="投影片編號版面配置區 4"/>
          <p:cNvSpPr>
            <a:spLocks noGrp="1"/>
          </p:cNvSpPr>
          <p:nvPr>
            <p:ph type="sldNum" sz="quarter" idx="11"/>
          </p:nvPr>
        </p:nvSpPr>
        <p:spPr/>
        <p:txBody>
          <a:bodyPr/>
          <a:lstStyle/>
          <a:p>
            <a:fld id="{018B90E8-31B4-41F6-8174-D549C5229FD8}" type="slidenum">
              <a:rPr lang="zh-TW" altLang="en-US" smtClean="0"/>
              <a:pPr/>
              <a:t>48</a:t>
            </a:fld>
            <a:endParaRPr lang="zh-TW" altLang="en-US" dirty="0"/>
          </a:p>
        </p:txBody>
      </p:sp>
      <p:sp>
        <p:nvSpPr>
          <p:cNvPr id="60" name="文字方塊 59"/>
          <p:cNvSpPr txBox="1"/>
          <p:nvPr/>
        </p:nvSpPr>
        <p:spPr>
          <a:xfrm>
            <a:off x="3222136" y="1583413"/>
            <a:ext cx="800219" cy="338554"/>
          </a:xfrm>
          <a:prstGeom prst="rect">
            <a:avLst/>
          </a:prstGeom>
          <a:noFill/>
        </p:spPr>
        <p:txBody>
          <a:bodyPr wrap="none" rtlCol="0">
            <a:spAutoFit/>
          </a:bodyPr>
          <a:lstStyle/>
          <a:p>
            <a:r>
              <a:rPr lang="zh-TW" altLang="en-US" sz="1600" b="1" dirty="0" smtClean="0">
                <a:solidFill>
                  <a:schemeClr val="bg2">
                    <a:lumMod val="50000"/>
                  </a:schemeClr>
                </a:solidFill>
              </a:rPr>
              <a:t>太陽能</a:t>
            </a:r>
            <a:endParaRPr lang="zh-TW" altLang="en-US" sz="1600" b="1" dirty="0">
              <a:solidFill>
                <a:schemeClr val="bg2">
                  <a:lumMod val="50000"/>
                </a:schemeClr>
              </a:solidFill>
            </a:endParaRPr>
          </a:p>
        </p:txBody>
      </p:sp>
      <p:pic>
        <p:nvPicPr>
          <p:cNvPr id="75" name="圖片 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277" y="1473736"/>
            <a:ext cx="534367" cy="534367"/>
          </a:xfrm>
          <a:prstGeom prst="rect">
            <a:avLst/>
          </a:prstGeom>
        </p:spPr>
      </p:pic>
      <p:pic>
        <p:nvPicPr>
          <p:cNvPr id="76" name="圖片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629754" y="1417166"/>
            <a:ext cx="514494" cy="514494"/>
          </a:xfrm>
          <a:prstGeom prst="rect">
            <a:avLst/>
          </a:prstGeom>
        </p:spPr>
      </p:pic>
      <p:grpSp>
        <p:nvGrpSpPr>
          <p:cNvPr id="35" name="群組 34"/>
          <p:cNvGrpSpPr/>
          <p:nvPr/>
        </p:nvGrpSpPr>
        <p:grpSpPr>
          <a:xfrm>
            <a:off x="4870080" y="877524"/>
            <a:ext cx="4167335" cy="5417224"/>
            <a:chOff x="4953707" y="838153"/>
            <a:chExt cx="4167335" cy="5278576"/>
          </a:xfrm>
        </p:grpSpPr>
        <p:grpSp>
          <p:nvGrpSpPr>
            <p:cNvPr id="56" name="群組 55"/>
            <p:cNvGrpSpPr/>
            <p:nvPr/>
          </p:nvGrpSpPr>
          <p:grpSpPr>
            <a:xfrm>
              <a:off x="5093978" y="838153"/>
              <a:ext cx="4027064" cy="5278576"/>
              <a:chOff x="4814292" y="670704"/>
              <a:chExt cx="4027064" cy="5278576"/>
            </a:xfrm>
          </p:grpSpPr>
          <p:sp>
            <p:nvSpPr>
              <p:cNvPr id="4" name="矩形 3"/>
              <p:cNvSpPr/>
              <p:nvPr/>
            </p:nvSpPr>
            <p:spPr>
              <a:xfrm>
                <a:off x="4814292" y="869725"/>
                <a:ext cx="3744416" cy="5079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bg2">
                      <a:lumMod val="50000"/>
                    </a:schemeClr>
                  </a:solidFill>
                </a:endParaRPr>
              </a:p>
            </p:txBody>
          </p:sp>
          <p:sp>
            <p:nvSpPr>
              <p:cNvPr id="14" name="文字方塊 13"/>
              <p:cNvSpPr txBox="1"/>
              <p:nvPr/>
            </p:nvSpPr>
            <p:spPr>
              <a:xfrm>
                <a:off x="4814292" y="670704"/>
                <a:ext cx="4027064" cy="329889"/>
              </a:xfrm>
              <a:prstGeom prst="rect">
                <a:avLst/>
              </a:prstGeom>
              <a:noFill/>
            </p:spPr>
            <p:txBody>
              <a:bodyPr wrap="none" rtlCol="0">
                <a:spAutoFit/>
              </a:bodyPr>
              <a:lstStyle/>
              <a:p>
                <a:r>
                  <a:rPr lang="zh-TW" altLang="en-US" sz="1600" b="1" dirty="0" smtClean="0">
                    <a:solidFill>
                      <a:schemeClr val="bg2">
                        <a:lumMod val="50000"/>
                      </a:schemeClr>
                    </a:solidFill>
                  </a:rPr>
                  <a:t>產險業界首創</a:t>
                </a:r>
                <a:r>
                  <a:rPr lang="en-US" altLang="zh-TW" sz="1600" b="1" dirty="0" smtClean="0">
                    <a:solidFill>
                      <a:schemeClr val="bg2">
                        <a:lumMod val="50000"/>
                      </a:schemeClr>
                    </a:solidFill>
                  </a:rPr>
                  <a:t>– </a:t>
                </a:r>
                <a:r>
                  <a:rPr lang="zh-TW" altLang="en-US" sz="1600" b="1" dirty="0" smtClean="0">
                    <a:solidFill>
                      <a:schemeClr val="bg2">
                        <a:lumMod val="50000"/>
                      </a:schemeClr>
                    </a:solidFill>
                  </a:rPr>
                  <a:t>商品設計納入綠色環保概念</a:t>
                </a:r>
                <a:endParaRPr lang="zh-TW" altLang="en-US" sz="1600" b="1" dirty="0">
                  <a:solidFill>
                    <a:schemeClr val="bg2">
                      <a:lumMod val="50000"/>
                    </a:schemeClr>
                  </a:solidFill>
                </a:endParaRPr>
              </a:p>
            </p:txBody>
          </p:sp>
          <p:cxnSp>
            <p:nvCxnSpPr>
              <p:cNvPr id="25" name="直線接點 24"/>
              <p:cNvCxnSpPr/>
              <p:nvPr/>
            </p:nvCxnSpPr>
            <p:spPr>
              <a:xfrm>
                <a:off x="4994312" y="1226308"/>
                <a:ext cx="33843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5764955" y="1309000"/>
                <a:ext cx="1538938" cy="667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000" b="1" dirty="0" smtClean="0">
                    <a:solidFill>
                      <a:schemeClr val="bg2">
                        <a:lumMod val="50000"/>
                      </a:schemeClr>
                    </a:solidFill>
                  </a:rPr>
                  <a:t>再生能源產業</a:t>
                </a:r>
                <a:r>
                  <a:rPr lang="zh-TW" altLang="en-US" sz="1000" dirty="0" smtClean="0">
                    <a:solidFill>
                      <a:schemeClr val="bg2">
                        <a:lumMod val="50000"/>
                      </a:schemeClr>
                    </a:solidFill>
                  </a:rPr>
                  <a:t>保險</a:t>
                </a:r>
                <a:r>
                  <a:rPr lang="zh-TW" altLang="en-US" sz="1000" dirty="0">
                    <a:solidFill>
                      <a:schemeClr val="bg2">
                        <a:lumMod val="50000"/>
                      </a:schemeClr>
                    </a:solidFill>
                  </a:rPr>
                  <a:t>累計承保</a:t>
                </a:r>
                <a:r>
                  <a:rPr lang="zh-TW" altLang="en-US" sz="1000" dirty="0" smtClean="0">
                    <a:solidFill>
                      <a:schemeClr val="bg2">
                        <a:lumMod val="50000"/>
                      </a:schemeClr>
                    </a:solidFill>
                  </a:rPr>
                  <a:t>金額</a:t>
                </a:r>
                <a:r>
                  <a:rPr lang="en-US" altLang="zh-TW" sz="1000" dirty="0" smtClean="0">
                    <a:solidFill>
                      <a:schemeClr val="bg2">
                        <a:lumMod val="50000"/>
                      </a:schemeClr>
                    </a:solidFill>
                  </a:rPr>
                  <a:t/>
                </a:r>
                <a:br>
                  <a:rPr lang="en-US" altLang="zh-TW" sz="1000" dirty="0" smtClean="0">
                    <a:solidFill>
                      <a:schemeClr val="bg2">
                        <a:lumMod val="50000"/>
                      </a:schemeClr>
                    </a:solidFill>
                  </a:rPr>
                </a:br>
                <a:r>
                  <a:rPr lang="en-US" altLang="zh-TW" sz="1000" dirty="0" smtClean="0">
                    <a:solidFill>
                      <a:schemeClr val="bg2">
                        <a:lumMod val="50000"/>
                      </a:schemeClr>
                    </a:solidFill>
                  </a:rPr>
                  <a:t>(</a:t>
                </a:r>
                <a:r>
                  <a:rPr lang="zh-TW" altLang="en-US" sz="1000" dirty="0">
                    <a:solidFill>
                      <a:schemeClr val="bg2">
                        <a:lumMod val="50000"/>
                      </a:schemeClr>
                    </a:solidFill>
                  </a:rPr>
                  <a:t>截至</a:t>
                </a:r>
                <a:r>
                  <a:rPr lang="en-US" altLang="zh-TW" sz="1000" dirty="0">
                    <a:solidFill>
                      <a:schemeClr val="bg2">
                        <a:lumMod val="50000"/>
                      </a:schemeClr>
                    </a:solidFill>
                  </a:rPr>
                  <a:t>2021</a:t>
                </a:r>
                <a:r>
                  <a:rPr lang="zh-TW" altLang="en-US" sz="1000" dirty="0">
                    <a:solidFill>
                      <a:schemeClr val="bg2">
                        <a:lumMod val="50000"/>
                      </a:schemeClr>
                    </a:solidFill>
                  </a:rPr>
                  <a:t>年底</a:t>
                </a:r>
                <a:r>
                  <a:rPr lang="en-US" altLang="zh-TW" sz="1000" dirty="0" smtClean="0">
                    <a:solidFill>
                      <a:schemeClr val="bg2">
                        <a:lumMod val="50000"/>
                      </a:schemeClr>
                    </a:solidFill>
                  </a:rPr>
                  <a:t>)</a:t>
                </a:r>
                <a:endParaRPr lang="en-US" altLang="zh-TW" sz="1000" dirty="0">
                  <a:solidFill>
                    <a:schemeClr val="bg2">
                      <a:lumMod val="50000"/>
                    </a:schemeClr>
                  </a:solidFill>
                </a:endParaRPr>
              </a:p>
            </p:txBody>
          </p:sp>
          <p:sp>
            <p:nvSpPr>
              <p:cNvPr id="28" name="文字方塊 27"/>
              <p:cNvSpPr txBox="1"/>
              <p:nvPr/>
            </p:nvSpPr>
            <p:spPr>
              <a:xfrm>
                <a:off x="7602197" y="1393663"/>
                <a:ext cx="976549" cy="509829"/>
              </a:xfrm>
              <a:prstGeom prst="rect">
                <a:avLst/>
              </a:prstGeom>
              <a:noFill/>
            </p:spPr>
            <p:txBody>
              <a:bodyPr wrap="none" rtlCol="0">
                <a:spAutoFit/>
              </a:bodyPr>
              <a:lstStyle/>
              <a:p>
                <a:pPr algn="ctr"/>
                <a:r>
                  <a:rPr lang="en-US" altLang="zh-TW" sz="1400" b="1" dirty="0" smtClean="0">
                    <a:solidFill>
                      <a:schemeClr val="bg2">
                        <a:lumMod val="50000"/>
                      </a:schemeClr>
                    </a:solidFill>
                  </a:rPr>
                  <a:t>NT$ 148.8 </a:t>
                </a:r>
              </a:p>
              <a:p>
                <a:pPr algn="ctr"/>
                <a:r>
                  <a:rPr lang="en-US" altLang="zh-TW" sz="1400" b="1" dirty="0" smtClean="0">
                    <a:solidFill>
                      <a:schemeClr val="bg2">
                        <a:lumMod val="50000"/>
                      </a:schemeClr>
                    </a:solidFill>
                  </a:rPr>
                  <a:t>billion</a:t>
                </a:r>
                <a:endParaRPr lang="en-US" altLang="zh-TW" sz="1400" b="1" dirty="0">
                  <a:solidFill>
                    <a:schemeClr val="bg2">
                      <a:lumMod val="50000"/>
                    </a:schemeClr>
                  </a:solidFill>
                </a:endParaRPr>
              </a:p>
            </p:txBody>
          </p:sp>
          <p:sp>
            <p:nvSpPr>
              <p:cNvPr id="32" name="矩形 31"/>
              <p:cNvSpPr/>
              <p:nvPr/>
            </p:nvSpPr>
            <p:spPr>
              <a:xfrm>
                <a:off x="5803925" y="2157456"/>
                <a:ext cx="1597371" cy="658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000" b="1" dirty="0">
                    <a:solidFill>
                      <a:schemeClr val="bg2">
                        <a:lumMod val="50000"/>
                      </a:schemeClr>
                    </a:solidFill>
                  </a:rPr>
                  <a:t>綠能環保車</a:t>
                </a:r>
                <a:r>
                  <a:rPr lang="zh-TW" altLang="en-US" sz="1000" dirty="0">
                    <a:solidFill>
                      <a:schemeClr val="bg2">
                        <a:lumMod val="50000"/>
                      </a:schemeClr>
                    </a:solidFill>
                  </a:rPr>
                  <a:t>險件數</a:t>
                </a:r>
              </a:p>
              <a:p>
                <a:r>
                  <a:rPr lang="en-US" altLang="zh-TW" sz="1000" dirty="0">
                    <a:solidFill>
                      <a:schemeClr val="bg2">
                        <a:lumMod val="50000"/>
                      </a:schemeClr>
                    </a:solidFill>
                  </a:rPr>
                  <a:t>(</a:t>
                </a:r>
                <a:r>
                  <a:rPr lang="zh-TW" altLang="en-US" sz="1000" dirty="0">
                    <a:solidFill>
                      <a:schemeClr val="bg2">
                        <a:lumMod val="50000"/>
                      </a:schemeClr>
                    </a:solidFill>
                  </a:rPr>
                  <a:t>截至</a:t>
                </a:r>
                <a:r>
                  <a:rPr lang="en-US" altLang="zh-TW" sz="1000" dirty="0" smtClean="0">
                    <a:solidFill>
                      <a:schemeClr val="bg2">
                        <a:lumMod val="50000"/>
                      </a:schemeClr>
                    </a:solidFill>
                  </a:rPr>
                  <a:t>2021</a:t>
                </a:r>
                <a:r>
                  <a:rPr lang="zh-TW" altLang="en-US" sz="1000" dirty="0" smtClean="0">
                    <a:solidFill>
                      <a:schemeClr val="bg2">
                        <a:lumMod val="50000"/>
                      </a:schemeClr>
                    </a:solidFill>
                  </a:rPr>
                  <a:t>年底</a:t>
                </a:r>
                <a:r>
                  <a:rPr lang="en-US" altLang="zh-TW" sz="1000" dirty="0">
                    <a:solidFill>
                      <a:schemeClr val="bg2">
                        <a:lumMod val="50000"/>
                      </a:schemeClr>
                    </a:solidFill>
                  </a:rPr>
                  <a:t>)</a:t>
                </a:r>
              </a:p>
            </p:txBody>
          </p:sp>
          <p:sp>
            <p:nvSpPr>
              <p:cNvPr id="41" name="Oval 21">
                <a:extLst>
                  <a:ext uri="{FF2B5EF4-FFF2-40B4-BE49-F238E27FC236}">
                    <a16:creationId xmlns:a16="http://schemas.microsoft.com/office/drawing/2014/main" id="{B92F2676-D90E-40BF-8AC5-C623D6EC5932}"/>
                  </a:ext>
                </a:extLst>
              </p:cNvPr>
              <p:cNvSpPr>
                <a:spLocks noChangeAspect="1"/>
              </p:cNvSpPr>
              <p:nvPr/>
            </p:nvSpPr>
            <p:spPr>
              <a:xfrm>
                <a:off x="5038997" y="3898072"/>
                <a:ext cx="426774" cy="430337"/>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2">
                      <a:lumMod val="50000"/>
                    </a:schemeClr>
                  </a:solidFill>
                </a:endParaRPr>
              </a:p>
            </p:txBody>
          </p:sp>
          <p:sp>
            <p:nvSpPr>
              <p:cNvPr id="53" name="矩形 52"/>
              <p:cNvSpPr/>
              <p:nvPr/>
            </p:nvSpPr>
            <p:spPr>
              <a:xfrm>
                <a:off x="5912022" y="4356579"/>
                <a:ext cx="1728754" cy="658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000" b="1" dirty="0">
                    <a:solidFill>
                      <a:schemeClr val="bg2">
                        <a:lumMod val="50000"/>
                      </a:schemeClr>
                    </a:solidFill>
                  </a:rPr>
                  <a:t>公共自行車險</a:t>
                </a:r>
                <a:r>
                  <a:rPr lang="zh-TW" altLang="en-US" sz="1000" dirty="0">
                    <a:solidFill>
                      <a:schemeClr val="bg2">
                        <a:lumMod val="50000"/>
                      </a:schemeClr>
                    </a:solidFill>
                  </a:rPr>
                  <a:t>承保人次</a:t>
                </a:r>
              </a:p>
              <a:p>
                <a:r>
                  <a:rPr lang="en-US" altLang="zh-TW" sz="1000" dirty="0">
                    <a:solidFill>
                      <a:schemeClr val="bg2">
                        <a:lumMod val="50000"/>
                      </a:schemeClr>
                    </a:solidFill>
                  </a:rPr>
                  <a:t>(</a:t>
                </a:r>
                <a:r>
                  <a:rPr lang="zh-TW" altLang="en-US" sz="1000" dirty="0">
                    <a:solidFill>
                      <a:schemeClr val="bg2">
                        <a:lumMod val="50000"/>
                      </a:schemeClr>
                    </a:solidFill>
                  </a:rPr>
                  <a:t>截至</a:t>
                </a:r>
                <a:r>
                  <a:rPr lang="en-US" altLang="zh-TW" sz="1000" dirty="0" smtClean="0">
                    <a:solidFill>
                      <a:schemeClr val="bg2">
                        <a:lumMod val="50000"/>
                      </a:schemeClr>
                    </a:solidFill>
                  </a:rPr>
                  <a:t>2021</a:t>
                </a:r>
                <a:r>
                  <a:rPr lang="zh-TW" altLang="en-US" sz="1000" dirty="0" smtClean="0">
                    <a:solidFill>
                      <a:schemeClr val="bg2">
                        <a:lumMod val="50000"/>
                      </a:schemeClr>
                    </a:solidFill>
                  </a:rPr>
                  <a:t>底</a:t>
                </a:r>
                <a:r>
                  <a:rPr lang="en-US" altLang="zh-TW" sz="1000" dirty="0">
                    <a:solidFill>
                      <a:schemeClr val="bg2">
                        <a:lumMod val="50000"/>
                      </a:schemeClr>
                    </a:solidFill>
                  </a:rPr>
                  <a:t>)</a:t>
                </a:r>
              </a:p>
            </p:txBody>
          </p:sp>
          <p:sp>
            <p:nvSpPr>
              <p:cNvPr id="54" name="文字方塊 53"/>
              <p:cNvSpPr txBox="1"/>
              <p:nvPr/>
            </p:nvSpPr>
            <p:spPr>
              <a:xfrm>
                <a:off x="7475118" y="2189508"/>
                <a:ext cx="1304036" cy="509829"/>
              </a:xfrm>
              <a:prstGeom prst="rect">
                <a:avLst/>
              </a:prstGeom>
              <a:noFill/>
            </p:spPr>
            <p:txBody>
              <a:bodyPr wrap="square" rtlCol="0">
                <a:spAutoFit/>
              </a:bodyPr>
              <a:lstStyle/>
              <a:p>
                <a:pPr algn="ctr"/>
                <a:r>
                  <a:rPr lang="en-US" altLang="zh-TW" sz="1400" b="1" dirty="0" smtClean="0">
                    <a:solidFill>
                      <a:schemeClr val="bg2">
                        <a:lumMod val="50000"/>
                      </a:schemeClr>
                    </a:solidFill>
                  </a:rPr>
                  <a:t>28,122</a:t>
                </a:r>
                <a:endParaRPr lang="en-US" altLang="zh-TW" sz="1400" b="1" dirty="0">
                  <a:solidFill>
                    <a:schemeClr val="bg2">
                      <a:lumMod val="50000"/>
                    </a:schemeClr>
                  </a:solidFill>
                </a:endParaRPr>
              </a:p>
              <a:p>
                <a:pPr algn="ctr"/>
                <a:r>
                  <a:rPr lang="en-US" altLang="zh-TW" sz="1400" b="1" dirty="0">
                    <a:solidFill>
                      <a:schemeClr val="bg2">
                        <a:lumMod val="50000"/>
                      </a:schemeClr>
                    </a:solidFill>
                  </a:rPr>
                  <a:t>g</a:t>
                </a:r>
                <a:r>
                  <a:rPr lang="en-US" altLang="zh-TW" sz="1400" b="1" dirty="0" smtClean="0">
                    <a:solidFill>
                      <a:schemeClr val="bg2">
                        <a:lumMod val="50000"/>
                      </a:schemeClr>
                    </a:solidFill>
                  </a:rPr>
                  <a:t>reen </a:t>
                </a:r>
                <a:r>
                  <a:rPr lang="en-US" altLang="zh-TW" sz="1400" b="1" dirty="0">
                    <a:solidFill>
                      <a:schemeClr val="bg2">
                        <a:lumMod val="50000"/>
                      </a:schemeClr>
                    </a:solidFill>
                  </a:rPr>
                  <a:t>vehicles</a:t>
                </a:r>
                <a:endParaRPr lang="zh-TW" altLang="en-US" sz="1400" b="1" dirty="0">
                  <a:solidFill>
                    <a:schemeClr val="bg2">
                      <a:lumMod val="50000"/>
                    </a:schemeClr>
                  </a:solidFill>
                </a:endParaRPr>
              </a:p>
            </p:txBody>
          </p:sp>
          <p:sp>
            <p:nvSpPr>
              <p:cNvPr id="55" name="文字方塊 54"/>
              <p:cNvSpPr txBox="1"/>
              <p:nvPr/>
            </p:nvSpPr>
            <p:spPr>
              <a:xfrm>
                <a:off x="7553889" y="2887915"/>
                <a:ext cx="1196284" cy="509829"/>
              </a:xfrm>
              <a:prstGeom prst="rect">
                <a:avLst/>
              </a:prstGeom>
              <a:noFill/>
            </p:spPr>
            <p:txBody>
              <a:bodyPr wrap="square" rtlCol="0">
                <a:spAutoFit/>
              </a:bodyPr>
              <a:lstStyle/>
              <a:p>
                <a:pPr algn="ctr"/>
                <a:r>
                  <a:rPr lang="en-US" altLang="zh-TW" sz="1400" b="1" dirty="0" smtClean="0">
                    <a:solidFill>
                      <a:schemeClr val="bg2">
                        <a:lumMod val="50000"/>
                      </a:schemeClr>
                    </a:solidFill>
                  </a:rPr>
                  <a:t>8,261</a:t>
                </a:r>
              </a:p>
              <a:p>
                <a:pPr algn="ctr"/>
                <a:r>
                  <a:rPr lang="en-US" altLang="zh-TW" sz="1400" b="1" dirty="0" smtClean="0">
                    <a:solidFill>
                      <a:schemeClr val="bg2">
                        <a:lumMod val="50000"/>
                      </a:schemeClr>
                    </a:solidFill>
                  </a:rPr>
                  <a:t>bicycles</a:t>
                </a:r>
                <a:endParaRPr lang="zh-TW" altLang="en-US" sz="1400" b="1" dirty="0">
                  <a:solidFill>
                    <a:schemeClr val="bg2">
                      <a:lumMod val="50000"/>
                    </a:schemeClr>
                  </a:solidFill>
                </a:endParaRPr>
              </a:p>
            </p:txBody>
          </p:sp>
        </p:grpSp>
        <p:pic>
          <p:nvPicPr>
            <p:cNvPr id="9" name="圖片 8"/>
            <p:cNvPicPr>
              <a:picLocks noChangeAspect="1"/>
            </p:cNvPicPr>
            <p:nvPr/>
          </p:nvPicPr>
          <p:blipFill>
            <a:blip r:embed="rId5"/>
            <a:stretch>
              <a:fillRect/>
            </a:stretch>
          </p:blipFill>
          <p:spPr>
            <a:xfrm>
              <a:off x="5410856" y="1579437"/>
              <a:ext cx="666843" cy="504895"/>
            </a:xfrm>
            <a:prstGeom prst="rect">
              <a:avLst/>
            </a:prstGeom>
          </p:spPr>
        </p:pic>
        <p:pic>
          <p:nvPicPr>
            <p:cNvPr id="12" name="圖片 11"/>
            <p:cNvPicPr>
              <a:picLocks noChangeAspect="1"/>
            </p:cNvPicPr>
            <p:nvPr/>
          </p:nvPicPr>
          <p:blipFill>
            <a:blip r:embed="rId6"/>
            <a:stretch>
              <a:fillRect/>
            </a:stretch>
          </p:blipFill>
          <p:spPr>
            <a:xfrm>
              <a:off x="5518730" y="2360501"/>
              <a:ext cx="590632" cy="400106"/>
            </a:xfrm>
            <a:prstGeom prst="rect">
              <a:avLst/>
            </a:prstGeom>
          </p:spPr>
        </p:pic>
        <p:pic>
          <p:nvPicPr>
            <p:cNvPr id="13" name="圖片 12"/>
            <p:cNvPicPr>
              <a:picLocks noChangeAspect="1"/>
            </p:cNvPicPr>
            <p:nvPr/>
          </p:nvPicPr>
          <p:blipFill>
            <a:blip r:embed="rId7"/>
            <a:stretch>
              <a:fillRect/>
            </a:stretch>
          </p:blipFill>
          <p:spPr>
            <a:xfrm>
              <a:off x="5534047" y="3094626"/>
              <a:ext cx="571580" cy="428685"/>
            </a:xfrm>
            <a:prstGeom prst="rect">
              <a:avLst/>
            </a:prstGeom>
          </p:spPr>
        </p:pic>
        <p:pic>
          <p:nvPicPr>
            <p:cNvPr id="16" name="圖片 15"/>
            <p:cNvPicPr>
              <a:picLocks noChangeAspect="1"/>
            </p:cNvPicPr>
            <p:nvPr/>
          </p:nvPicPr>
          <p:blipFill>
            <a:blip r:embed="rId8"/>
            <a:stretch>
              <a:fillRect/>
            </a:stretch>
          </p:blipFill>
          <p:spPr>
            <a:xfrm>
              <a:off x="5561599" y="3810390"/>
              <a:ext cx="504895" cy="533474"/>
            </a:xfrm>
            <a:prstGeom prst="rect">
              <a:avLst/>
            </a:prstGeom>
          </p:spPr>
        </p:pic>
        <p:sp>
          <p:nvSpPr>
            <p:cNvPr id="49" name="矩形 48"/>
            <p:cNvSpPr/>
            <p:nvPr/>
          </p:nvSpPr>
          <p:spPr>
            <a:xfrm>
              <a:off x="6081190" y="3722076"/>
              <a:ext cx="1728754" cy="658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000" dirty="0" smtClean="0">
                  <a:solidFill>
                    <a:schemeClr val="bg2">
                      <a:lumMod val="50000"/>
                    </a:schemeClr>
                  </a:solidFill>
                </a:rPr>
                <a:t>承</a:t>
              </a:r>
              <a:r>
                <a:rPr lang="zh-TW" altLang="en-US" sz="1000" dirty="0">
                  <a:solidFill>
                    <a:schemeClr val="bg2">
                      <a:lumMod val="50000"/>
                    </a:schemeClr>
                  </a:solidFill>
                </a:rPr>
                <a:t>作</a:t>
              </a:r>
              <a:r>
                <a:rPr lang="zh-TW" altLang="en-US" sz="1000" b="1" dirty="0" smtClean="0">
                  <a:solidFill>
                    <a:schemeClr val="bg2">
                      <a:lumMod val="50000"/>
                    </a:schemeClr>
                  </a:solidFill>
                </a:rPr>
                <a:t>台灣首張離岸風力發電</a:t>
              </a:r>
              <a:r>
                <a:rPr lang="zh-TW" altLang="en-US" sz="1000" dirty="0" smtClean="0">
                  <a:solidFill>
                    <a:schemeClr val="bg2">
                      <a:lumMod val="50000"/>
                    </a:schemeClr>
                  </a:solidFill>
                </a:rPr>
                <a:t>保險燒品</a:t>
              </a:r>
              <a:endParaRPr lang="zh-TW" altLang="en-US" sz="1000" dirty="0">
                <a:solidFill>
                  <a:schemeClr val="bg2">
                    <a:lumMod val="50000"/>
                  </a:schemeClr>
                </a:solidFill>
              </a:endParaRPr>
            </a:p>
          </p:txBody>
        </p:sp>
        <p:pic>
          <p:nvPicPr>
            <p:cNvPr id="19" name="圖片 18"/>
            <p:cNvPicPr>
              <a:picLocks noChangeAspect="1"/>
            </p:cNvPicPr>
            <p:nvPr/>
          </p:nvPicPr>
          <p:blipFill>
            <a:blip r:embed="rId9"/>
            <a:stretch>
              <a:fillRect/>
            </a:stretch>
          </p:blipFill>
          <p:spPr>
            <a:xfrm>
              <a:off x="5487235" y="4589926"/>
              <a:ext cx="771633" cy="466790"/>
            </a:xfrm>
            <a:prstGeom prst="rect">
              <a:avLst/>
            </a:prstGeom>
          </p:spPr>
        </p:pic>
        <p:sp>
          <p:nvSpPr>
            <p:cNvPr id="51" name="文字方塊 50"/>
            <p:cNvSpPr txBox="1"/>
            <p:nvPr/>
          </p:nvSpPr>
          <p:spPr>
            <a:xfrm>
              <a:off x="7833575" y="4532332"/>
              <a:ext cx="1196284" cy="509829"/>
            </a:xfrm>
            <a:prstGeom prst="rect">
              <a:avLst/>
            </a:prstGeom>
            <a:noFill/>
          </p:spPr>
          <p:txBody>
            <a:bodyPr wrap="square" rtlCol="0">
              <a:spAutoFit/>
            </a:bodyPr>
            <a:lstStyle/>
            <a:p>
              <a:pPr algn="ctr"/>
              <a:r>
                <a:rPr lang="en-US" altLang="zh-TW" sz="1400" b="1" dirty="0" smtClean="0">
                  <a:solidFill>
                    <a:schemeClr val="bg2">
                      <a:lumMod val="50000"/>
                    </a:schemeClr>
                  </a:solidFill>
                </a:rPr>
                <a:t>77.6 million</a:t>
              </a:r>
            </a:p>
            <a:p>
              <a:pPr algn="ctr"/>
              <a:r>
                <a:rPr lang="en-US" altLang="zh-TW" sz="1400" b="1" dirty="0">
                  <a:solidFill>
                    <a:schemeClr val="bg2">
                      <a:lumMod val="50000"/>
                    </a:schemeClr>
                  </a:solidFill>
                </a:rPr>
                <a:t>b</a:t>
              </a:r>
              <a:r>
                <a:rPr lang="en-US" altLang="zh-TW" sz="1400" b="1" dirty="0" smtClean="0">
                  <a:solidFill>
                    <a:schemeClr val="bg2">
                      <a:lumMod val="50000"/>
                    </a:schemeClr>
                  </a:solidFill>
                </a:rPr>
                <a:t>icycle riders</a:t>
              </a:r>
              <a:endParaRPr lang="zh-TW" altLang="en-US" sz="1400" b="1" dirty="0">
                <a:solidFill>
                  <a:schemeClr val="bg2">
                    <a:lumMod val="50000"/>
                  </a:schemeClr>
                </a:solidFill>
              </a:endParaRPr>
            </a:p>
          </p:txBody>
        </p:sp>
        <p:cxnSp>
          <p:nvCxnSpPr>
            <p:cNvPr id="30" name="直線接點 29"/>
            <p:cNvCxnSpPr/>
            <p:nvPr/>
          </p:nvCxnSpPr>
          <p:spPr>
            <a:xfrm>
              <a:off x="5258581" y="1467466"/>
              <a:ext cx="15417" cy="390463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2" name="文字方塊 81">
              <a:extLst>
                <a:ext uri="{FF2B5EF4-FFF2-40B4-BE49-F238E27FC236}">
                  <a16:creationId xmlns:a16="http://schemas.microsoft.com/office/drawing/2014/main" id="{0B9B6F42-B9F7-4F29-A769-C406627B5BEE}"/>
                </a:ext>
              </a:extLst>
            </p:cNvPr>
            <p:cNvSpPr txBox="1"/>
            <p:nvPr/>
          </p:nvSpPr>
          <p:spPr>
            <a:xfrm>
              <a:off x="4953707" y="1727777"/>
              <a:ext cx="558500" cy="253916"/>
            </a:xfrm>
            <a:prstGeom prst="rect">
              <a:avLst/>
            </a:prstGeom>
            <a:solidFill>
              <a:schemeClr val="bg1"/>
            </a:solidFill>
          </p:spPr>
          <p:txBody>
            <a:bodyPr wrap="square">
              <a:spAutoFit/>
            </a:bodyPr>
            <a:lstStyle/>
            <a:p>
              <a:pPr algn="ctr" defTabSz="914333">
                <a:buClr>
                  <a:srgbClr val="3F3F3F"/>
                </a:buClr>
                <a:defRPr/>
              </a:pPr>
              <a:r>
                <a:rPr lang="en" altLang="zh-TW" sz="1050" dirty="0">
                  <a:solidFill>
                    <a:schemeClr val="tx1">
                      <a:lumMod val="65000"/>
                      <a:lumOff val="35000"/>
                    </a:schemeClr>
                  </a:solidFill>
                  <a:latin typeface="Century Gothic" panose="020B0502020202020204" pitchFamily="34" charset="0"/>
                  <a:ea typeface="Arial"/>
                  <a:cs typeface="Arial"/>
                  <a:sym typeface="Arial"/>
                </a:rPr>
                <a:t>201</a:t>
              </a:r>
              <a:r>
                <a:rPr lang="en" altLang="zh-TW" sz="1050" dirty="0">
                  <a:solidFill>
                    <a:schemeClr val="tx1">
                      <a:lumMod val="65000"/>
                      <a:lumOff val="35000"/>
                    </a:schemeClr>
                  </a:solidFill>
                  <a:latin typeface="Century Gothic" panose="020B0502020202020204" pitchFamily="34" charset="0"/>
                  <a:ea typeface="微軟正黑體"/>
                </a:rPr>
                <a:t>0</a:t>
              </a:r>
              <a:endParaRPr lang="en" altLang="zh-TW" sz="1050" dirty="0">
                <a:solidFill>
                  <a:schemeClr val="tx1">
                    <a:lumMod val="65000"/>
                    <a:lumOff val="35000"/>
                  </a:schemeClr>
                </a:solidFill>
                <a:latin typeface="Century Gothic" panose="020B0502020202020204" pitchFamily="34" charset="0"/>
                <a:ea typeface="Arial"/>
                <a:cs typeface="Arial"/>
                <a:sym typeface="Arial"/>
              </a:endParaRPr>
            </a:p>
          </p:txBody>
        </p:sp>
        <p:sp>
          <p:nvSpPr>
            <p:cNvPr id="83" name="文字方塊 82">
              <a:extLst>
                <a:ext uri="{FF2B5EF4-FFF2-40B4-BE49-F238E27FC236}">
                  <a16:creationId xmlns:a16="http://schemas.microsoft.com/office/drawing/2014/main" id="{2297984F-C428-406B-BE5D-0C26A0898012}"/>
                </a:ext>
              </a:extLst>
            </p:cNvPr>
            <p:cNvSpPr txBox="1"/>
            <p:nvPr/>
          </p:nvSpPr>
          <p:spPr>
            <a:xfrm>
              <a:off x="4953707" y="2514588"/>
              <a:ext cx="543173" cy="253916"/>
            </a:xfrm>
            <a:prstGeom prst="rect">
              <a:avLst/>
            </a:prstGeom>
            <a:solidFill>
              <a:schemeClr val="bg1"/>
            </a:solidFill>
          </p:spPr>
          <p:txBody>
            <a:bodyPr wrap="square">
              <a:spAutoFit/>
            </a:bodyPr>
            <a:lstStyle/>
            <a:p>
              <a:pPr algn="ctr" defTabSz="914333">
                <a:buClr>
                  <a:srgbClr val="3F3F3F"/>
                </a:buClr>
                <a:defRPr/>
              </a:pPr>
              <a:r>
                <a:rPr lang="en" altLang="zh-TW" sz="1050" dirty="0">
                  <a:solidFill>
                    <a:schemeClr val="tx1">
                      <a:lumMod val="65000"/>
                      <a:lumOff val="35000"/>
                    </a:schemeClr>
                  </a:solidFill>
                  <a:latin typeface="Century Gothic" panose="020B0502020202020204" pitchFamily="34" charset="0"/>
                  <a:ea typeface="Arial"/>
                  <a:cs typeface="Arial"/>
                  <a:sym typeface="Arial"/>
                </a:rPr>
                <a:t>2013</a:t>
              </a:r>
            </a:p>
          </p:txBody>
        </p:sp>
        <p:sp>
          <p:nvSpPr>
            <p:cNvPr id="84" name="文字方塊 83">
              <a:extLst>
                <a:ext uri="{FF2B5EF4-FFF2-40B4-BE49-F238E27FC236}">
                  <a16:creationId xmlns:a16="http://schemas.microsoft.com/office/drawing/2014/main" id="{EF8359AA-5206-4E70-9424-2BDD7AB29D78}"/>
                </a:ext>
              </a:extLst>
            </p:cNvPr>
            <p:cNvSpPr txBox="1"/>
            <p:nvPr/>
          </p:nvSpPr>
          <p:spPr>
            <a:xfrm>
              <a:off x="4953707" y="3241820"/>
              <a:ext cx="578552" cy="253916"/>
            </a:xfrm>
            <a:prstGeom prst="rect">
              <a:avLst/>
            </a:prstGeom>
            <a:solidFill>
              <a:schemeClr val="bg1"/>
            </a:solidFill>
          </p:spPr>
          <p:txBody>
            <a:bodyPr wrap="square">
              <a:spAutoFit/>
            </a:bodyPr>
            <a:lstStyle/>
            <a:p>
              <a:pPr algn="ctr" defTabSz="914333">
                <a:buClr>
                  <a:srgbClr val="3F3F3F"/>
                </a:buClr>
                <a:defRPr/>
              </a:pPr>
              <a:r>
                <a:rPr lang="en" altLang="zh-TW" sz="1050" dirty="0">
                  <a:solidFill>
                    <a:schemeClr val="tx1">
                      <a:lumMod val="65000"/>
                      <a:lumOff val="35000"/>
                    </a:schemeClr>
                  </a:solidFill>
                  <a:latin typeface="Century Gothic" panose="020B0502020202020204" pitchFamily="34" charset="0"/>
                  <a:ea typeface="Arial"/>
                  <a:cs typeface="Arial"/>
                  <a:sym typeface="Arial"/>
                </a:rPr>
                <a:t>2014</a:t>
              </a:r>
            </a:p>
          </p:txBody>
        </p:sp>
        <p:sp>
          <p:nvSpPr>
            <p:cNvPr id="85" name="文字方塊 84">
              <a:extLst>
                <a:ext uri="{FF2B5EF4-FFF2-40B4-BE49-F238E27FC236}">
                  <a16:creationId xmlns:a16="http://schemas.microsoft.com/office/drawing/2014/main" id="{9F5E8882-04C9-4C69-A6FF-71B59000FECE}"/>
                </a:ext>
              </a:extLst>
            </p:cNvPr>
            <p:cNvSpPr txBox="1"/>
            <p:nvPr/>
          </p:nvSpPr>
          <p:spPr>
            <a:xfrm>
              <a:off x="4953707" y="3996627"/>
              <a:ext cx="566403" cy="253916"/>
            </a:xfrm>
            <a:prstGeom prst="rect">
              <a:avLst/>
            </a:prstGeom>
            <a:solidFill>
              <a:schemeClr val="bg1"/>
            </a:solidFill>
          </p:spPr>
          <p:txBody>
            <a:bodyPr wrap="square">
              <a:spAutoFit/>
            </a:bodyPr>
            <a:lstStyle/>
            <a:p>
              <a:pPr algn="ctr" defTabSz="914333">
                <a:buClr>
                  <a:srgbClr val="3F3F3F"/>
                </a:buClr>
                <a:defRPr/>
              </a:pPr>
              <a:r>
                <a:rPr lang="en" altLang="zh-TW" sz="1050" dirty="0">
                  <a:solidFill>
                    <a:schemeClr val="tx1">
                      <a:lumMod val="65000"/>
                      <a:lumOff val="35000"/>
                    </a:schemeClr>
                  </a:solidFill>
                  <a:latin typeface="Century Gothic" panose="020B0502020202020204" pitchFamily="34" charset="0"/>
                  <a:ea typeface="Arial"/>
                  <a:cs typeface="Arial"/>
                  <a:sym typeface="Arial"/>
                </a:rPr>
                <a:t>2016</a:t>
              </a:r>
            </a:p>
          </p:txBody>
        </p:sp>
        <p:sp>
          <p:nvSpPr>
            <p:cNvPr id="86" name="文字方塊 85">
              <a:extLst>
                <a:ext uri="{FF2B5EF4-FFF2-40B4-BE49-F238E27FC236}">
                  <a16:creationId xmlns:a16="http://schemas.microsoft.com/office/drawing/2014/main" id="{258BE492-CDCB-4B6A-9FA6-ACF11C2228C5}"/>
                </a:ext>
              </a:extLst>
            </p:cNvPr>
            <p:cNvSpPr txBox="1"/>
            <p:nvPr/>
          </p:nvSpPr>
          <p:spPr>
            <a:xfrm>
              <a:off x="4953707" y="4759116"/>
              <a:ext cx="650665" cy="253916"/>
            </a:xfrm>
            <a:prstGeom prst="rect">
              <a:avLst/>
            </a:prstGeom>
            <a:solidFill>
              <a:schemeClr val="bg1"/>
            </a:solidFill>
          </p:spPr>
          <p:txBody>
            <a:bodyPr wrap="square">
              <a:spAutoFit/>
            </a:bodyPr>
            <a:lstStyle/>
            <a:p>
              <a:pPr algn="ctr" defTabSz="914333">
                <a:buClr>
                  <a:srgbClr val="3F3F3F"/>
                </a:buClr>
                <a:defRPr/>
              </a:pPr>
              <a:r>
                <a:rPr lang="en" altLang="zh-TW" sz="1050" dirty="0">
                  <a:solidFill>
                    <a:schemeClr val="tx1">
                      <a:lumMod val="65000"/>
                      <a:lumOff val="35000"/>
                    </a:schemeClr>
                  </a:solidFill>
                  <a:latin typeface="Century Gothic" panose="020B0502020202020204" pitchFamily="34" charset="0"/>
                  <a:ea typeface="Arial"/>
                  <a:cs typeface="Arial"/>
                  <a:sym typeface="Arial"/>
                </a:rPr>
                <a:t>2018</a:t>
              </a:r>
            </a:p>
          </p:txBody>
        </p:sp>
      </p:grpSp>
      <p:sp>
        <p:nvSpPr>
          <p:cNvPr id="87" name="文字方塊 86"/>
          <p:cNvSpPr txBox="1"/>
          <p:nvPr/>
        </p:nvSpPr>
        <p:spPr>
          <a:xfrm>
            <a:off x="549187" y="877524"/>
            <a:ext cx="3226399" cy="338554"/>
          </a:xfrm>
          <a:prstGeom prst="rect">
            <a:avLst/>
          </a:prstGeom>
          <a:noFill/>
        </p:spPr>
        <p:txBody>
          <a:bodyPr wrap="square" rtlCol="0">
            <a:spAutoFit/>
          </a:bodyPr>
          <a:lstStyle/>
          <a:p>
            <a:r>
              <a:rPr lang="zh-TW" altLang="en-US" sz="1600" b="1" dirty="0" smtClean="0">
                <a:solidFill>
                  <a:schemeClr val="bg2">
                    <a:lumMod val="50000"/>
                  </a:schemeClr>
                </a:solidFill>
              </a:rPr>
              <a:t>台灣</a:t>
            </a:r>
            <a:r>
              <a:rPr lang="zh-TW" altLang="en-US" sz="1600" b="1" dirty="0">
                <a:solidFill>
                  <a:schemeClr val="bg2">
                    <a:lumMod val="50000"/>
                  </a:schemeClr>
                </a:solidFill>
              </a:rPr>
              <a:t>再生能源融資的</a:t>
            </a:r>
            <a:r>
              <a:rPr lang="zh-TW" altLang="en-US" sz="1600" b="1" dirty="0" smtClean="0">
                <a:solidFill>
                  <a:schemeClr val="bg2">
                    <a:lumMod val="50000"/>
                  </a:schemeClr>
                </a:solidFill>
              </a:rPr>
              <a:t>先行者</a:t>
            </a:r>
            <a:endParaRPr lang="zh-TW" altLang="en-US" sz="1600" b="1" dirty="0">
              <a:solidFill>
                <a:schemeClr val="bg2">
                  <a:lumMod val="50000"/>
                </a:schemeClr>
              </a:solidFill>
            </a:endParaRPr>
          </a:p>
        </p:txBody>
      </p:sp>
      <p:sp>
        <p:nvSpPr>
          <p:cNvPr id="90" name="矩形 89"/>
          <p:cNvSpPr/>
          <p:nvPr/>
        </p:nvSpPr>
        <p:spPr>
          <a:xfrm>
            <a:off x="1041507" y="3114606"/>
            <a:ext cx="1616465" cy="525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000" dirty="0">
                <a:solidFill>
                  <a:schemeClr val="bg2">
                    <a:lumMod val="50000"/>
                  </a:schemeClr>
                </a:solidFill>
              </a:rPr>
              <a:t>每年可減碳量</a:t>
            </a:r>
          </a:p>
        </p:txBody>
      </p:sp>
      <p:sp>
        <p:nvSpPr>
          <p:cNvPr id="92" name="文字方塊 91"/>
          <p:cNvSpPr txBox="1"/>
          <p:nvPr/>
        </p:nvSpPr>
        <p:spPr>
          <a:xfrm>
            <a:off x="799079" y="1583413"/>
            <a:ext cx="1051891" cy="338554"/>
          </a:xfrm>
          <a:prstGeom prst="rect">
            <a:avLst/>
          </a:prstGeom>
          <a:noFill/>
        </p:spPr>
        <p:txBody>
          <a:bodyPr wrap="none" rtlCol="0">
            <a:spAutoFit/>
          </a:bodyPr>
          <a:lstStyle/>
          <a:p>
            <a:r>
              <a:rPr lang="en-US" altLang="zh-TW" sz="1600" b="1" dirty="0" smtClean="0">
                <a:solidFill>
                  <a:schemeClr val="bg2">
                    <a:lumMod val="50000"/>
                  </a:schemeClr>
                </a:solidFill>
              </a:rPr>
              <a:t> </a:t>
            </a:r>
            <a:r>
              <a:rPr lang="zh-TW" altLang="en-US" sz="1600" b="1" dirty="0" smtClean="0">
                <a:solidFill>
                  <a:schemeClr val="bg2">
                    <a:lumMod val="50000"/>
                  </a:schemeClr>
                </a:solidFill>
              </a:rPr>
              <a:t>離岸風力</a:t>
            </a:r>
            <a:endParaRPr lang="zh-TW" altLang="en-US" sz="1600" b="1" dirty="0">
              <a:solidFill>
                <a:schemeClr val="bg2">
                  <a:lumMod val="50000"/>
                </a:schemeClr>
              </a:solidFill>
            </a:endParaRPr>
          </a:p>
        </p:txBody>
      </p:sp>
      <p:sp>
        <p:nvSpPr>
          <p:cNvPr id="93" name="矩形 92"/>
          <p:cNvSpPr/>
          <p:nvPr/>
        </p:nvSpPr>
        <p:spPr>
          <a:xfrm>
            <a:off x="2433654" y="6831360"/>
            <a:ext cx="4257632" cy="667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1200" dirty="0">
                <a:solidFill>
                  <a:schemeClr val="bg2">
                    <a:lumMod val="50000"/>
                  </a:schemeClr>
                </a:solidFill>
              </a:rPr>
              <a:t>Total </a:t>
            </a:r>
            <a:r>
              <a:rPr lang="en-US" altLang="zh-TW" sz="1200" dirty="0" smtClean="0">
                <a:solidFill>
                  <a:schemeClr val="bg2">
                    <a:lumMod val="50000"/>
                  </a:schemeClr>
                </a:solidFill>
              </a:rPr>
              <a:t>capacity </a:t>
            </a:r>
            <a:r>
              <a:rPr lang="en-US" altLang="zh-TW" sz="1200" dirty="0">
                <a:solidFill>
                  <a:schemeClr val="bg2">
                    <a:lumMod val="50000"/>
                  </a:schemeClr>
                </a:solidFill>
              </a:rPr>
              <a:t>of </a:t>
            </a:r>
            <a:r>
              <a:rPr lang="en-US" altLang="zh-TW" sz="1200" dirty="0" smtClean="0">
                <a:solidFill>
                  <a:schemeClr val="bg2">
                    <a:lumMod val="50000"/>
                  </a:schemeClr>
                </a:solidFill>
              </a:rPr>
              <a:t>financed solar power stations </a:t>
            </a:r>
            <a:r>
              <a:rPr lang="en-US" altLang="zh-TW" sz="1200" dirty="0">
                <a:solidFill>
                  <a:schemeClr val="bg2">
                    <a:lumMod val="50000"/>
                  </a:schemeClr>
                </a:solidFill>
              </a:rPr>
              <a:t>and wind turbines </a:t>
            </a:r>
            <a:r>
              <a:rPr lang="en-US" altLang="zh-TW" sz="1200" dirty="0" smtClean="0">
                <a:solidFill>
                  <a:schemeClr val="bg2">
                    <a:lumMod val="50000"/>
                  </a:schemeClr>
                </a:solidFill>
              </a:rPr>
              <a:t>as </a:t>
            </a:r>
            <a:r>
              <a:rPr lang="en-US" altLang="zh-TW" sz="1200" dirty="0">
                <a:solidFill>
                  <a:schemeClr val="bg2">
                    <a:lumMod val="50000"/>
                  </a:schemeClr>
                </a:solidFill>
              </a:rPr>
              <a:t>of </a:t>
            </a:r>
            <a:r>
              <a:rPr lang="en-US" altLang="zh-TW" sz="1200" dirty="0" smtClean="0">
                <a:solidFill>
                  <a:schemeClr val="bg2">
                    <a:lumMod val="50000"/>
                  </a:schemeClr>
                </a:solidFill>
              </a:rPr>
              <a:t>the end of 2020</a:t>
            </a:r>
            <a:endParaRPr lang="zh-TW" altLang="en-US" sz="1200" dirty="0">
              <a:solidFill>
                <a:schemeClr val="bg2">
                  <a:lumMod val="50000"/>
                </a:schemeClr>
              </a:solidFill>
            </a:endParaRPr>
          </a:p>
        </p:txBody>
      </p:sp>
      <p:sp>
        <p:nvSpPr>
          <p:cNvPr id="94" name="加號 93"/>
          <p:cNvSpPr/>
          <p:nvPr/>
        </p:nvSpPr>
        <p:spPr>
          <a:xfrm>
            <a:off x="2114464" y="1560145"/>
            <a:ext cx="310867" cy="354931"/>
          </a:xfrm>
          <a:prstGeom prst="mathPlus">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5" name="文字方塊 94"/>
          <p:cNvSpPr txBox="1"/>
          <p:nvPr/>
        </p:nvSpPr>
        <p:spPr>
          <a:xfrm>
            <a:off x="3012802" y="3001386"/>
            <a:ext cx="1196284" cy="523220"/>
          </a:xfrm>
          <a:prstGeom prst="rect">
            <a:avLst/>
          </a:prstGeom>
          <a:noFill/>
        </p:spPr>
        <p:txBody>
          <a:bodyPr wrap="square" rtlCol="0">
            <a:spAutoFit/>
          </a:bodyPr>
          <a:lstStyle/>
          <a:p>
            <a:pPr algn="ctr"/>
            <a:r>
              <a:rPr lang="en-US" altLang="zh-TW" sz="1400" b="1" dirty="0" smtClean="0">
                <a:solidFill>
                  <a:schemeClr val="bg2">
                    <a:lumMod val="50000"/>
                  </a:schemeClr>
                </a:solidFill>
              </a:rPr>
              <a:t>2.05</a:t>
            </a:r>
            <a:r>
              <a:rPr lang="zh-TW" altLang="en-US" sz="1400" b="1" dirty="0" smtClean="0">
                <a:solidFill>
                  <a:schemeClr val="bg2">
                    <a:lumMod val="50000"/>
                  </a:schemeClr>
                </a:solidFill>
              </a:rPr>
              <a:t> </a:t>
            </a:r>
            <a:r>
              <a:rPr lang="en-US" altLang="zh-TW" sz="1400" b="1" dirty="0" smtClean="0">
                <a:solidFill>
                  <a:schemeClr val="bg2">
                    <a:lumMod val="50000"/>
                  </a:schemeClr>
                </a:solidFill>
              </a:rPr>
              <a:t>million</a:t>
            </a:r>
          </a:p>
          <a:p>
            <a:pPr algn="ctr"/>
            <a:r>
              <a:rPr lang="en-US" altLang="zh-TW" sz="1400" b="1" dirty="0">
                <a:solidFill>
                  <a:schemeClr val="bg2">
                    <a:lumMod val="50000"/>
                  </a:schemeClr>
                </a:solidFill>
              </a:rPr>
              <a:t>m</a:t>
            </a:r>
            <a:r>
              <a:rPr lang="en-US" altLang="zh-TW" sz="1400" b="1" dirty="0" smtClean="0">
                <a:solidFill>
                  <a:schemeClr val="bg2">
                    <a:lumMod val="50000"/>
                  </a:schemeClr>
                </a:solidFill>
              </a:rPr>
              <a:t>etric tons</a:t>
            </a:r>
            <a:endParaRPr lang="zh-TW" altLang="en-US" sz="1400" b="1" dirty="0">
              <a:solidFill>
                <a:schemeClr val="bg2">
                  <a:lumMod val="50000"/>
                </a:schemeClr>
              </a:solidFill>
            </a:endParaRPr>
          </a:p>
        </p:txBody>
      </p:sp>
      <p:sp>
        <p:nvSpPr>
          <p:cNvPr id="99" name="矩形 98"/>
          <p:cNvSpPr/>
          <p:nvPr/>
        </p:nvSpPr>
        <p:spPr>
          <a:xfrm>
            <a:off x="1032402" y="2379898"/>
            <a:ext cx="1906577" cy="667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000" dirty="0">
                <a:solidFill>
                  <a:schemeClr val="bg2">
                    <a:lumMod val="50000"/>
                  </a:schemeClr>
                </a:solidFill>
              </a:rPr>
              <a:t>已核貸之</a:t>
            </a:r>
            <a:r>
              <a:rPr lang="zh-TW" altLang="en-US" sz="1000" b="1" dirty="0">
                <a:solidFill>
                  <a:schemeClr val="bg2">
                    <a:lumMod val="50000"/>
                  </a:schemeClr>
                </a:solidFill>
              </a:rPr>
              <a:t>太陽能電站及離岸風電</a:t>
            </a:r>
            <a:r>
              <a:rPr lang="zh-TW" altLang="en-US" sz="1000" dirty="0">
                <a:solidFill>
                  <a:schemeClr val="bg2">
                    <a:lumMod val="50000"/>
                  </a:schemeClr>
                </a:solidFill>
              </a:rPr>
              <a:t>總裝置容量</a:t>
            </a:r>
            <a:r>
              <a:rPr lang="en-US" altLang="zh-TW" sz="1000" dirty="0">
                <a:solidFill>
                  <a:schemeClr val="bg2">
                    <a:lumMod val="50000"/>
                  </a:schemeClr>
                </a:solidFill>
              </a:rPr>
              <a:t>(</a:t>
            </a:r>
            <a:r>
              <a:rPr lang="zh-TW" altLang="en-US" sz="1000" dirty="0">
                <a:solidFill>
                  <a:schemeClr val="bg2">
                    <a:lumMod val="50000"/>
                  </a:schemeClr>
                </a:solidFill>
              </a:rPr>
              <a:t>截至</a:t>
            </a:r>
            <a:r>
              <a:rPr lang="en-US" altLang="zh-TW" sz="1000" dirty="0" smtClean="0">
                <a:solidFill>
                  <a:schemeClr val="bg2">
                    <a:lumMod val="50000"/>
                  </a:schemeClr>
                </a:solidFill>
              </a:rPr>
              <a:t>2021</a:t>
            </a:r>
            <a:r>
              <a:rPr lang="zh-TW" altLang="en-US" sz="1000" dirty="0" smtClean="0">
                <a:solidFill>
                  <a:schemeClr val="bg2">
                    <a:lumMod val="50000"/>
                  </a:schemeClr>
                </a:solidFill>
              </a:rPr>
              <a:t>年底</a:t>
            </a:r>
            <a:r>
              <a:rPr lang="en-US" altLang="zh-TW" sz="1000" dirty="0">
                <a:solidFill>
                  <a:schemeClr val="bg2">
                    <a:lumMod val="50000"/>
                  </a:schemeClr>
                </a:solidFill>
              </a:rPr>
              <a:t>)</a:t>
            </a:r>
          </a:p>
        </p:txBody>
      </p:sp>
      <p:sp>
        <p:nvSpPr>
          <p:cNvPr id="100" name="文字方塊 99"/>
          <p:cNvSpPr txBox="1"/>
          <p:nvPr/>
        </p:nvSpPr>
        <p:spPr>
          <a:xfrm>
            <a:off x="3152324" y="2534176"/>
            <a:ext cx="957313" cy="307777"/>
          </a:xfrm>
          <a:prstGeom prst="rect">
            <a:avLst/>
          </a:prstGeom>
          <a:noFill/>
        </p:spPr>
        <p:txBody>
          <a:bodyPr wrap="none" rtlCol="0">
            <a:spAutoFit/>
          </a:bodyPr>
          <a:lstStyle/>
          <a:p>
            <a:r>
              <a:rPr lang="en-US" altLang="zh-TW" sz="1400" b="1" dirty="0" smtClean="0">
                <a:solidFill>
                  <a:schemeClr val="bg2">
                    <a:lumMod val="50000"/>
                  </a:schemeClr>
                </a:solidFill>
              </a:rPr>
              <a:t>2,131 MW</a:t>
            </a:r>
            <a:endParaRPr lang="zh-TW" altLang="en-US" sz="1400" b="1" dirty="0">
              <a:solidFill>
                <a:schemeClr val="bg2">
                  <a:lumMod val="50000"/>
                </a:schemeClr>
              </a:solidFill>
            </a:endParaRPr>
          </a:p>
        </p:txBody>
      </p:sp>
      <p:sp>
        <p:nvSpPr>
          <p:cNvPr id="46" name="矩形 45"/>
          <p:cNvSpPr/>
          <p:nvPr/>
        </p:nvSpPr>
        <p:spPr>
          <a:xfrm>
            <a:off x="5990789" y="3026383"/>
            <a:ext cx="1597371" cy="675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000" b="1" dirty="0" smtClean="0">
                <a:solidFill>
                  <a:schemeClr val="bg2">
                    <a:lumMod val="50000"/>
                  </a:schemeClr>
                </a:solidFill>
              </a:rPr>
              <a:t>自行車投保</a:t>
            </a:r>
            <a:r>
              <a:rPr lang="zh-TW" altLang="en-US" sz="1000" dirty="0" smtClean="0">
                <a:solidFill>
                  <a:schemeClr val="bg2">
                    <a:lumMod val="50000"/>
                  </a:schemeClr>
                </a:solidFill>
              </a:rPr>
              <a:t>數量</a:t>
            </a:r>
            <a:endParaRPr lang="en-US" altLang="zh-TW" sz="1000" dirty="0" smtClean="0">
              <a:solidFill>
                <a:schemeClr val="bg2">
                  <a:lumMod val="50000"/>
                </a:schemeClr>
              </a:solidFill>
            </a:endParaRPr>
          </a:p>
          <a:p>
            <a:r>
              <a:rPr lang="en-US" altLang="zh-TW" sz="1000" dirty="0" smtClean="0">
                <a:solidFill>
                  <a:schemeClr val="bg2">
                    <a:lumMod val="50000"/>
                  </a:schemeClr>
                </a:solidFill>
              </a:rPr>
              <a:t>(</a:t>
            </a:r>
            <a:r>
              <a:rPr lang="zh-TW" altLang="en-US" sz="1000" dirty="0">
                <a:solidFill>
                  <a:schemeClr val="bg2">
                    <a:lumMod val="50000"/>
                  </a:schemeClr>
                </a:solidFill>
              </a:rPr>
              <a:t>截至</a:t>
            </a:r>
            <a:r>
              <a:rPr lang="en-US" altLang="zh-TW" sz="1000" dirty="0" smtClean="0">
                <a:solidFill>
                  <a:schemeClr val="bg2">
                    <a:lumMod val="50000"/>
                  </a:schemeClr>
                </a:solidFill>
              </a:rPr>
              <a:t>2021</a:t>
            </a:r>
            <a:r>
              <a:rPr lang="zh-TW" altLang="en-US" sz="1000" dirty="0" smtClean="0">
                <a:solidFill>
                  <a:schemeClr val="bg2">
                    <a:lumMod val="50000"/>
                  </a:schemeClr>
                </a:solidFill>
              </a:rPr>
              <a:t>年底</a:t>
            </a:r>
            <a:r>
              <a:rPr lang="en-US" altLang="zh-TW" sz="1000" dirty="0">
                <a:solidFill>
                  <a:schemeClr val="bg2">
                    <a:lumMod val="50000"/>
                  </a:schemeClr>
                </a:solidFill>
              </a:rPr>
              <a:t>)</a:t>
            </a:r>
          </a:p>
        </p:txBody>
      </p:sp>
      <p:sp>
        <p:nvSpPr>
          <p:cNvPr id="47" name="文字方塊 46"/>
          <p:cNvSpPr txBox="1"/>
          <p:nvPr/>
        </p:nvSpPr>
        <p:spPr>
          <a:xfrm>
            <a:off x="604983" y="4140240"/>
            <a:ext cx="3903633" cy="307777"/>
          </a:xfrm>
          <a:prstGeom prst="rect">
            <a:avLst/>
          </a:prstGeom>
          <a:solidFill>
            <a:schemeClr val="bg1"/>
          </a:solidFill>
        </p:spPr>
        <p:txBody>
          <a:bodyPr wrap="none" rtlCol="0">
            <a:spAutoFit/>
          </a:bodyPr>
          <a:lstStyle/>
          <a:p>
            <a:r>
              <a:rPr lang="zh-TW" altLang="en-US" sz="1400" b="1" dirty="0" smtClean="0"/>
              <a:t>已核貸太陽能電站總裝置容量</a:t>
            </a:r>
            <a:r>
              <a:rPr lang="en-US" altLang="zh-TW" sz="1400" b="1" dirty="0" smtClean="0"/>
              <a:t>-</a:t>
            </a:r>
            <a:r>
              <a:rPr lang="zh-TW" altLang="en-US" sz="1400" b="1" dirty="0" smtClean="0"/>
              <a:t>台灣及海外</a:t>
            </a:r>
            <a:r>
              <a:rPr lang="en-US" altLang="zh-TW" sz="1400" b="1" dirty="0" smtClean="0"/>
              <a:t>(MW)</a:t>
            </a:r>
            <a:endParaRPr lang="zh-TW" altLang="en-US" sz="1400" b="1" dirty="0"/>
          </a:p>
        </p:txBody>
      </p:sp>
      <p:pic>
        <p:nvPicPr>
          <p:cNvPr id="6" name="圖片 5"/>
          <p:cNvPicPr>
            <a:picLocks noChangeAspect="1"/>
          </p:cNvPicPr>
          <p:nvPr/>
        </p:nvPicPr>
        <p:blipFill>
          <a:blip r:embed="rId10"/>
          <a:stretch>
            <a:fillRect/>
          </a:stretch>
        </p:blipFill>
        <p:spPr>
          <a:xfrm>
            <a:off x="403583" y="4475316"/>
            <a:ext cx="4296156" cy="1930908"/>
          </a:xfrm>
          <a:prstGeom prst="rect">
            <a:avLst/>
          </a:prstGeom>
        </p:spPr>
      </p:pic>
      <p:pic>
        <p:nvPicPr>
          <p:cNvPr id="45" name="圖片 44"/>
          <p:cNvPicPr>
            <a:picLocks noChangeAspect="1"/>
          </p:cNvPicPr>
          <p:nvPr/>
        </p:nvPicPr>
        <p:blipFill>
          <a:blip r:embed="rId11">
            <a:extLst>
              <a:ext uri="{BEBA8EAE-BF5A-486C-A8C5-ECC9F3942E4B}">
                <a14:imgProps xmlns:a14="http://schemas.microsoft.com/office/drawing/2010/main">
                  <a14:imgLayer r:embed="rId12">
                    <a14:imgEffect>
                      <a14:saturation sat="66000"/>
                    </a14:imgEffect>
                  </a14:imgLayer>
                </a14:imgProps>
              </a:ext>
            </a:extLst>
          </a:blip>
          <a:stretch>
            <a:fillRect/>
          </a:stretch>
        </p:blipFill>
        <p:spPr>
          <a:xfrm>
            <a:off x="575658" y="2446962"/>
            <a:ext cx="467723" cy="501738"/>
          </a:xfrm>
          <a:prstGeom prst="rect">
            <a:avLst/>
          </a:prstGeom>
        </p:spPr>
      </p:pic>
      <p:pic>
        <p:nvPicPr>
          <p:cNvPr id="48" name="圖片 47"/>
          <p:cNvPicPr>
            <a:picLocks noChangeAspect="1"/>
          </p:cNvPicPr>
          <p:nvPr/>
        </p:nvPicPr>
        <p:blipFill>
          <a:blip r:embed="rId13">
            <a:extLst>
              <a:ext uri="{BEBA8EAE-BF5A-486C-A8C5-ECC9F3942E4B}">
                <a14:imgProps xmlns:a14="http://schemas.microsoft.com/office/drawing/2010/main">
                  <a14:imgLayer r:embed="rId14">
                    <a14:imgEffect>
                      <a14:saturation sat="66000"/>
                    </a14:imgEffect>
                  </a14:imgLayer>
                </a14:imgProps>
              </a:ext>
            </a:extLst>
          </a:blip>
          <a:stretch>
            <a:fillRect/>
          </a:stretch>
        </p:blipFill>
        <p:spPr>
          <a:xfrm>
            <a:off x="496854" y="3154089"/>
            <a:ext cx="597082" cy="393531"/>
          </a:xfrm>
          <a:prstGeom prst="rect">
            <a:avLst/>
          </a:prstGeom>
        </p:spPr>
      </p:pic>
    </p:spTree>
    <p:extLst>
      <p:ext uri="{BB962C8B-B14F-4D97-AF65-F5344CB8AC3E}">
        <p14:creationId xmlns:p14="http://schemas.microsoft.com/office/powerpoint/2010/main" val="7707410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96261"/>
            <a:ext cx="8748464" cy="562074"/>
          </a:xfrm>
        </p:spPr>
        <p:txBody>
          <a:bodyPr>
            <a:noAutofit/>
          </a:bodyPr>
          <a:lstStyle/>
          <a:p>
            <a:r>
              <a:rPr lang="zh-TW" altLang="zh-TW" dirty="0" smtClean="0"/>
              <a:t>國</a:t>
            </a:r>
            <a:r>
              <a:rPr lang="zh-TW" altLang="en-US" dirty="0"/>
              <a:t>泰</a:t>
            </a:r>
            <a:r>
              <a:rPr lang="zh-TW" altLang="en-US" dirty="0" smtClean="0"/>
              <a:t>淨</a:t>
            </a:r>
            <a:r>
              <a:rPr lang="zh-TW" altLang="en-US" dirty="0"/>
              <a:t>零</a:t>
            </a:r>
            <a:r>
              <a:rPr lang="zh-TW" altLang="en-US" dirty="0" smtClean="0"/>
              <a:t>轉型，</a:t>
            </a:r>
            <a:r>
              <a:rPr lang="zh-TW" altLang="zh-TW" dirty="0" smtClean="0"/>
              <a:t>承諾</a:t>
            </a:r>
            <a:r>
              <a:rPr lang="zh-TW" altLang="zh-TW" dirty="0"/>
              <a:t>2050年淨零碳排</a:t>
            </a:r>
          </a:p>
        </p:txBody>
      </p:sp>
      <p:sp>
        <p:nvSpPr>
          <p:cNvPr id="3" name="投影片編號版面配置區 2"/>
          <p:cNvSpPr>
            <a:spLocks noGrp="1"/>
          </p:cNvSpPr>
          <p:nvPr>
            <p:ph type="sldNum" sz="quarter" idx="12"/>
          </p:nvPr>
        </p:nvSpPr>
        <p:spPr/>
        <p:txBody>
          <a:bodyPr/>
          <a:lstStyle/>
          <a:p>
            <a:fld id="{018B90E8-31B4-41F6-8174-D549C5229FD8}" type="slidenum">
              <a:rPr lang="zh-TW" altLang="en-US" smtClean="0"/>
              <a:t>49</a:t>
            </a:fld>
            <a:endParaRPr lang="zh-TW" altLang="en-US"/>
          </a:p>
        </p:txBody>
      </p:sp>
      <p:sp>
        <p:nvSpPr>
          <p:cNvPr id="25" name="Isosceles Triangle 1">
            <a:extLst>
              <a:ext uri="{FF2B5EF4-FFF2-40B4-BE49-F238E27FC236}">
                <a16:creationId xmlns:a16="http://schemas.microsoft.com/office/drawing/2014/main" id="{AF6FEC55-A32C-4307-B2C6-EA092009C662}"/>
              </a:ext>
            </a:extLst>
          </p:cNvPr>
          <p:cNvSpPr/>
          <p:nvPr/>
        </p:nvSpPr>
        <p:spPr>
          <a:xfrm rot="16850261" flipV="1">
            <a:off x="4518857" y="-88302"/>
            <a:ext cx="378544" cy="10591457"/>
          </a:xfrm>
          <a:custGeom>
            <a:avLst/>
            <a:gdLst>
              <a:gd name="connsiteX0" fmla="*/ 0 w 497149"/>
              <a:gd name="connsiteY0" fmla="*/ 12711530 h 12711530"/>
              <a:gd name="connsiteX1" fmla="*/ 248575 w 497149"/>
              <a:gd name="connsiteY1" fmla="*/ 0 h 12711530"/>
              <a:gd name="connsiteX2" fmla="*/ 497149 w 497149"/>
              <a:gd name="connsiteY2" fmla="*/ 12711530 h 12711530"/>
              <a:gd name="connsiteX3" fmla="*/ 0 w 497149"/>
              <a:gd name="connsiteY3" fmla="*/ 12711530 h 12711530"/>
              <a:gd name="connsiteX0" fmla="*/ 0 w 511346"/>
              <a:gd name="connsiteY0" fmla="*/ 12904160 h 12904160"/>
              <a:gd name="connsiteX1" fmla="*/ 262772 w 511346"/>
              <a:gd name="connsiteY1" fmla="*/ 0 h 12904160"/>
              <a:gd name="connsiteX2" fmla="*/ 511346 w 511346"/>
              <a:gd name="connsiteY2" fmla="*/ 12711530 h 12904160"/>
              <a:gd name="connsiteX3" fmla="*/ 0 w 511346"/>
              <a:gd name="connsiteY3" fmla="*/ 12904160 h 12904160"/>
              <a:gd name="connsiteX0" fmla="*/ 0 w 511346"/>
              <a:gd name="connsiteY0" fmla="*/ 12904160 h 12904160"/>
              <a:gd name="connsiteX1" fmla="*/ 19994 w 511346"/>
              <a:gd name="connsiteY1" fmla="*/ 12210210 h 12904160"/>
              <a:gd name="connsiteX2" fmla="*/ 262772 w 511346"/>
              <a:gd name="connsiteY2" fmla="*/ 0 h 12904160"/>
              <a:gd name="connsiteX3" fmla="*/ 511346 w 511346"/>
              <a:gd name="connsiteY3" fmla="*/ 12711530 h 12904160"/>
              <a:gd name="connsiteX4" fmla="*/ 0 w 511346"/>
              <a:gd name="connsiteY4" fmla="*/ 12904160 h 12904160"/>
              <a:gd name="connsiteX0" fmla="*/ 218817 w 491352"/>
              <a:gd name="connsiteY0" fmla="*/ 12808673 h 12808673"/>
              <a:gd name="connsiteX1" fmla="*/ 0 w 491352"/>
              <a:gd name="connsiteY1" fmla="*/ 12210210 h 12808673"/>
              <a:gd name="connsiteX2" fmla="*/ 242778 w 491352"/>
              <a:gd name="connsiteY2" fmla="*/ 0 h 12808673"/>
              <a:gd name="connsiteX3" fmla="*/ 491352 w 491352"/>
              <a:gd name="connsiteY3" fmla="*/ 12711530 h 12808673"/>
              <a:gd name="connsiteX4" fmla="*/ 218817 w 491352"/>
              <a:gd name="connsiteY4" fmla="*/ 12808673 h 12808673"/>
              <a:gd name="connsiteX0" fmla="*/ 227598 w 491352"/>
              <a:gd name="connsiteY0" fmla="*/ 12813794 h 12813794"/>
              <a:gd name="connsiteX1" fmla="*/ 0 w 491352"/>
              <a:gd name="connsiteY1" fmla="*/ 12210210 h 12813794"/>
              <a:gd name="connsiteX2" fmla="*/ 242778 w 491352"/>
              <a:gd name="connsiteY2" fmla="*/ 0 h 12813794"/>
              <a:gd name="connsiteX3" fmla="*/ 491352 w 491352"/>
              <a:gd name="connsiteY3" fmla="*/ 12711530 h 12813794"/>
              <a:gd name="connsiteX4" fmla="*/ 227598 w 491352"/>
              <a:gd name="connsiteY4" fmla="*/ 12813794 h 12813794"/>
              <a:gd name="connsiteX0" fmla="*/ 227598 w 500615"/>
              <a:gd name="connsiteY0" fmla="*/ 12813794 h 12813794"/>
              <a:gd name="connsiteX1" fmla="*/ 0 w 500615"/>
              <a:gd name="connsiteY1" fmla="*/ 12210210 h 12813794"/>
              <a:gd name="connsiteX2" fmla="*/ 242778 w 500615"/>
              <a:gd name="connsiteY2" fmla="*/ 0 h 12813794"/>
              <a:gd name="connsiteX3" fmla="*/ 500615 w 500615"/>
              <a:gd name="connsiteY3" fmla="*/ 12745676 h 12813794"/>
              <a:gd name="connsiteX4" fmla="*/ 227598 w 500615"/>
              <a:gd name="connsiteY4" fmla="*/ 12813794 h 12813794"/>
              <a:gd name="connsiteX0" fmla="*/ 163606 w 500615"/>
              <a:gd name="connsiteY0" fmla="*/ 12837482 h 12837482"/>
              <a:gd name="connsiteX1" fmla="*/ 0 w 500615"/>
              <a:gd name="connsiteY1" fmla="*/ 12210210 h 12837482"/>
              <a:gd name="connsiteX2" fmla="*/ 242778 w 500615"/>
              <a:gd name="connsiteY2" fmla="*/ 0 h 12837482"/>
              <a:gd name="connsiteX3" fmla="*/ 500615 w 500615"/>
              <a:gd name="connsiteY3" fmla="*/ 12745676 h 12837482"/>
              <a:gd name="connsiteX4" fmla="*/ 163606 w 500615"/>
              <a:gd name="connsiteY4" fmla="*/ 12837482 h 12837482"/>
              <a:gd name="connsiteX0" fmla="*/ 167716 w 504725"/>
              <a:gd name="connsiteY0" fmla="*/ 12837482 h 12837482"/>
              <a:gd name="connsiteX1" fmla="*/ 0 w 504725"/>
              <a:gd name="connsiteY1" fmla="*/ 12243730 h 12837482"/>
              <a:gd name="connsiteX2" fmla="*/ 246888 w 504725"/>
              <a:gd name="connsiteY2" fmla="*/ 0 h 12837482"/>
              <a:gd name="connsiteX3" fmla="*/ 504725 w 504725"/>
              <a:gd name="connsiteY3" fmla="*/ 12745676 h 12837482"/>
              <a:gd name="connsiteX4" fmla="*/ 167716 w 504725"/>
              <a:gd name="connsiteY4" fmla="*/ 12837482 h 12837482"/>
              <a:gd name="connsiteX0" fmla="*/ 236011 w 504725"/>
              <a:gd name="connsiteY0" fmla="*/ 12618751 h 12745676"/>
              <a:gd name="connsiteX1" fmla="*/ 0 w 504725"/>
              <a:gd name="connsiteY1" fmla="*/ 12243730 h 12745676"/>
              <a:gd name="connsiteX2" fmla="*/ 246888 w 504725"/>
              <a:gd name="connsiteY2" fmla="*/ 0 h 12745676"/>
              <a:gd name="connsiteX3" fmla="*/ 504725 w 504725"/>
              <a:gd name="connsiteY3" fmla="*/ 12745676 h 12745676"/>
              <a:gd name="connsiteX4" fmla="*/ 236011 w 504725"/>
              <a:gd name="connsiteY4" fmla="*/ 12618751 h 12745676"/>
              <a:gd name="connsiteX0" fmla="*/ 167715 w 504725"/>
              <a:gd name="connsiteY0" fmla="*/ 12837484 h 12837484"/>
              <a:gd name="connsiteX1" fmla="*/ 0 w 504725"/>
              <a:gd name="connsiteY1" fmla="*/ 12243730 h 12837484"/>
              <a:gd name="connsiteX2" fmla="*/ 246888 w 504725"/>
              <a:gd name="connsiteY2" fmla="*/ 0 h 12837484"/>
              <a:gd name="connsiteX3" fmla="*/ 504725 w 504725"/>
              <a:gd name="connsiteY3" fmla="*/ 12745676 h 12837484"/>
              <a:gd name="connsiteX4" fmla="*/ 167715 w 504725"/>
              <a:gd name="connsiteY4" fmla="*/ 12837484 h 12837484"/>
              <a:gd name="connsiteX0" fmla="*/ 168274 w 504725"/>
              <a:gd name="connsiteY0" fmla="*/ 12855771 h 12855771"/>
              <a:gd name="connsiteX1" fmla="*/ 0 w 504725"/>
              <a:gd name="connsiteY1" fmla="*/ 12243730 h 12855771"/>
              <a:gd name="connsiteX2" fmla="*/ 246888 w 504725"/>
              <a:gd name="connsiteY2" fmla="*/ 0 h 12855771"/>
              <a:gd name="connsiteX3" fmla="*/ 504725 w 504725"/>
              <a:gd name="connsiteY3" fmla="*/ 12745676 h 12855771"/>
              <a:gd name="connsiteX4" fmla="*/ 168274 w 504725"/>
              <a:gd name="connsiteY4" fmla="*/ 12855771 h 1285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725" h="12855771">
                <a:moveTo>
                  <a:pt x="168274" y="12855771"/>
                </a:moveTo>
                <a:lnTo>
                  <a:pt x="0" y="12243730"/>
                </a:lnTo>
                <a:lnTo>
                  <a:pt x="246888" y="0"/>
                </a:lnTo>
                <a:lnTo>
                  <a:pt x="504725" y="12745676"/>
                </a:lnTo>
                <a:lnTo>
                  <a:pt x="168274" y="12855771"/>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 name="Oval 2">
            <a:extLst>
              <a:ext uri="{FF2B5EF4-FFF2-40B4-BE49-F238E27FC236}">
                <a16:creationId xmlns:a16="http://schemas.microsoft.com/office/drawing/2014/main" id="{8814463A-D35A-4BA9-8052-DA1586A65673}"/>
              </a:ext>
            </a:extLst>
          </p:cNvPr>
          <p:cNvSpPr/>
          <p:nvPr/>
        </p:nvSpPr>
        <p:spPr>
          <a:xfrm>
            <a:off x="316122" y="4247828"/>
            <a:ext cx="324220" cy="252000"/>
          </a:xfrm>
          <a:prstGeom prst="ellipse">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文字方塊 64">
            <a:extLst>
              <a:ext uri="{FF2B5EF4-FFF2-40B4-BE49-F238E27FC236}">
                <a16:creationId xmlns:a16="http://schemas.microsoft.com/office/drawing/2014/main" id="{0B9B6F42-B9F7-4F29-A769-C406627B5BEE}"/>
              </a:ext>
            </a:extLst>
          </p:cNvPr>
          <p:cNvSpPr txBox="1"/>
          <p:nvPr/>
        </p:nvSpPr>
        <p:spPr>
          <a:xfrm>
            <a:off x="124107" y="1058871"/>
            <a:ext cx="722922" cy="338554"/>
          </a:xfrm>
          <a:prstGeom prst="rect">
            <a:avLst/>
          </a:prstGeom>
          <a:solidFill>
            <a:schemeClr val="bg1"/>
          </a:solidFill>
        </p:spPr>
        <p:txBody>
          <a:bodyPr wrap="square">
            <a:spAutoFit/>
          </a:bodyPr>
          <a:lstStyle/>
          <a:p>
            <a:pPr algn="ctr" defTabSz="914333">
              <a:buClr>
                <a:srgbClr val="3F3F3F"/>
              </a:buClr>
              <a:defRPr/>
            </a:pPr>
            <a:r>
              <a:rPr lang="en" altLang="zh-TW" sz="1600" b="1" dirty="0" smtClean="0">
                <a:solidFill>
                  <a:schemeClr val="bg2">
                    <a:lumMod val="50000"/>
                  </a:schemeClr>
                </a:solidFill>
                <a:latin typeface="Century Gothic" panose="020B0502020202020204" pitchFamily="34" charset="0"/>
                <a:ea typeface="Arial"/>
                <a:cs typeface="Arial"/>
                <a:sym typeface="Arial"/>
              </a:rPr>
              <a:t>2</a:t>
            </a:r>
            <a:r>
              <a:rPr lang="en-US" altLang="zh-TW" sz="1600" b="1" dirty="0" smtClean="0">
                <a:solidFill>
                  <a:schemeClr val="bg2">
                    <a:lumMod val="50000"/>
                  </a:schemeClr>
                </a:solidFill>
                <a:latin typeface="Century Gothic" panose="020B0502020202020204" pitchFamily="34" charset="0"/>
                <a:ea typeface="Arial"/>
                <a:cs typeface="Arial"/>
                <a:sym typeface="Arial"/>
              </a:rPr>
              <a:t>018</a:t>
            </a:r>
            <a:endParaRPr lang="en" altLang="zh-TW" sz="1600" b="1" dirty="0">
              <a:solidFill>
                <a:schemeClr val="bg2">
                  <a:lumMod val="50000"/>
                </a:schemeClr>
              </a:solidFill>
              <a:latin typeface="Century Gothic" panose="020B0502020202020204" pitchFamily="34" charset="0"/>
              <a:ea typeface="Arial"/>
              <a:cs typeface="Arial"/>
              <a:sym typeface="Arial"/>
            </a:endParaRPr>
          </a:p>
        </p:txBody>
      </p:sp>
      <p:sp>
        <p:nvSpPr>
          <p:cNvPr id="81" name="文字方塊 80">
            <a:extLst>
              <a:ext uri="{FF2B5EF4-FFF2-40B4-BE49-F238E27FC236}">
                <a16:creationId xmlns:a16="http://schemas.microsoft.com/office/drawing/2014/main" id="{0B9B6F42-B9F7-4F29-A769-C406627B5BEE}"/>
              </a:ext>
            </a:extLst>
          </p:cNvPr>
          <p:cNvSpPr txBox="1"/>
          <p:nvPr/>
        </p:nvSpPr>
        <p:spPr>
          <a:xfrm>
            <a:off x="821083" y="1494367"/>
            <a:ext cx="722922" cy="338554"/>
          </a:xfrm>
          <a:prstGeom prst="rect">
            <a:avLst/>
          </a:prstGeom>
          <a:solidFill>
            <a:schemeClr val="bg1"/>
          </a:solidFill>
        </p:spPr>
        <p:txBody>
          <a:bodyPr wrap="square">
            <a:spAutoFit/>
          </a:bodyPr>
          <a:lstStyle/>
          <a:p>
            <a:pPr algn="ctr" defTabSz="914333">
              <a:buClr>
                <a:srgbClr val="3F3F3F"/>
              </a:buClr>
              <a:defRPr/>
            </a:pPr>
            <a:r>
              <a:rPr lang="en" altLang="zh-TW" sz="1600" b="1" dirty="0" smtClean="0">
                <a:solidFill>
                  <a:schemeClr val="bg2">
                    <a:lumMod val="50000"/>
                  </a:schemeClr>
                </a:solidFill>
                <a:latin typeface="Century Gothic" panose="020B0502020202020204" pitchFamily="34" charset="0"/>
                <a:ea typeface="Arial"/>
                <a:cs typeface="Arial"/>
                <a:sym typeface="Arial"/>
              </a:rPr>
              <a:t>2</a:t>
            </a:r>
            <a:r>
              <a:rPr lang="en-US" altLang="zh-TW" sz="1600" b="1" dirty="0" smtClean="0">
                <a:solidFill>
                  <a:schemeClr val="bg2">
                    <a:lumMod val="50000"/>
                  </a:schemeClr>
                </a:solidFill>
                <a:latin typeface="Century Gothic" panose="020B0502020202020204" pitchFamily="34" charset="0"/>
                <a:ea typeface="Arial"/>
                <a:cs typeface="Arial"/>
                <a:sym typeface="Arial"/>
              </a:rPr>
              <a:t>019</a:t>
            </a:r>
            <a:endParaRPr lang="en" altLang="zh-TW" sz="1600" b="1" dirty="0">
              <a:solidFill>
                <a:schemeClr val="bg2">
                  <a:lumMod val="50000"/>
                </a:schemeClr>
              </a:solidFill>
              <a:latin typeface="Century Gothic" panose="020B0502020202020204" pitchFamily="34" charset="0"/>
              <a:ea typeface="Arial"/>
              <a:cs typeface="Arial"/>
              <a:sym typeface="Arial"/>
            </a:endParaRPr>
          </a:p>
        </p:txBody>
      </p:sp>
      <p:sp>
        <p:nvSpPr>
          <p:cNvPr id="82" name="文字方塊 81"/>
          <p:cNvSpPr txBox="1"/>
          <p:nvPr/>
        </p:nvSpPr>
        <p:spPr>
          <a:xfrm>
            <a:off x="2142754" y="2187007"/>
            <a:ext cx="2993076" cy="323165"/>
          </a:xfrm>
          <a:prstGeom prst="rect">
            <a:avLst/>
          </a:prstGeom>
          <a:noFill/>
        </p:spPr>
        <p:txBody>
          <a:bodyPr wrap="square" rtlCol="0">
            <a:spAutoFit/>
          </a:bodyPr>
          <a:lstStyle/>
          <a:p>
            <a:pPr>
              <a:spcBef>
                <a:spcPts val="600"/>
              </a:spcBef>
              <a:buClr>
                <a:schemeClr val="bg2">
                  <a:lumMod val="50000"/>
                </a:schemeClr>
              </a:buClr>
            </a:pPr>
            <a:r>
              <a:rPr lang="zh-TW" altLang="en-US" sz="1500" dirty="0" smtClean="0"/>
              <a:t>減</a:t>
            </a:r>
            <a:r>
              <a:rPr lang="zh-TW" altLang="en-US" sz="1500" dirty="0"/>
              <a:t>碳表現</a:t>
            </a:r>
            <a:r>
              <a:rPr lang="zh-TW" altLang="en-US" sz="1500" dirty="0" smtClean="0"/>
              <a:t>納入總經理</a:t>
            </a:r>
            <a:r>
              <a:rPr lang="zh-TW" altLang="en-US" sz="1500" dirty="0"/>
              <a:t>的</a:t>
            </a:r>
            <a:r>
              <a:rPr lang="en-US" altLang="zh-TW" sz="1500" dirty="0" smtClean="0"/>
              <a:t>KPI</a:t>
            </a:r>
            <a:endParaRPr lang="zh-TW" altLang="en-US" sz="1500" dirty="0"/>
          </a:p>
        </p:txBody>
      </p:sp>
      <p:sp>
        <p:nvSpPr>
          <p:cNvPr id="83" name="文字方塊 82">
            <a:extLst>
              <a:ext uri="{FF2B5EF4-FFF2-40B4-BE49-F238E27FC236}">
                <a16:creationId xmlns:a16="http://schemas.microsoft.com/office/drawing/2014/main" id="{0B9B6F42-B9F7-4F29-A769-C406627B5BEE}"/>
              </a:ext>
            </a:extLst>
          </p:cNvPr>
          <p:cNvSpPr txBox="1"/>
          <p:nvPr/>
        </p:nvSpPr>
        <p:spPr>
          <a:xfrm>
            <a:off x="1519848" y="2178049"/>
            <a:ext cx="722922" cy="338554"/>
          </a:xfrm>
          <a:prstGeom prst="rect">
            <a:avLst/>
          </a:prstGeom>
          <a:solidFill>
            <a:schemeClr val="bg1"/>
          </a:solidFill>
        </p:spPr>
        <p:txBody>
          <a:bodyPr wrap="square">
            <a:spAutoFit/>
          </a:bodyPr>
          <a:lstStyle/>
          <a:p>
            <a:pPr algn="ctr" defTabSz="914333">
              <a:buClr>
                <a:srgbClr val="3F3F3F"/>
              </a:buClr>
              <a:defRPr/>
            </a:pPr>
            <a:r>
              <a:rPr lang="en" altLang="zh-TW" sz="1600" b="1" dirty="0" smtClean="0">
                <a:solidFill>
                  <a:schemeClr val="bg2">
                    <a:lumMod val="50000"/>
                  </a:schemeClr>
                </a:solidFill>
                <a:latin typeface="Century Gothic" panose="020B0502020202020204" pitchFamily="34" charset="0"/>
                <a:ea typeface="Arial"/>
                <a:cs typeface="Arial"/>
                <a:sym typeface="Arial"/>
              </a:rPr>
              <a:t>2</a:t>
            </a:r>
            <a:r>
              <a:rPr lang="en-US" altLang="zh-TW" sz="1600" b="1" dirty="0" smtClean="0">
                <a:solidFill>
                  <a:schemeClr val="bg2">
                    <a:lumMod val="50000"/>
                  </a:schemeClr>
                </a:solidFill>
                <a:latin typeface="Century Gothic" panose="020B0502020202020204" pitchFamily="34" charset="0"/>
                <a:ea typeface="Arial"/>
                <a:cs typeface="Arial"/>
                <a:sym typeface="Arial"/>
              </a:rPr>
              <a:t>020</a:t>
            </a:r>
            <a:endParaRPr lang="en" altLang="zh-TW" sz="1600" b="1" dirty="0">
              <a:solidFill>
                <a:schemeClr val="bg2">
                  <a:lumMod val="50000"/>
                </a:schemeClr>
              </a:solidFill>
              <a:latin typeface="Century Gothic" panose="020B0502020202020204" pitchFamily="34" charset="0"/>
              <a:ea typeface="Arial"/>
              <a:cs typeface="Arial"/>
              <a:sym typeface="Arial"/>
            </a:endParaRPr>
          </a:p>
        </p:txBody>
      </p:sp>
      <p:sp>
        <p:nvSpPr>
          <p:cNvPr id="84" name="文字方塊 83"/>
          <p:cNvSpPr txBox="1"/>
          <p:nvPr/>
        </p:nvSpPr>
        <p:spPr>
          <a:xfrm>
            <a:off x="1458317" y="1477196"/>
            <a:ext cx="7506377" cy="553998"/>
          </a:xfrm>
          <a:prstGeom prst="rect">
            <a:avLst/>
          </a:prstGeom>
          <a:noFill/>
        </p:spPr>
        <p:txBody>
          <a:bodyPr wrap="square" rtlCol="0">
            <a:spAutoFit/>
          </a:bodyPr>
          <a:lstStyle/>
          <a:p>
            <a:pPr>
              <a:buClr>
                <a:schemeClr val="bg2">
                  <a:lumMod val="50000"/>
                </a:schemeClr>
              </a:buClr>
            </a:pPr>
            <a:r>
              <a:rPr lang="zh-TW" altLang="en-US" sz="1500" dirty="0">
                <a:latin typeface="+mj-ea"/>
                <a:ea typeface="+mj-ea"/>
              </a:rPr>
              <a:t>國泰世華</a:t>
            </a:r>
            <a:r>
              <a:rPr lang="zh-TW" altLang="en-US" sz="1500" dirty="0" smtClean="0">
                <a:latin typeface="+mj-ea"/>
                <a:ea typeface="+mj-ea"/>
              </a:rPr>
              <a:t>銀行全面</a:t>
            </a:r>
            <a:r>
              <a:rPr lang="zh-TW" altLang="en-US" sz="1500" dirty="0">
                <a:latin typeface="+mj-ea"/>
                <a:ea typeface="+mj-ea"/>
              </a:rPr>
              <a:t>停止新承作任何燃煤發電融資授信案</a:t>
            </a:r>
          </a:p>
          <a:p>
            <a:pPr>
              <a:buClr>
                <a:schemeClr val="bg2">
                  <a:lumMod val="50000"/>
                </a:schemeClr>
              </a:buClr>
            </a:pPr>
            <a:r>
              <a:rPr lang="zh-TW" altLang="en-US" sz="1500" dirty="0" smtClean="0">
                <a:latin typeface="+mj-ea"/>
                <a:ea typeface="+mj-ea"/>
              </a:rPr>
              <a:t>國泰</a:t>
            </a:r>
            <a:r>
              <a:rPr lang="zh-TW" altLang="en-US" sz="1500" dirty="0">
                <a:latin typeface="+mj-ea"/>
                <a:ea typeface="+mj-ea"/>
              </a:rPr>
              <a:t>人壽將燃煤發電收益占比超過</a:t>
            </a:r>
            <a:r>
              <a:rPr lang="en-US" altLang="zh-TW" sz="1500" dirty="0">
                <a:latin typeface="+mj-ea"/>
                <a:ea typeface="+mj-ea"/>
              </a:rPr>
              <a:t>50%</a:t>
            </a:r>
            <a:r>
              <a:rPr lang="zh-TW" altLang="en-US" sz="1500" dirty="0">
                <a:latin typeface="+mj-ea"/>
                <a:ea typeface="+mj-ea"/>
              </a:rPr>
              <a:t>、且無積極轉型再生能源之企業，列入排除</a:t>
            </a:r>
            <a:r>
              <a:rPr lang="zh-TW" altLang="en-US" sz="1500" dirty="0" smtClean="0">
                <a:latin typeface="+mj-ea"/>
                <a:ea typeface="+mj-ea"/>
              </a:rPr>
              <a:t>名單</a:t>
            </a:r>
            <a:endParaRPr lang="zh-TW" altLang="en-US" sz="1500" dirty="0">
              <a:latin typeface="+mj-ea"/>
              <a:ea typeface="+mj-ea"/>
            </a:endParaRPr>
          </a:p>
        </p:txBody>
      </p:sp>
      <p:sp>
        <p:nvSpPr>
          <p:cNvPr id="85" name="文字方塊 84"/>
          <p:cNvSpPr txBox="1"/>
          <p:nvPr/>
        </p:nvSpPr>
        <p:spPr>
          <a:xfrm>
            <a:off x="5514245" y="4064302"/>
            <a:ext cx="3630564" cy="323165"/>
          </a:xfrm>
          <a:prstGeom prst="rect">
            <a:avLst/>
          </a:prstGeom>
          <a:noFill/>
        </p:spPr>
        <p:txBody>
          <a:bodyPr wrap="square" rtlCol="0">
            <a:spAutoFit/>
          </a:bodyPr>
          <a:lstStyle/>
          <a:p>
            <a:pPr>
              <a:spcBef>
                <a:spcPts val="600"/>
              </a:spcBef>
              <a:buClr>
                <a:schemeClr val="bg2">
                  <a:lumMod val="50000"/>
                </a:schemeClr>
              </a:buClr>
            </a:pPr>
            <a:r>
              <a:rPr lang="en-US" altLang="zh-TW" sz="1500" dirty="0"/>
              <a:t>100%</a:t>
            </a:r>
            <a:r>
              <a:rPr lang="zh-TW" altLang="en-US" sz="1500" dirty="0"/>
              <a:t>再生能源：台灣所有營運據點</a:t>
            </a:r>
          </a:p>
        </p:txBody>
      </p:sp>
      <p:sp>
        <p:nvSpPr>
          <p:cNvPr id="86" name="文字方塊 85"/>
          <p:cNvSpPr txBox="1"/>
          <p:nvPr/>
        </p:nvSpPr>
        <p:spPr>
          <a:xfrm>
            <a:off x="4145494" y="3423317"/>
            <a:ext cx="4819199" cy="553998"/>
          </a:xfrm>
          <a:prstGeom prst="rect">
            <a:avLst/>
          </a:prstGeom>
          <a:noFill/>
        </p:spPr>
        <p:txBody>
          <a:bodyPr wrap="square" rtlCol="0">
            <a:spAutoFit/>
          </a:bodyPr>
          <a:lstStyle/>
          <a:p>
            <a:pPr>
              <a:spcBef>
                <a:spcPts val="600"/>
              </a:spcBef>
              <a:buClr>
                <a:schemeClr val="bg2">
                  <a:lumMod val="50000"/>
                </a:schemeClr>
              </a:buClr>
            </a:pPr>
            <a:r>
              <a:rPr lang="en-US" altLang="zh-TW" sz="1500" dirty="0"/>
              <a:t>100%</a:t>
            </a:r>
            <a:r>
              <a:rPr lang="zh-TW" altLang="en-US" sz="1500" dirty="0"/>
              <a:t>再生能源：國泰金控、國泰人壽、國泰世華銀行、國泰產險</a:t>
            </a:r>
            <a:r>
              <a:rPr lang="zh-TW" altLang="en-US" sz="1500" dirty="0" smtClean="0"/>
              <a:t>總部</a:t>
            </a:r>
            <a:endParaRPr lang="zh-TW" altLang="en-US" sz="1500" dirty="0"/>
          </a:p>
        </p:txBody>
      </p:sp>
      <p:sp>
        <p:nvSpPr>
          <p:cNvPr id="87" name="文字方塊 86"/>
          <p:cNvSpPr txBox="1"/>
          <p:nvPr/>
        </p:nvSpPr>
        <p:spPr>
          <a:xfrm>
            <a:off x="7358454" y="4831622"/>
            <a:ext cx="962308" cy="323165"/>
          </a:xfrm>
          <a:prstGeom prst="rect">
            <a:avLst/>
          </a:prstGeom>
          <a:noFill/>
        </p:spPr>
        <p:txBody>
          <a:bodyPr wrap="square" rtlCol="0">
            <a:spAutoFit/>
          </a:bodyPr>
          <a:lstStyle/>
          <a:p>
            <a:pPr>
              <a:spcBef>
                <a:spcPts val="600"/>
              </a:spcBef>
              <a:buClr>
                <a:schemeClr val="bg2">
                  <a:lumMod val="50000"/>
                </a:schemeClr>
              </a:buClr>
            </a:pPr>
            <a:r>
              <a:rPr lang="zh-TW" altLang="en-US" sz="1500" dirty="0" smtClean="0"/>
              <a:t>淨零碳排</a:t>
            </a:r>
            <a:endParaRPr lang="zh-TW" altLang="en-US" sz="1500" dirty="0"/>
          </a:p>
        </p:txBody>
      </p:sp>
      <p:sp>
        <p:nvSpPr>
          <p:cNvPr id="88" name="文字方塊 87">
            <a:extLst>
              <a:ext uri="{FF2B5EF4-FFF2-40B4-BE49-F238E27FC236}">
                <a16:creationId xmlns:a16="http://schemas.microsoft.com/office/drawing/2014/main" id="{0B9B6F42-B9F7-4F29-A769-C406627B5BEE}"/>
              </a:ext>
            </a:extLst>
          </p:cNvPr>
          <p:cNvSpPr txBox="1"/>
          <p:nvPr/>
        </p:nvSpPr>
        <p:spPr>
          <a:xfrm>
            <a:off x="3527931" y="3421769"/>
            <a:ext cx="722922" cy="338554"/>
          </a:xfrm>
          <a:prstGeom prst="rect">
            <a:avLst/>
          </a:prstGeom>
          <a:solidFill>
            <a:schemeClr val="bg1"/>
          </a:solidFill>
        </p:spPr>
        <p:txBody>
          <a:bodyPr wrap="square">
            <a:spAutoFit/>
          </a:bodyPr>
          <a:lstStyle/>
          <a:p>
            <a:pPr algn="ctr" defTabSz="914333">
              <a:buClr>
                <a:srgbClr val="3F3F3F"/>
              </a:buClr>
              <a:defRPr/>
            </a:pPr>
            <a:r>
              <a:rPr lang="en" altLang="zh-TW" sz="1600" b="1" dirty="0" smtClean="0">
                <a:solidFill>
                  <a:schemeClr val="bg2">
                    <a:lumMod val="50000"/>
                  </a:schemeClr>
                </a:solidFill>
                <a:latin typeface="Century Gothic" panose="020B0502020202020204" pitchFamily="34" charset="0"/>
                <a:ea typeface="Arial"/>
                <a:cs typeface="Arial"/>
                <a:sym typeface="Arial"/>
              </a:rPr>
              <a:t>2</a:t>
            </a:r>
            <a:r>
              <a:rPr lang="en-US" altLang="zh-TW" sz="1600" b="1" dirty="0" smtClean="0">
                <a:solidFill>
                  <a:schemeClr val="bg2">
                    <a:lumMod val="50000"/>
                  </a:schemeClr>
                </a:solidFill>
                <a:latin typeface="Century Gothic" panose="020B0502020202020204" pitchFamily="34" charset="0"/>
                <a:ea typeface="Arial"/>
                <a:cs typeface="Arial"/>
                <a:sym typeface="Arial"/>
              </a:rPr>
              <a:t>025</a:t>
            </a:r>
            <a:endParaRPr lang="en" altLang="zh-TW" sz="1600" b="1" dirty="0">
              <a:solidFill>
                <a:schemeClr val="bg2">
                  <a:lumMod val="50000"/>
                </a:schemeClr>
              </a:solidFill>
              <a:latin typeface="Century Gothic" panose="020B0502020202020204" pitchFamily="34" charset="0"/>
              <a:ea typeface="Arial"/>
              <a:cs typeface="Arial"/>
              <a:sym typeface="Arial"/>
            </a:endParaRPr>
          </a:p>
        </p:txBody>
      </p:sp>
      <p:sp>
        <p:nvSpPr>
          <p:cNvPr id="89" name="文字方塊 88">
            <a:extLst>
              <a:ext uri="{FF2B5EF4-FFF2-40B4-BE49-F238E27FC236}">
                <a16:creationId xmlns:a16="http://schemas.microsoft.com/office/drawing/2014/main" id="{0B9B6F42-B9F7-4F29-A769-C406627B5BEE}"/>
              </a:ext>
            </a:extLst>
          </p:cNvPr>
          <p:cNvSpPr txBox="1"/>
          <p:nvPr/>
        </p:nvSpPr>
        <p:spPr>
          <a:xfrm>
            <a:off x="4941812" y="4064516"/>
            <a:ext cx="663292" cy="338554"/>
          </a:xfrm>
          <a:prstGeom prst="rect">
            <a:avLst/>
          </a:prstGeom>
          <a:solidFill>
            <a:schemeClr val="bg1"/>
          </a:solidFill>
        </p:spPr>
        <p:txBody>
          <a:bodyPr wrap="square">
            <a:spAutoFit/>
          </a:bodyPr>
          <a:lstStyle/>
          <a:p>
            <a:pPr algn="ctr" defTabSz="914333">
              <a:buClr>
                <a:srgbClr val="3F3F3F"/>
              </a:buClr>
              <a:defRPr/>
            </a:pPr>
            <a:r>
              <a:rPr lang="en" altLang="zh-TW" sz="1600" b="1" dirty="0" smtClean="0">
                <a:solidFill>
                  <a:schemeClr val="bg2">
                    <a:lumMod val="50000"/>
                  </a:schemeClr>
                </a:solidFill>
                <a:latin typeface="Century Gothic" panose="020B0502020202020204" pitchFamily="34" charset="0"/>
                <a:ea typeface="Arial"/>
                <a:cs typeface="Arial"/>
                <a:sym typeface="Arial"/>
              </a:rPr>
              <a:t>20</a:t>
            </a:r>
            <a:r>
              <a:rPr lang="en-US" altLang="zh-TW" sz="1600" b="1" dirty="0" smtClean="0">
                <a:solidFill>
                  <a:schemeClr val="bg2">
                    <a:lumMod val="50000"/>
                  </a:schemeClr>
                </a:solidFill>
                <a:latin typeface="Century Gothic" panose="020B0502020202020204" pitchFamily="34" charset="0"/>
                <a:ea typeface="Arial"/>
                <a:cs typeface="Arial"/>
                <a:sym typeface="Arial"/>
              </a:rPr>
              <a:t>30</a:t>
            </a:r>
            <a:endParaRPr lang="en" altLang="zh-TW" sz="1600" b="1" dirty="0">
              <a:solidFill>
                <a:schemeClr val="bg2">
                  <a:lumMod val="50000"/>
                </a:schemeClr>
              </a:solidFill>
              <a:latin typeface="Century Gothic" panose="020B0502020202020204" pitchFamily="34" charset="0"/>
              <a:ea typeface="Arial"/>
              <a:cs typeface="Arial"/>
              <a:sym typeface="Arial"/>
            </a:endParaRPr>
          </a:p>
        </p:txBody>
      </p:sp>
      <p:sp>
        <p:nvSpPr>
          <p:cNvPr id="90" name="文字方塊 89">
            <a:extLst>
              <a:ext uri="{FF2B5EF4-FFF2-40B4-BE49-F238E27FC236}">
                <a16:creationId xmlns:a16="http://schemas.microsoft.com/office/drawing/2014/main" id="{0B9B6F42-B9F7-4F29-A769-C406627B5BEE}"/>
              </a:ext>
            </a:extLst>
          </p:cNvPr>
          <p:cNvSpPr txBox="1"/>
          <p:nvPr/>
        </p:nvSpPr>
        <p:spPr>
          <a:xfrm>
            <a:off x="6730108" y="4831673"/>
            <a:ext cx="722922" cy="338554"/>
          </a:xfrm>
          <a:prstGeom prst="rect">
            <a:avLst/>
          </a:prstGeom>
          <a:solidFill>
            <a:schemeClr val="bg1"/>
          </a:solidFill>
        </p:spPr>
        <p:txBody>
          <a:bodyPr wrap="square">
            <a:spAutoFit/>
          </a:bodyPr>
          <a:lstStyle/>
          <a:p>
            <a:pPr algn="ctr" defTabSz="914333">
              <a:buClr>
                <a:srgbClr val="3F3F3F"/>
              </a:buClr>
              <a:defRPr/>
            </a:pPr>
            <a:r>
              <a:rPr lang="en-US" altLang="zh-TW" sz="1600" b="1" dirty="0" smtClean="0">
                <a:solidFill>
                  <a:schemeClr val="bg2">
                    <a:lumMod val="50000"/>
                  </a:schemeClr>
                </a:solidFill>
                <a:latin typeface="Century Gothic" panose="020B0502020202020204" pitchFamily="34" charset="0"/>
                <a:ea typeface="Arial"/>
                <a:cs typeface="Arial"/>
                <a:sym typeface="Arial"/>
              </a:rPr>
              <a:t>2050</a:t>
            </a:r>
            <a:endParaRPr lang="en" altLang="zh-TW" sz="1600" b="1" dirty="0">
              <a:solidFill>
                <a:schemeClr val="bg2">
                  <a:lumMod val="50000"/>
                </a:schemeClr>
              </a:solidFill>
              <a:latin typeface="Century Gothic" panose="020B0502020202020204" pitchFamily="34" charset="0"/>
              <a:ea typeface="Arial"/>
              <a:cs typeface="Arial"/>
              <a:sym typeface="Arial"/>
            </a:endParaRPr>
          </a:p>
        </p:txBody>
      </p:sp>
      <p:sp>
        <p:nvSpPr>
          <p:cNvPr id="91" name="文字方塊 90"/>
          <p:cNvSpPr txBox="1"/>
          <p:nvPr/>
        </p:nvSpPr>
        <p:spPr>
          <a:xfrm>
            <a:off x="2985344" y="2690333"/>
            <a:ext cx="4689884" cy="553998"/>
          </a:xfrm>
          <a:prstGeom prst="rect">
            <a:avLst/>
          </a:prstGeom>
          <a:noFill/>
        </p:spPr>
        <p:txBody>
          <a:bodyPr wrap="square" rtlCol="0">
            <a:spAutoFit/>
          </a:bodyPr>
          <a:lstStyle/>
          <a:p>
            <a:pPr>
              <a:buClr>
                <a:schemeClr val="bg2">
                  <a:lumMod val="50000"/>
                </a:schemeClr>
              </a:buClr>
            </a:pPr>
            <a:r>
              <a:rPr lang="zh-TW" altLang="en-US" sz="1500" dirty="0"/>
              <a:t>承諾科學減碳目標</a:t>
            </a:r>
            <a:r>
              <a:rPr lang="en-US" altLang="zh-TW" sz="1500" dirty="0"/>
              <a:t>(Science Based Targets, SBT</a:t>
            </a:r>
            <a:r>
              <a:rPr lang="en-US" altLang="zh-TW" sz="1500" dirty="0" smtClean="0"/>
              <a:t>)</a:t>
            </a:r>
          </a:p>
          <a:p>
            <a:pPr>
              <a:buClr>
                <a:schemeClr val="bg2">
                  <a:lumMod val="50000"/>
                </a:schemeClr>
              </a:buClr>
            </a:pPr>
            <a:r>
              <a:rPr lang="zh-TW" altLang="en-US" sz="1500" dirty="0" smtClean="0"/>
              <a:t>成為</a:t>
            </a:r>
            <a:r>
              <a:rPr lang="en-US" altLang="zh-TW" sz="1500" dirty="0" smtClean="0"/>
              <a:t>RE100</a:t>
            </a:r>
            <a:r>
              <a:rPr lang="zh-TW" altLang="en-US" sz="1500" dirty="0" smtClean="0"/>
              <a:t>企業會員</a:t>
            </a:r>
            <a:endParaRPr lang="en-US" altLang="zh-TW" sz="1500" dirty="0"/>
          </a:p>
        </p:txBody>
      </p:sp>
      <p:sp>
        <p:nvSpPr>
          <p:cNvPr id="92" name="文字方塊 91">
            <a:extLst>
              <a:ext uri="{FF2B5EF4-FFF2-40B4-BE49-F238E27FC236}">
                <a16:creationId xmlns:a16="http://schemas.microsoft.com/office/drawing/2014/main" id="{0B9B6F42-B9F7-4F29-A769-C406627B5BEE}"/>
              </a:ext>
            </a:extLst>
          </p:cNvPr>
          <p:cNvSpPr txBox="1"/>
          <p:nvPr/>
        </p:nvSpPr>
        <p:spPr>
          <a:xfrm>
            <a:off x="2341712" y="2686705"/>
            <a:ext cx="722922" cy="338554"/>
          </a:xfrm>
          <a:prstGeom prst="rect">
            <a:avLst/>
          </a:prstGeom>
          <a:solidFill>
            <a:schemeClr val="bg1"/>
          </a:solidFill>
        </p:spPr>
        <p:txBody>
          <a:bodyPr wrap="square">
            <a:spAutoFit/>
          </a:bodyPr>
          <a:lstStyle/>
          <a:p>
            <a:pPr algn="ctr" defTabSz="914333">
              <a:buClr>
                <a:srgbClr val="3F3F3F"/>
              </a:buClr>
              <a:defRPr/>
            </a:pPr>
            <a:r>
              <a:rPr lang="en" altLang="zh-TW" sz="1600" b="1" dirty="0" smtClean="0">
                <a:solidFill>
                  <a:schemeClr val="bg2">
                    <a:lumMod val="50000"/>
                  </a:schemeClr>
                </a:solidFill>
                <a:latin typeface="Century Gothic" panose="020B0502020202020204" pitchFamily="34" charset="0"/>
                <a:ea typeface="Arial"/>
                <a:cs typeface="Arial"/>
                <a:sym typeface="Arial"/>
              </a:rPr>
              <a:t>2</a:t>
            </a:r>
            <a:r>
              <a:rPr lang="en-US" altLang="zh-TW" sz="1600" b="1" dirty="0" smtClean="0">
                <a:solidFill>
                  <a:schemeClr val="bg2">
                    <a:lumMod val="50000"/>
                  </a:schemeClr>
                </a:solidFill>
                <a:latin typeface="Century Gothic" panose="020B0502020202020204" pitchFamily="34" charset="0"/>
                <a:ea typeface="Arial"/>
                <a:cs typeface="Arial"/>
                <a:sym typeface="Arial"/>
              </a:rPr>
              <a:t>022</a:t>
            </a:r>
            <a:endParaRPr lang="en" altLang="zh-TW" sz="1600" b="1" dirty="0">
              <a:solidFill>
                <a:schemeClr val="bg2">
                  <a:lumMod val="50000"/>
                </a:schemeClr>
              </a:solidFill>
              <a:latin typeface="Century Gothic" panose="020B0502020202020204" pitchFamily="34" charset="0"/>
              <a:ea typeface="Arial"/>
              <a:cs typeface="Arial"/>
              <a:sym typeface="Arial"/>
            </a:endParaRPr>
          </a:p>
        </p:txBody>
      </p:sp>
      <p:sp>
        <p:nvSpPr>
          <p:cNvPr id="93" name="文字方塊 92"/>
          <p:cNvSpPr txBox="1"/>
          <p:nvPr/>
        </p:nvSpPr>
        <p:spPr>
          <a:xfrm>
            <a:off x="732725" y="1049914"/>
            <a:ext cx="2333378" cy="323165"/>
          </a:xfrm>
          <a:prstGeom prst="rect">
            <a:avLst/>
          </a:prstGeom>
          <a:noFill/>
        </p:spPr>
        <p:txBody>
          <a:bodyPr wrap="square" rtlCol="0">
            <a:spAutoFit/>
          </a:bodyPr>
          <a:lstStyle/>
          <a:p>
            <a:pPr>
              <a:spcBef>
                <a:spcPts val="600"/>
              </a:spcBef>
              <a:buClr>
                <a:schemeClr val="bg2">
                  <a:lumMod val="50000"/>
                </a:schemeClr>
              </a:buClr>
            </a:pPr>
            <a:r>
              <a:rPr lang="zh-TW" altLang="en-US" sz="1500" dirty="0"/>
              <a:t>計算投資組合碳足跡</a:t>
            </a:r>
          </a:p>
        </p:txBody>
      </p:sp>
      <p:cxnSp>
        <p:nvCxnSpPr>
          <p:cNvPr id="98" name="直線接點 97"/>
          <p:cNvCxnSpPr/>
          <p:nvPr/>
        </p:nvCxnSpPr>
        <p:spPr>
          <a:xfrm>
            <a:off x="478666" y="1373079"/>
            <a:ext cx="0" cy="295903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3" name="Oval 2">
            <a:extLst>
              <a:ext uri="{FF2B5EF4-FFF2-40B4-BE49-F238E27FC236}">
                <a16:creationId xmlns:a16="http://schemas.microsoft.com/office/drawing/2014/main" id="{8814463A-D35A-4BA9-8052-DA1586A65673}"/>
              </a:ext>
            </a:extLst>
          </p:cNvPr>
          <p:cNvSpPr/>
          <p:nvPr/>
        </p:nvSpPr>
        <p:spPr>
          <a:xfrm>
            <a:off x="414349" y="4319268"/>
            <a:ext cx="144000" cy="108000"/>
          </a:xfrm>
          <a:prstGeom prst="ellipse">
            <a:avLst/>
          </a:prstGeom>
          <a:solidFill>
            <a:schemeClr val="bg1">
              <a:lumMod val="6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 name="Oval 2">
            <a:extLst>
              <a:ext uri="{FF2B5EF4-FFF2-40B4-BE49-F238E27FC236}">
                <a16:creationId xmlns:a16="http://schemas.microsoft.com/office/drawing/2014/main" id="{8814463A-D35A-4BA9-8052-DA1586A65673}"/>
              </a:ext>
            </a:extLst>
          </p:cNvPr>
          <p:cNvSpPr/>
          <p:nvPr/>
        </p:nvSpPr>
        <p:spPr>
          <a:xfrm>
            <a:off x="1013617" y="4400228"/>
            <a:ext cx="324220" cy="252000"/>
          </a:xfrm>
          <a:prstGeom prst="ellipse">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5" name="Oval 2">
            <a:extLst>
              <a:ext uri="{FF2B5EF4-FFF2-40B4-BE49-F238E27FC236}">
                <a16:creationId xmlns:a16="http://schemas.microsoft.com/office/drawing/2014/main" id="{8814463A-D35A-4BA9-8052-DA1586A65673}"/>
              </a:ext>
            </a:extLst>
          </p:cNvPr>
          <p:cNvSpPr/>
          <p:nvPr/>
        </p:nvSpPr>
        <p:spPr>
          <a:xfrm>
            <a:off x="1111844" y="4471668"/>
            <a:ext cx="144000" cy="108000"/>
          </a:xfrm>
          <a:prstGeom prst="ellipse">
            <a:avLst/>
          </a:prstGeom>
          <a:solidFill>
            <a:schemeClr val="bg1">
              <a:lumMod val="6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6" name="直線接點 105"/>
          <p:cNvCxnSpPr/>
          <p:nvPr/>
        </p:nvCxnSpPr>
        <p:spPr>
          <a:xfrm flipH="1">
            <a:off x="1190437" y="1832921"/>
            <a:ext cx="5962" cy="270388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5" name="Oval 2">
            <a:extLst>
              <a:ext uri="{FF2B5EF4-FFF2-40B4-BE49-F238E27FC236}">
                <a16:creationId xmlns:a16="http://schemas.microsoft.com/office/drawing/2014/main" id="{8814463A-D35A-4BA9-8052-DA1586A65673}"/>
              </a:ext>
            </a:extLst>
          </p:cNvPr>
          <p:cNvSpPr/>
          <p:nvPr/>
        </p:nvSpPr>
        <p:spPr>
          <a:xfrm>
            <a:off x="1742558" y="4538651"/>
            <a:ext cx="324220" cy="252000"/>
          </a:xfrm>
          <a:prstGeom prst="ellipse">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6" name="Oval 2">
            <a:extLst>
              <a:ext uri="{FF2B5EF4-FFF2-40B4-BE49-F238E27FC236}">
                <a16:creationId xmlns:a16="http://schemas.microsoft.com/office/drawing/2014/main" id="{8814463A-D35A-4BA9-8052-DA1586A65673}"/>
              </a:ext>
            </a:extLst>
          </p:cNvPr>
          <p:cNvSpPr/>
          <p:nvPr/>
        </p:nvSpPr>
        <p:spPr>
          <a:xfrm>
            <a:off x="1840785" y="4610091"/>
            <a:ext cx="144000" cy="108000"/>
          </a:xfrm>
          <a:prstGeom prst="ellipse">
            <a:avLst/>
          </a:prstGeom>
          <a:solidFill>
            <a:schemeClr val="bg1">
              <a:lumMod val="6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Oval 2">
            <a:extLst>
              <a:ext uri="{FF2B5EF4-FFF2-40B4-BE49-F238E27FC236}">
                <a16:creationId xmlns:a16="http://schemas.microsoft.com/office/drawing/2014/main" id="{8814463A-D35A-4BA9-8052-DA1586A65673}"/>
              </a:ext>
            </a:extLst>
          </p:cNvPr>
          <p:cNvSpPr/>
          <p:nvPr/>
        </p:nvSpPr>
        <p:spPr>
          <a:xfrm>
            <a:off x="2553315" y="4695100"/>
            <a:ext cx="324220" cy="252000"/>
          </a:xfrm>
          <a:prstGeom prst="ellipse">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8" name="Oval 2">
            <a:extLst>
              <a:ext uri="{FF2B5EF4-FFF2-40B4-BE49-F238E27FC236}">
                <a16:creationId xmlns:a16="http://schemas.microsoft.com/office/drawing/2014/main" id="{8814463A-D35A-4BA9-8052-DA1586A65673}"/>
              </a:ext>
            </a:extLst>
          </p:cNvPr>
          <p:cNvSpPr/>
          <p:nvPr/>
        </p:nvSpPr>
        <p:spPr>
          <a:xfrm>
            <a:off x="2651542" y="4766540"/>
            <a:ext cx="144000" cy="108000"/>
          </a:xfrm>
          <a:prstGeom prst="ellipse">
            <a:avLst/>
          </a:prstGeom>
          <a:solidFill>
            <a:schemeClr val="bg1">
              <a:lumMod val="6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9" name="Oval 2">
            <a:extLst>
              <a:ext uri="{FF2B5EF4-FFF2-40B4-BE49-F238E27FC236}">
                <a16:creationId xmlns:a16="http://schemas.microsoft.com/office/drawing/2014/main" id="{8814463A-D35A-4BA9-8052-DA1586A65673}"/>
              </a:ext>
            </a:extLst>
          </p:cNvPr>
          <p:cNvSpPr/>
          <p:nvPr/>
        </p:nvSpPr>
        <p:spPr>
          <a:xfrm>
            <a:off x="5134982" y="5168066"/>
            <a:ext cx="324220" cy="252000"/>
          </a:xfrm>
          <a:prstGeom prst="ellipse">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0" name="Oval 2">
            <a:extLst>
              <a:ext uri="{FF2B5EF4-FFF2-40B4-BE49-F238E27FC236}">
                <a16:creationId xmlns:a16="http://schemas.microsoft.com/office/drawing/2014/main" id="{8814463A-D35A-4BA9-8052-DA1586A65673}"/>
              </a:ext>
            </a:extLst>
          </p:cNvPr>
          <p:cNvSpPr/>
          <p:nvPr/>
        </p:nvSpPr>
        <p:spPr>
          <a:xfrm>
            <a:off x="5233209" y="5239506"/>
            <a:ext cx="144000" cy="108000"/>
          </a:xfrm>
          <a:prstGeom prst="ellipse">
            <a:avLst/>
          </a:prstGeom>
          <a:solidFill>
            <a:schemeClr val="bg1">
              <a:lumMod val="6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1" name="Oval 2">
            <a:extLst>
              <a:ext uri="{FF2B5EF4-FFF2-40B4-BE49-F238E27FC236}">
                <a16:creationId xmlns:a16="http://schemas.microsoft.com/office/drawing/2014/main" id="{8814463A-D35A-4BA9-8052-DA1586A65673}"/>
              </a:ext>
            </a:extLst>
          </p:cNvPr>
          <p:cNvSpPr/>
          <p:nvPr/>
        </p:nvSpPr>
        <p:spPr>
          <a:xfrm>
            <a:off x="3745110" y="4935886"/>
            <a:ext cx="324220" cy="252000"/>
          </a:xfrm>
          <a:prstGeom prst="ellipse">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2" name="Oval 2">
            <a:extLst>
              <a:ext uri="{FF2B5EF4-FFF2-40B4-BE49-F238E27FC236}">
                <a16:creationId xmlns:a16="http://schemas.microsoft.com/office/drawing/2014/main" id="{8814463A-D35A-4BA9-8052-DA1586A65673}"/>
              </a:ext>
            </a:extLst>
          </p:cNvPr>
          <p:cNvSpPr/>
          <p:nvPr/>
        </p:nvSpPr>
        <p:spPr>
          <a:xfrm>
            <a:off x="3843337" y="5007326"/>
            <a:ext cx="144000" cy="108000"/>
          </a:xfrm>
          <a:prstGeom prst="ellipse">
            <a:avLst/>
          </a:prstGeom>
          <a:solidFill>
            <a:schemeClr val="bg1">
              <a:lumMod val="6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13" name="直線接點 112"/>
          <p:cNvCxnSpPr/>
          <p:nvPr/>
        </p:nvCxnSpPr>
        <p:spPr>
          <a:xfrm>
            <a:off x="3901373" y="3749347"/>
            <a:ext cx="109" cy="12960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1" name="直線接點 110"/>
          <p:cNvCxnSpPr>
            <a:stCxn id="92" idx="2"/>
          </p:cNvCxnSpPr>
          <p:nvPr/>
        </p:nvCxnSpPr>
        <p:spPr>
          <a:xfrm>
            <a:off x="2703173" y="3025259"/>
            <a:ext cx="16462" cy="180641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6" name="Oval 2">
            <a:extLst>
              <a:ext uri="{FF2B5EF4-FFF2-40B4-BE49-F238E27FC236}">
                <a16:creationId xmlns:a16="http://schemas.microsoft.com/office/drawing/2014/main" id="{8814463A-D35A-4BA9-8052-DA1586A65673}"/>
              </a:ext>
            </a:extLst>
          </p:cNvPr>
          <p:cNvSpPr/>
          <p:nvPr/>
        </p:nvSpPr>
        <p:spPr>
          <a:xfrm>
            <a:off x="6972364" y="5546579"/>
            <a:ext cx="324220" cy="252000"/>
          </a:xfrm>
          <a:prstGeom prst="ellipse">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7" name="Oval 2">
            <a:extLst>
              <a:ext uri="{FF2B5EF4-FFF2-40B4-BE49-F238E27FC236}">
                <a16:creationId xmlns:a16="http://schemas.microsoft.com/office/drawing/2014/main" id="{8814463A-D35A-4BA9-8052-DA1586A65673}"/>
              </a:ext>
            </a:extLst>
          </p:cNvPr>
          <p:cNvSpPr/>
          <p:nvPr/>
        </p:nvSpPr>
        <p:spPr>
          <a:xfrm>
            <a:off x="7070591" y="5618019"/>
            <a:ext cx="144000" cy="108000"/>
          </a:xfrm>
          <a:prstGeom prst="ellipse">
            <a:avLst/>
          </a:prstGeom>
          <a:solidFill>
            <a:schemeClr val="bg1">
              <a:lumMod val="6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39" name="直線接點 138"/>
          <p:cNvCxnSpPr/>
          <p:nvPr/>
        </p:nvCxnSpPr>
        <p:spPr>
          <a:xfrm>
            <a:off x="7130867" y="5120741"/>
            <a:ext cx="0" cy="5400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5310947" y="4398811"/>
            <a:ext cx="0" cy="864000"/>
          </a:xfrm>
          <a:prstGeom prst="line">
            <a:avLst/>
          </a:prstGeom>
          <a:ln w="31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9" name="直線接點 108"/>
          <p:cNvCxnSpPr/>
          <p:nvPr/>
        </p:nvCxnSpPr>
        <p:spPr>
          <a:xfrm>
            <a:off x="1906113" y="2510172"/>
            <a:ext cx="0" cy="20991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203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018B90E8-31B4-41F6-8174-D549C5229FD8}" type="slidenum">
              <a:rPr lang="zh-TW" altLang="en-US" smtClean="0"/>
              <a:t>5</a:t>
            </a:fld>
            <a:endParaRPr lang="zh-TW" altLang="en-US"/>
          </a:p>
        </p:txBody>
      </p:sp>
      <p:pic>
        <p:nvPicPr>
          <p:cNvPr id="5" name="圖片 4"/>
          <p:cNvPicPr>
            <a:picLocks noChangeAspect="1"/>
          </p:cNvPicPr>
          <p:nvPr/>
        </p:nvPicPr>
        <p:blipFill>
          <a:blip r:embed="rId2"/>
          <a:stretch>
            <a:fillRect/>
          </a:stretch>
        </p:blipFill>
        <p:spPr>
          <a:xfrm>
            <a:off x="4373858" y="4236331"/>
            <a:ext cx="1310367" cy="866394"/>
          </a:xfrm>
          <a:prstGeom prst="rect">
            <a:avLst/>
          </a:prstGeom>
        </p:spPr>
      </p:pic>
      <p:sp>
        <p:nvSpPr>
          <p:cNvPr id="6" name="文字方塊 5"/>
          <p:cNvSpPr txBox="1"/>
          <p:nvPr/>
        </p:nvSpPr>
        <p:spPr>
          <a:xfrm>
            <a:off x="28868" y="2555393"/>
            <a:ext cx="2571312" cy="869469"/>
          </a:xfrm>
          <a:prstGeom prst="rect">
            <a:avLst/>
          </a:prstGeom>
          <a:noFill/>
        </p:spPr>
        <p:txBody>
          <a:bodyPr wrap="square" rtlCol="0">
            <a:spAutoFit/>
          </a:bodyPr>
          <a:lstStyle/>
          <a:p>
            <a:pPr marL="82550" indent="-82550">
              <a:spcBef>
                <a:spcPts val="300"/>
              </a:spcBef>
              <a:buFont typeface="Arial" panose="020B0604020202020204" pitchFamily="34" charset="0"/>
              <a:buChar char="•"/>
            </a:pPr>
            <a:r>
              <a:rPr lang="zh-TW" altLang="en-US" sz="1200" dirty="0"/>
              <a:t>全台首家金融業，</a:t>
            </a:r>
            <a:r>
              <a:rPr lang="zh-TW" altLang="en-US" sz="1200" b="1" dirty="0">
                <a:solidFill>
                  <a:schemeClr val="accent1">
                    <a:lumMod val="60000"/>
                    <a:lumOff val="40000"/>
                  </a:schemeClr>
                </a:solidFill>
              </a:rPr>
              <a:t>揭露投資組合碳足跡盤點</a:t>
            </a:r>
          </a:p>
          <a:p>
            <a:pPr marL="82550" indent="-82550">
              <a:spcBef>
                <a:spcPts val="300"/>
              </a:spcBef>
              <a:buFont typeface="Arial" panose="020B0604020202020204" pitchFamily="34" charset="0"/>
              <a:buChar char="•"/>
            </a:pPr>
            <a:r>
              <a:rPr lang="zh-TW" altLang="en-US" sz="1200" dirty="0"/>
              <a:t>積極響應政府政策、分享責任投資趨勢</a:t>
            </a:r>
          </a:p>
        </p:txBody>
      </p:sp>
      <p:sp>
        <p:nvSpPr>
          <p:cNvPr id="7" name="文字方塊 6"/>
          <p:cNvSpPr txBox="1"/>
          <p:nvPr/>
        </p:nvSpPr>
        <p:spPr>
          <a:xfrm>
            <a:off x="4463069" y="902652"/>
            <a:ext cx="2433428" cy="646331"/>
          </a:xfrm>
          <a:prstGeom prst="rect">
            <a:avLst/>
          </a:prstGeom>
          <a:noFill/>
        </p:spPr>
        <p:txBody>
          <a:bodyPr wrap="square" lIns="0" rIns="0" rtlCol="0">
            <a:spAutoFit/>
          </a:bodyPr>
          <a:lstStyle/>
          <a:p>
            <a:pPr marL="82550" indent="-82550">
              <a:buFont typeface="Arial" panose="020B0604020202020204" pitchFamily="34" charset="0"/>
              <a:buChar char="•"/>
            </a:pPr>
            <a:r>
              <a:rPr lang="zh-TW" altLang="en-US" sz="1200" dirty="0"/>
              <a:t>入選道瓊永續指數</a:t>
            </a:r>
            <a:r>
              <a:rPr lang="en-US" altLang="zh-TW" sz="1200" dirty="0"/>
              <a:t>(DJSI)</a:t>
            </a:r>
          </a:p>
          <a:p>
            <a:pPr marL="82550" indent="-82550">
              <a:buFont typeface="Arial" panose="020B0604020202020204" pitchFamily="34" charset="0"/>
              <a:buChar char="•"/>
            </a:pPr>
            <a:r>
              <a:rPr lang="zh-TW" altLang="en-US" sz="1200" dirty="0"/>
              <a:t>國泰世華銀行簽署</a:t>
            </a:r>
            <a:r>
              <a:rPr lang="en-US" altLang="zh-TW" sz="1200" dirty="0"/>
              <a:t>《</a:t>
            </a:r>
            <a:r>
              <a:rPr lang="zh-TW" altLang="en-US" sz="1200" dirty="0"/>
              <a:t>赤道原則</a:t>
            </a:r>
            <a:r>
              <a:rPr lang="en-US" altLang="zh-TW" sz="1200" dirty="0"/>
              <a:t>》(EPs)</a:t>
            </a:r>
            <a:r>
              <a:rPr lang="zh-TW" altLang="en-US" sz="1200" dirty="0"/>
              <a:t>，成為台灣首家赤道銀行</a:t>
            </a:r>
          </a:p>
        </p:txBody>
      </p:sp>
      <p:pic>
        <p:nvPicPr>
          <p:cNvPr id="8" name="圖片 7"/>
          <p:cNvPicPr>
            <a:picLocks noChangeAspect="1"/>
          </p:cNvPicPr>
          <p:nvPr/>
        </p:nvPicPr>
        <p:blipFill rotWithShape="1">
          <a:blip r:embed="rId3"/>
          <a:srcRect b="8122"/>
          <a:stretch/>
        </p:blipFill>
        <p:spPr>
          <a:xfrm>
            <a:off x="1196878" y="987996"/>
            <a:ext cx="1532346" cy="625143"/>
          </a:xfrm>
          <a:prstGeom prst="rect">
            <a:avLst/>
          </a:prstGeom>
        </p:spPr>
      </p:pic>
      <p:cxnSp>
        <p:nvCxnSpPr>
          <p:cNvPr id="10" name="直線接點 9"/>
          <p:cNvCxnSpPr>
            <a:endCxn id="11" idx="0"/>
          </p:cNvCxnSpPr>
          <p:nvPr/>
        </p:nvCxnSpPr>
        <p:spPr>
          <a:xfrm>
            <a:off x="-8626" y="1617860"/>
            <a:ext cx="8124456" cy="2959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拱形 10"/>
          <p:cNvSpPr/>
          <p:nvPr/>
        </p:nvSpPr>
        <p:spPr>
          <a:xfrm rot="5400000">
            <a:off x="6758066" y="1312038"/>
            <a:ext cx="1878026" cy="2446613"/>
          </a:xfrm>
          <a:prstGeom prst="blockArc">
            <a:avLst>
              <a:gd name="adj1" fmla="val 12423455"/>
              <a:gd name="adj2" fmla="val 20390389"/>
              <a:gd name="adj3" fmla="val 0"/>
            </a:avLst>
          </a:prstGeom>
          <a:solidFill>
            <a:schemeClr val="accent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cxnSp>
        <p:nvCxnSpPr>
          <p:cNvPr id="12" name="直線接點 11"/>
          <p:cNvCxnSpPr>
            <a:stCxn id="34" idx="2"/>
          </p:cNvCxnSpPr>
          <p:nvPr/>
        </p:nvCxnSpPr>
        <p:spPr>
          <a:xfrm>
            <a:off x="1450604" y="3463333"/>
            <a:ext cx="6587399" cy="2188"/>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341895" y="1248526"/>
            <a:ext cx="904875" cy="369332"/>
          </a:xfrm>
          <a:prstGeom prst="rect">
            <a:avLst/>
          </a:prstGeom>
          <a:noFill/>
        </p:spPr>
        <p:txBody>
          <a:bodyPr wrap="square" rtlCol="0">
            <a:spAutoFit/>
          </a:bodyPr>
          <a:lstStyle/>
          <a:p>
            <a:r>
              <a:rPr lang="en-US" altLang="zh-TW" b="1" dirty="0">
                <a:solidFill>
                  <a:schemeClr val="bg2">
                    <a:lumMod val="75000"/>
                  </a:schemeClr>
                </a:solidFill>
                <a:latin typeface="微軟正黑體" panose="020B0604030504040204" pitchFamily="34" charset="-120"/>
                <a:ea typeface="微軟正黑體" panose="020B0604030504040204" pitchFamily="34" charset="-120"/>
              </a:rPr>
              <a:t>2011</a:t>
            </a:r>
            <a:endParaRPr lang="zh-TW" altLang="en-US" b="1" dirty="0">
              <a:solidFill>
                <a:schemeClr val="bg2">
                  <a:lumMod val="75000"/>
                </a:schemeClr>
              </a:solidFill>
              <a:latin typeface="微軟正黑體" panose="020B0604030504040204" pitchFamily="34" charset="-120"/>
              <a:ea typeface="微軟正黑體" panose="020B0604030504040204" pitchFamily="34" charset="-120"/>
            </a:endParaRPr>
          </a:p>
        </p:txBody>
      </p:sp>
      <p:sp>
        <p:nvSpPr>
          <p:cNvPr id="14" name="流程圖: 接點 13"/>
          <p:cNvSpPr/>
          <p:nvPr/>
        </p:nvSpPr>
        <p:spPr>
          <a:xfrm>
            <a:off x="599071" y="1545859"/>
            <a:ext cx="144000" cy="144000"/>
          </a:xfrm>
          <a:prstGeom prst="flowChartConnector">
            <a:avLst/>
          </a:prstGeom>
          <a:solidFill>
            <a:schemeClr val="bg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 name="直線接點 14"/>
          <p:cNvCxnSpPr/>
          <p:nvPr/>
        </p:nvCxnSpPr>
        <p:spPr>
          <a:xfrm>
            <a:off x="659641" y="1689859"/>
            <a:ext cx="0" cy="2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flipH="1">
            <a:off x="661604" y="1977387"/>
            <a:ext cx="22023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文字方塊 16"/>
          <p:cNvSpPr txBox="1"/>
          <p:nvPr/>
        </p:nvSpPr>
        <p:spPr>
          <a:xfrm>
            <a:off x="647823" y="1691793"/>
            <a:ext cx="2308016" cy="276999"/>
          </a:xfrm>
          <a:prstGeom prst="rect">
            <a:avLst/>
          </a:prstGeom>
          <a:noFill/>
        </p:spPr>
        <p:txBody>
          <a:bodyPr wrap="square" rtlCol="0">
            <a:spAutoFit/>
          </a:bodyPr>
          <a:lstStyle/>
          <a:p>
            <a:pPr marL="82550" indent="-82550">
              <a:buFont typeface="Arial" panose="020B0604020202020204" pitchFamily="34" charset="0"/>
              <a:buChar char="•"/>
            </a:pPr>
            <a:r>
              <a:rPr lang="zh-TW" altLang="en-US" sz="1200" dirty="0"/>
              <a:t>成立企業社會責任</a:t>
            </a:r>
            <a:r>
              <a:rPr lang="en-US" altLang="zh-TW" sz="1200" dirty="0"/>
              <a:t>(CSR)</a:t>
            </a:r>
            <a:r>
              <a:rPr lang="zh-TW" altLang="en-US" sz="1200" dirty="0"/>
              <a:t>委員會</a:t>
            </a:r>
          </a:p>
        </p:txBody>
      </p:sp>
      <p:sp>
        <p:nvSpPr>
          <p:cNvPr id="18" name="文字方塊 17"/>
          <p:cNvSpPr txBox="1"/>
          <p:nvPr/>
        </p:nvSpPr>
        <p:spPr>
          <a:xfrm>
            <a:off x="3004714" y="1694482"/>
            <a:ext cx="904875" cy="369332"/>
          </a:xfrm>
          <a:prstGeom prst="rect">
            <a:avLst/>
          </a:prstGeom>
          <a:noFill/>
        </p:spPr>
        <p:txBody>
          <a:bodyPr wrap="square" rtlCol="0">
            <a:spAutoFit/>
          </a:bodyPr>
          <a:lstStyle/>
          <a:p>
            <a:r>
              <a:rPr lang="en-US" altLang="zh-TW" b="1" dirty="0" smtClean="0">
                <a:solidFill>
                  <a:schemeClr val="bg2">
                    <a:lumMod val="75000"/>
                  </a:schemeClr>
                </a:solidFill>
                <a:latin typeface="微軟正黑體" panose="020B0604030504040204" pitchFamily="34" charset="-120"/>
                <a:ea typeface="微軟正黑體" panose="020B0604030504040204" pitchFamily="34" charset="-120"/>
              </a:rPr>
              <a:t>2014</a:t>
            </a:r>
            <a:endParaRPr lang="zh-TW" altLang="en-US" b="1" dirty="0">
              <a:solidFill>
                <a:schemeClr val="bg2">
                  <a:lumMod val="75000"/>
                </a:schemeClr>
              </a:solidFill>
              <a:latin typeface="微軟正黑體" panose="020B0604030504040204" pitchFamily="34" charset="-120"/>
              <a:ea typeface="微軟正黑體" panose="020B0604030504040204" pitchFamily="34" charset="-120"/>
            </a:endParaRPr>
          </a:p>
        </p:txBody>
      </p:sp>
      <p:sp>
        <p:nvSpPr>
          <p:cNvPr id="19" name="流程圖: 接點 18"/>
          <p:cNvSpPr/>
          <p:nvPr/>
        </p:nvSpPr>
        <p:spPr>
          <a:xfrm>
            <a:off x="3232727" y="1560537"/>
            <a:ext cx="144000" cy="144000"/>
          </a:xfrm>
          <a:prstGeom prst="flowChartConnector">
            <a:avLst/>
          </a:prstGeom>
          <a:solidFill>
            <a:schemeClr val="bg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流程圖: 接點 19"/>
          <p:cNvSpPr/>
          <p:nvPr/>
        </p:nvSpPr>
        <p:spPr>
          <a:xfrm>
            <a:off x="4778676" y="1567569"/>
            <a:ext cx="144000" cy="144000"/>
          </a:xfrm>
          <a:prstGeom prst="flowChartConnector">
            <a:avLst/>
          </a:prstGeom>
          <a:solidFill>
            <a:schemeClr val="bg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p:cNvSpPr txBox="1"/>
          <p:nvPr/>
        </p:nvSpPr>
        <p:spPr>
          <a:xfrm>
            <a:off x="4393727" y="1694482"/>
            <a:ext cx="904875" cy="369332"/>
          </a:xfrm>
          <a:prstGeom prst="rect">
            <a:avLst/>
          </a:prstGeom>
          <a:noFill/>
        </p:spPr>
        <p:txBody>
          <a:bodyPr wrap="square" rtlCol="0">
            <a:spAutoFit/>
          </a:bodyPr>
          <a:lstStyle/>
          <a:p>
            <a:r>
              <a:rPr lang="en-US" altLang="zh-TW" b="1" dirty="0" smtClean="0">
                <a:solidFill>
                  <a:schemeClr val="bg2">
                    <a:lumMod val="75000"/>
                  </a:schemeClr>
                </a:solidFill>
                <a:latin typeface="微軟正黑體" panose="020B0604030504040204" pitchFamily="34" charset="-120"/>
                <a:ea typeface="微軟正黑體" panose="020B0604030504040204" pitchFamily="34" charset="-120"/>
              </a:rPr>
              <a:t>2015</a:t>
            </a:r>
            <a:endParaRPr lang="zh-TW" altLang="en-US" b="1" dirty="0">
              <a:solidFill>
                <a:schemeClr val="bg2">
                  <a:lumMod val="75000"/>
                </a:schemeClr>
              </a:solidFill>
              <a:latin typeface="微軟正黑體" panose="020B0604030504040204" pitchFamily="34" charset="-120"/>
              <a:ea typeface="微軟正黑體" panose="020B0604030504040204" pitchFamily="34" charset="-120"/>
            </a:endParaRPr>
          </a:p>
        </p:txBody>
      </p:sp>
      <p:sp>
        <p:nvSpPr>
          <p:cNvPr id="22" name="流程圖: 接點 21"/>
          <p:cNvSpPr/>
          <p:nvPr/>
        </p:nvSpPr>
        <p:spPr>
          <a:xfrm>
            <a:off x="7030612" y="1581435"/>
            <a:ext cx="144000" cy="144000"/>
          </a:xfrm>
          <a:prstGeom prst="flowChartConnector">
            <a:avLst/>
          </a:prstGeom>
          <a:solidFill>
            <a:schemeClr val="bg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文字方塊 22"/>
          <p:cNvSpPr txBox="1"/>
          <p:nvPr/>
        </p:nvSpPr>
        <p:spPr>
          <a:xfrm>
            <a:off x="6759816" y="1694482"/>
            <a:ext cx="904875" cy="369332"/>
          </a:xfrm>
          <a:prstGeom prst="rect">
            <a:avLst/>
          </a:prstGeom>
          <a:noFill/>
        </p:spPr>
        <p:txBody>
          <a:bodyPr wrap="square" rtlCol="0">
            <a:spAutoFit/>
          </a:bodyPr>
          <a:lstStyle/>
          <a:p>
            <a:r>
              <a:rPr lang="en-US" altLang="zh-TW" b="1" dirty="0" smtClean="0">
                <a:solidFill>
                  <a:schemeClr val="bg2">
                    <a:lumMod val="75000"/>
                  </a:schemeClr>
                </a:solidFill>
                <a:latin typeface="微軟正黑體" panose="020B0604030504040204" pitchFamily="34" charset="-120"/>
                <a:ea typeface="微軟正黑體" panose="020B0604030504040204" pitchFamily="34" charset="-120"/>
              </a:rPr>
              <a:t>2016</a:t>
            </a:r>
            <a:endParaRPr lang="zh-TW" altLang="en-US" b="1" dirty="0">
              <a:solidFill>
                <a:schemeClr val="bg2">
                  <a:lumMod val="75000"/>
                </a:schemeClr>
              </a:solidFill>
              <a:latin typeface="微軟正黑體" panose="020B0604030504040204" pitchFamily="34" charset="-120"/>
              <a:ea typeface="微軟正黑體" panose="020B0604030504040204" pitchFamily="34" charset="-120"/>
            </a:endParaRPr>
          </a:p>
        </p:txBody>
      </p:sp>
      <p:sp>
        <p:nvSpPr>
          <p:cNvPr id="24" name="流程圖: 接點 23"/>
          <p:cNvSpPr/>
          <p:nvPr/>
        </p:nvSpPr>
        <p:spPr>
          <a:xfrm>
            <a:off x="5230894" y="3399776"/>
            <a:ext cx="144000" cy="144000"/>
          </a:xfrm>
          <a:prstGeom prst="flowChartConnector">
            <a:avLst/>
          </a:prstGeom>
          <a:solidFill>
            <a:schemeClr val="bg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文字方塊 24"/>
          <p:cNvSpPr txBox="1"/>
          <p:nvPr/>
        </p:nvSpPr>
        <p:spPr>
          <a:xfrm>
            <a:off x="7466439" y="3550932"/>
            <a:ext cx="904875" cy="369332"/>
          </a:xfrm>
          <a:prstGeom prst="rect">
            <a:avLst/>
          </a:prstGeom>
          <a:noFill/>
        </p:spPr>
        <p:txBody>
          <a:bodyPr wrap="square" rtlCol="0">
            <a:spAutoFit/>
          </a:bodyPr>
          <a:lstStyle/>
          <a:p>
            <a:r>
              <a:rPr lang="en-US" altLang="zh-TW" b="1" dirty="0" smtClean="0">
                <a:solidFill>
                  <a:schemeClr val="bg2">
                    <a:lumMod val="75000"/>
                  </a:schemeClr>
                </a:solidFill>
                <a:latin typeface="微軟正黑體" panose="020B0604030504040204" pitchFamily="34" charset="-120"/>
                <a:ea typeface="微軟正黑體" panose="020B0604030504040204" pitchFamily="34" charset="-120"/>
              </a:rPr>
              <a:t>2017</a:t>
            </a:r>
            <a:endParaRPr lang="zh-TW" altLang="en-US" b="1" dirty="0">
              <a:solidFill>
                <a:schemeClr val="bg2">
                  <a:lumMod val="75000"/>
                </a:schemeClr>
              </a:solidFill>
              <a:latin typeface="微軟正黑體" panose="020B0604030504040204" pitchFamily="34" charset="-120"/>
              <a:ea typeface="微軟正黑體" panose="020B0604030504040204" pitchFamily="34" charset="-120"/>
            </a:endParaRPr>
          </a:p>
        </p:txBody>
      </p:sp>
      <p:sp>
        <p:nvSpPr>
          <p:cNvPr id="26" name="拱形 25"/>
          <p:cNvSpPr/>
          <p:nvPr/>
        </p:nvSpPr>
        <p:spPr>
          <a:xfrm rot="16200000">
            <a:off x="613974" y="3179648"/>
            <a:ext cx="1620714" cy="2188082"/>
          </a:xfrm>
          <a:prstGeom prst="blockArc">
            <a:avLst>
              <a:gd name="adj1" fmla="val 10469700"/>
              <a:gd name="adj2" fmla="val 135739"/>
              <a:gd name="adj3" fmla="val 0"/>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cxnSp>
        <p:nvCxnSpPr>
          <p:cNvPr id="27" name="直線接點 26"/>
          <p:cNvCxnSpPr/>
          <p:nvPr/>
        </p:nvCxnSpPr>
        <p:spPr>
          <a:xfrm>
            <a:off x="1466771" y="5102008"/>
            <a:ext cx="766507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28" name="文字方塊 27"/>
          <p:cNvSpPr txBox="1"/>
          <p:nvPr/>
        </p:nvSpPr>
        <p:spPr>
          <a:xfrm>
            <a:off x="6764903" y="800104"/>
            <a:ext cx="2298401" cy="830997"/>
          </a:xfrm>
          <a:prstGeom prst="rect">
            <a:avLst/>
          </a:prstGeom>
          <a:noFill/>
        </p:spPr>
        <p:txBody>
          <a:bodyPr wrap="square" rtlCol="0">
            <a:spAutoFit/>
          </a:bodyPr>
          <a:lstStyle/>
          <a:p>
            <a:pPr marL="82550" indent="-82550">
              <a:buFont typeface="Arial" panose="020B0604020202020204" pitchFamily="34" charset="0"/>
              <a:buChar char="•"/>
            </a:pPr>
            <a:r>
              <a:rPr lang="zh-TW" altLang="en-US" sz="1200" dirty="0" smtClean="0"/>
              <a:t>加入</a:t>
            </a:r>
            <a:r>
              <a:rPr lang="zh-TW" altLang="en-US" sz="1200" b="1" dirty="0">
                <a:solidFill>
                  <a:schemeClr val="accent1">
                    <a:lumMod val="60000"/>
                    <a:lumOff val="40000"/>
                  </a:schemeClr>
                </a:solidFill>
              </a:rPr>
              <a:t>亞洲投資人氣候變遷聯盟 </a:t>
            </a:r>
            <a:r>
              <a:rPr lang="en-US" altLang="zh-TW" sz="1200" b="1" dirty="0">
                <a:solidFill>
                  <a:schemeClr val="accent1">
                    <a:lumMod val="60000"/>
                    <a:lumOff val="40000"/>
                  </a:schemeClr>
                </a:solidFill>
              </a:rPr>
              <a:t>(AIGCC)</a:t>
            </a:r>
            <a:endParaRPr lang="en-US" altLang="zh-TW" sz="1000" b="1" dirty="0">
              <a:solidFill>
                <a:schemeClr val="accent1">
                  <a:lumMod val="60000"/>
                  <a:lumOff val="40000"/>
                </a:schemeClr>
              </a:solidFill>
            </a:endParaRPr>
          </a:p>
          <a:p>
            <a:pPr marL="82550" indent="-82550">
              <a:buFont typeface="Arial" panose="020B0604020202020204" pitchFamily="34" charset="0"/>
              <a:buChar char="•"/>
            </a:pPr>
            <a:r>
              <a:rPr lang="zh-TW" altLang="en-US" sz="1200" dirty="0"/>
              <a:t>國泰人壽自行遵循</a:t>
            </a:r>
            <a:r>
              <a:rPr lang="en-US" altLang="zh-TW" sz="1200" dirty="0"/>
              <a:t>《</a:t>
            </a:r>
            <a:r>
              <a:rPr lang="zh-TW" altLang="en-US" sz="1200" dirty="0"/>
              <a:t>聯合國永續保險原則</a:t>
            </a:r>
            <a:r>
              <a:rPr lang="en-US" altLang="zh-TW" sz="1200" dirty="0"/>
              <a:t>》(PSI</a:t>
            </a:r>
            <a:r>
              <a:rPr lang="en-US" altLang="zh-TW" sz="1200" dirty="0" smtClean="0"/>
              <a:t>)</a:t>
            </a:r>
            <a:endParaRPr lang="en-US" altLang="zh-TW" sz="1200" dirty="0"/>
          </a:p>
        </p:txBody>
      </p:sp>
      <p:sp>
        <p:nvSpPr>
          <p:cNvPr id="29" name="流程圖: 接點 28"/>
          <p:cNvSpPr/>
          <p:nvPr/>
        </p:nvSpPr>
        <p:spPr>
          <a:xfrm>
            <a:off x="2518372" y="3399776"/>
            <a:ext cx="144000" cy="144000"/>
          </a:xfrm>
          <a:prstGeom prst="flowChartConnector">
            <a:avLst/>
          </a:prstGeom>
          <a:solidFill>
            <a:schemeClr val="bg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文字方塊 29"/>
          <p:cNvSpPr txBox="1"/>
          <p:nvPr/>
        </p:nvSpPr>
        <p:spPr>
          <a:xfrm>
            <a:off x="4843488" y="3550932"/>
            <a:ext cx="904875" cy="369332"/>
          </a:xfrm>
          <a:prstGeom prst="rect">
            <a:avLst/>
          </a:prstGeom>
          <a:noFill/>
        </p:spPr>
        <p:txBody>
          <a:bodyPr wrap="square" rtlCol="0">
            <a:spAutoFit/>
          </a:bodyPr>
          <a:lstStyle/>
          <a:p>
            <a:r>
              <a:rPr lang="en-US" altLang="zh-TW" b="1" dirty="0" smtClean="0">
                <a:solidFill>
                  <a:schemeClr val="bg2">
                    <a:lumMod val="75000"/>
                  </a:schemeClr>
                </a:solidFill>
                <a:latin typeface="微軟正黑體" panose="020B0604030504040204" pitchFamily="34" charset="-120"/>
                <a:ea typeface="微軟正黑體" panose="020B0604030504040204" pitchFamily="34" charset="-120"/>
              </a:rPr>
              <a:t>2018</a:t>
            </a:r>
            <a:endParaRPr lang="zh-TW" altLang="en-US" b="1" dirty="0">
              <a:solidFill>
                <a:schemeClr val="bg2">
                  <a:lumMod val="75000"/>
                </a:schemeClr>
              </a:solidFill>
              <a:latin typeface="微軟正黑體" panose="020B0604030504040204" pitchFamily="34" charset="-120"/>
              <a:ea typeface="微軟正黑體" panose="020B0604030504040204" pitchFamily="34" charset="-120"/>
            </a:endParaRPr>
          </a:p>
        </p:txBody>
      </p:sp>
      <p:sp>
        <p:nvSpPr>
          <p:cNvPr id="31" name="文字方塊 30"/>
          <p:cNvSpPr txBox="1"/>
          <p:nvPr/>
        </p:nvSpPr>
        <p:spPr>
          <a:xfrm>
            <a:off x="5561417" y="2458695"/>
            <a:ext cx="2477240" cy="1015663"/>
          </a:xfrm>
          <a:prstGeom prst="rect">
            <a:avLst/>
          </a:prstGeom>
          <a:noFill/>
        </p:spPr>
        <p:txBody>
          <a:bodyPr wrap="square" rtlCol="0">
            <a:spAutoFit/>
          </a:bodyPr>
          <a:lstStyle/>
          <a:p>
            <a:pPr marL="82550" indent="-82550">
              <a:buFont typeface="Arial" panose="020B0604020202020204" pitchFamily="34" charset="0"/>
              <a:buChar char="•"/>
            </a:pPr>
            <a:r>
              <a:rPr lang="zh-TW" altLang="en-US" sz="1200" dirty="0"/>
              <a:t>台灣唯一參與國際倡議</a:t>
            </a:r>
            <a:r>
              <a:rPr lang="en-US" altLang="zh-TW" sz="1200" b="1" dirty="0">
                <a:solidFill>
                  <a:schemeClr val="accent1">
                    <a:lumMod val="60000"/>
                    <a:lumOff val="40000"/>
                  </a:schemeClr>
                </a:solidFill>
              </a:rPr>
              <a:t>CDP Non-Disclosure Campaign </a:t>
            </a:r>
            <a:r>
              <a:rPr lang="zh-TW" altLang="en-US" sz="1200" b="1" dirty="0">
                <a:solidFill>
                  <a:schemeClr val="accent1">
                    <a:lumMod val="60000"/>
                    <a:lumOff val="40000"/>
                  </a:schemeClr>
                </a:solidFill>
              </a:rPr>
              <a:t>和 </a:t>
            </a:r>
            <a:r>
              <a:rPr lang="en-US" altLang="zh-TW" sz="1200" b="1" dirty="0">
                <a:solidFill>
                  <a:schemeClr val="accent1">
                    <a:lumMod val="60000"/>
                    <a:lumOff val="40000"/>
                  </a:schemeClr>
                </a:solidFill>
              </a:rPr>
              <a:t>Climate Action 100+ </a:t>
            </a:r>
            <a:r>
              <a:rPr lang="zh-TW" altLang="en-US" sz="1200" dirty="0"/>
              <a:t>之金控公司</a:t>
            </a:r>
          </a:p>
          <a:p>
            <a:pPr marL="82550" indent="-82550">
              <a:buFont typeface="Arial" panose="020B0604020202020204" pitchFamily="34" charset="0"/>
              <a:buChar char="•"/>
            </a:pPr>
            <a:r>
              <a:rPr lang="zh-TW" altLang="en-US" sz="1200" dirty="0"/>
              <a:t>國泰產險自行遵循</a:t>
            </a:r>
            <a:r>
              <a:rPr lang="en-US" altLang="zh-TW" sz="1200" dirty="0"/>
              <a:t>《</a:t>
            </a:r>
            <a:r>
              <a:rPr lang="zh-TW" altLang="en-US" sz="1200" dirty="0"/>
              <a:t>聯合國永續保險原則</a:t>
            </a:r>
            <a:r>
              <a:rPr lang="en-US" altLang="zh-TW" sz="1200" dirty="0"/>
              <a:t>》(PSI)</a:t>
            </a:r>
          </a:p>
        </p:txBody>
      </p:sp>
      <p:sp>
        <p:nvSpPr>
          <p:cNvPr id="32" name="流程圖: 接點 31"/>
          <p:cNvSpPr/>
          <p:nvPr/>
        </p:nvSpPr>
        <p:spPr>
          <a:xfrm>
            <a:off x="7897487" y="3399776"/>
            <a:ext cx="144000" cy="144000"/>
          </a:xfrm>
          <a:prstGeom prst="flowChartConnector">
            <a:avLst/>
          </a:prstGeom>
          <a:solidFill>
            <a:schemeClr val="bg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文字方塊 32"/>
          <p:cNvSpPr txBox="1"/>
          <p:nvPr/>
        </p:nvSpPr>
        <p:spPr>
          <a:xfrm>
            <a:off x="2137935" y="3539276"/>
            <a:ext cx="904875" cy="369332"/>
          </a:xfrm>
          <a:prstGeom prst="rect">
            <a:avLst/>
          </a:prstGeom>
          <a:noFill/>
        </p:spPr>
        <p:txBody>
          <a:bodyPr wrap="square" rtlCol="0">
            <a:spAutoFit/>
          </a:bodyPr>
          <a:lstStyle/>
          <a:p>
            <a:r>
              <a:rPr lang="en-US" altLang="zh-TW" b="1" dirty="0" smtClean="0">
                <a:solidFill>
                  <a:schemeClr val="bg2">
                    <a:lumMod val="75000"/>
                  </a:schemeClr>
                </a:solidFill>
                <a:latin typeface="微軟正黑體" panose="020B0604030504040204" pitchFamily="34" charset="-120"/>
                <a:ea typeface="微軟正黑體" panose="020B0604030504040204" pitchFamily="34" charset="-120"/>
              </a:rPr>
              <a:t>2019</a:t>
            </a:r>
            <a:endParaRPr lang="zh-TW" altLang="en-US" b="1" dirty="0">
              <a:solidFill>
                <a:schemeClr val="bg2">
                  <a:lumMod val="75000"/>
                </a:schemeClr>
              </a:solidFill>
              <a:latin typeface="微軟正黑體" panose="020B0604030504040204" pitchFamily="34" charset="-120"/>
              <a:ea typeface="微軟正黑體" panose="020B0604030504040204" pitchFamily="34" charset="-120"/>
            </a:endParaRPr>
          </a:p>
        </p:txBody>
      </p:sp>
      <p:sp>
        <p:nvSpPr>
          <p:cNvPr id="34" name="文字方塊 33"/>
          <p:cNvSpPr txBox="1"/>
          <p:nvPr/>
        </p:nvSpPr>
        <p:spPr>
          <a:xfrm>
            <a:off x="2891938" y="2499007"/>
            <a:ext cx="2415417" cy="907941"/>
          </a:xfrm>
          <a:prstGeom prst="rect">
            <a:avLst/>
          </a:prstGeom>
          <a:noFill/>
        </p:spPr>
        <p:txBody>
          <a:bodyPr wrap="square" rtlCol="0">
            <a:spAutoFit/>
          </a:bodyPr>
          <a:lstStyle/>
          <a:p>
            <a:pPr marL="82550" indent="-82550">
              <a:spcBef>
                <a:spcPts val="300"/>
              </a:spcBef>
              <a:buFont typeface="Arial" panose="020B0604020202020204" pitchFamily="34" charset="0"/>
              <a:buChar char="•"/>
            </a:pPr>
            <a:r>
              <a:rPr lang="zh-TW" altLang="en-US" sz="1200" dirty="0"/>
              <a:t>入選道瓊永續世界指數</a:t>
            </a:r>
          </a:p>
          <a:p>
            <a:pPr marL="82550" indent="-82550">
              <a:spcBef>
                <a:spcPts val="300"/>
              </a:spcBef>
              <a:buFont typeface="Arial" panose="020B0604020202020204" pitchFamily="34" charset="0"/>
              <a:buChar char="•"/>
            </a:pPr>
            <a:r>
              <a:rPr lang="zh-TW" altLang="en-US" sz="1200" dirty="0"/>
              <a:t>率先簽署</a:t>
            </a:r>
            <a:r>
              <a:rPr lang="en-US" altLang="zh-TW" sz="1200" b="1" dirty="0">
                <a:solidFill>
                  <a:schemeClr val="accent1">
                    <a:lumMod val="60000"/>
                    <a:lumOff val="40000"/>
                  </a:schemeClr>
                </a:solidFill>
              </a:rPr>
              <a:t>TCFD</a:t>
            </a:r>
            <a:r>
              <a:rPr lang="zh-TW" altLang="en-US" sz="1200" dirty="0"/>
              <a:t>國際倡議</a:t>
            </a:r>
          </a:p>
          <a:p>
            <a:pPr marL="82550" indent="-82550">
              <a:spcBef>
                <a:spcPts val="300"/>
              </a:spcBef>
              <a:buFont typeface="Arial" panose="020B0604020202020204" pitchFamily="34" charset="0"/>
              <a:buChar char="•"/>
            </a:pPr>
            <a:r>
              <a:rPr lang="zh-TW" altLang="en-US" sz="1200" dirty="0"/>
              <a:t>國泰世華銀行自行遵循</a:t>
            </a:r>
            <a:r>
              <a:rPr lang="en-US" altLang="zh-TW" sz="1200" dirty="0"/>
              <a:t>《</a:t>
            </a:r>
            <a:r>
              <a:rPr lang="zh-TW" altLang="en-US" sz="1200" dirty="0"/>
              <a:t>聯合國責任銀行原則</a:t>
            </a:r>
            <a:r>
              <a:rPr lang="en-US" altLang="zh-TW" sz="1200" dirty="0"/>
              <a:t>》(PRB)</a:t>
            </a:r>
          </a:p>
        </p:txBody>
      </p:sp>
      <p:cxnSp>
        <p:nvCxnSpPr>
          <p:cNvPr id="35" name="直線接點 34"/>
          <p:cNvCxnSpPr/>
          <p:nvPr/>
        </p:nvCxnSpPr>
        <p:spPr>
          <a:xfrm>
            <a:off x="5307355" y="2477914"/>
            <a:ext cx="0" cy="86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flipH="1">
            <a:off x="2932517" y="2477914"/>
            <a:ext cx="23703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流程圖: 接點 36"/>
          <p:cNvSpPr/>
          <p:nvPr/>
        </p:nvSpPr>
        <p:spPr>
          <a:xfrm>
            <a:off x="1373135" y="5028113"/>
            <a:ext cx="144000" cy="144000"/>
          </a:xfrm>
          <a:prstGeom prst="flowChartConnector">
            <a:avLst/>
          </a:prstGeom>
          <a:solidFill>
            <a:schemeClr val="bg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文字方塊 37"/>
          <p:cNvSpPr txBox="1"/>
          <p:nvPr/>
        </p:nvSpPr>
        <p:spPr>
          <a:xfrm>
            <a:off x="1050653" y="4678550"/>
            <a:ext cx="904875" cy="369332"/>
          </a:xfrm>
          <a:prstGeom prst="rect">
            <a:avLst/>
          </a:prstGeom>
          <a:noFill/>
        </p:spPr>
        <p:txBody>
          <a:bodyPr wrap="square" rtlCol="0">
            <a:spAutoFit/>
          </a:bodyPr>
          <a:lstStyle/>
          <a:p>
            <a:r>
              <a:rPr lang="en-US" altLang="zh-TW" b="1" dirty="0" smtClean="0">
                <a:solidFill>
                  <a:schemeClr val="bg2">
                    <a:lumMod val="75000"/>
                  </a:schemeClr>
                </a:solidFill>
                <a:latin typeface="微軟正黑體" panose="020B0604030504040204" pitchFamily="34" charset="-120"/>
                <a:ea typeface="微軟正黑體" panose="020B0604030504040204" pitchFamily="34" charset="-120"/>
              </a:rPr>
              <a:t>2020</a:t>
            </a:r>
            <a:endParaRPr lang="zh-TW" altLang="en-US" b="1" dirty="0">
              <a:solidFill>
                <a:schemeClr val="bg2">
                  <a:lumMod val="75000"/>
                </a:schemeClr>
              </a:solidFill>
              <a:latin typeface="微軟正黑體" panose="020B0604030504040204" pitchFamily="34" charset="-120"/>
              <a:ea typeface="微軟正黑體" panose="020B0604030504040204" pitchFamily="34" charset="-120"/>
            </a:endParaRPr>
          </a:p>
        </p:txBody>
      </p:sp>
      <p:pic>
        <p:nvPicPr>
          <p:cNvPr id="39" name="Picture 2" descr="https://s3.csronereporting.com/upload/articles/ArticleCover_392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5219" y="3583354"/>
            <a:ext cx="1164168" cy="396467"/>
          </a:xfrm>
          <a:prstGeom prst="rect">
            <a:avLst/>
          </a:prstGeom>
          <a:noFill/>
          <a:extLst>
            <a:ext uri="{909E8E84-426E-40DD-AFC4-6F175D3DCCD1}">
              <a14:hiddenFill xmlns:a14="http://schemas.microsoft.com/office/drawing/2010/main">
                <a:solidFill>
                  <a:srgbClr val="FFFFFF"/>
                </a:solidFill>
              </a14:hiddenFill>
            </a:ext>
          </a:extLst>
        </p:spPr>
      </p:pic>
      <p:sp>
        <p:nvSpPr>
          <p:cNvPr id="40" name="流程圖: 接點 39"/>
          <p:cNvSpPr/>
          <p:nvPr/>
        </p:nvSpPr>
        <p:spPr>
          <a:xfrm>
            <a:off x="3938451" y="5028113"/>
            <a:ext cx="144000" cy="144000"/>
          </a:xfrm>
          <a:prstGeom prst="flowChartConnector">
            <a:avLst/>
          </a:prstGeom>
          <a:solidFill>
            <a:schemeClr val="bg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文字方塊 40"/>
          <p:cNvSpPr txBox="1"/>
          <p:nvPr/>
        </p:nvSpPr>
        <p:spPr>
          <a:xfrm>
            <a:off x="546775" y="5217703"/>
            <a:ext cx="2663759" cy="907941"/>
          </a:xfrm>
          <a:prstGeom prst="rect">
            <a:avLst/>
          </a:prstGeom>
          <a:noFill/>
        </p:spPr>
        <p:txBody>
          <a:bodyPr wrap="square" rtlCol="0">
            <a:spAutoFit/>
          </a:bodyPr>
          <a:lstStyle/>
          <a:p>
            <a:pPr marL="82550" indent="-82550">
              <a:spcBef>
                <a:spcPts val="300"/>
              </a:spcBef>
              <a:buFont typeface="Arial" panose="020B0604020202020204" pitchFamily="34" charset="0"/>
              <a:buChar char="•"/>
            </a:pPr>
            <a:r>
              <a:rPr lang="en-US" altLang="zh-TW" sz="1200" dirty="0" smtClean="0"/>
              <a:t> </a:t>
            </a:r>
            <a:r>
              <a:rPr lang="en-US" altLang="zh-TW" sz="1200" b="1" dirty="0" smtClean="0">
                <a:solidFill>
                  <a:schemeClr val="accent1">
                    <a:lumMod val="60000"/>
                    <a:lumOff val="40000"/>
                  </a:schemeClr>
                </a:solidFill>
              </a:rPr>
              <a:t>Ceres </a:t>
            </a:r>
            <a:r>
              <a:rPr lang="en-US" altLang="zh-TW" sz="1200" b="1" dirty="0">
                <a:solidFill>
                  <a:schemeClr val="accent1">
                    <a:lumMod val="60000"/>
                    <a:lumOff val="40000"/>
                  </a:schemeClr>
                </a:solidFill>
              </a:rPr>
              <a:t>Valuing Water Finance Task Force </a:t>
            </a:r>
            <a:endParaRPr lang="en-US" altLang="zh-TW" sz="1200" b="1" dirty="0" smtClean="0">
              <a:solidFill>
                <a:schemeClr val="accent1">
                  <a:lumMod val="60000"/>
                  <a:lumOff val="40000"/>
                </a:schemeClr>
              </a:solidFill>
            </a:endParaRPr>
          </a:p>
          <a:p>
            <a:pPr marL="82550" indent="-82550">
              <a:spcBef>
                <a:spcPts val="300"/>
              </a:spcBef>
              <a:buFont typeface="Arial" panose="020B0604020202020204" pitchFamily="34" charset="0"/>
              <a:buChar char="•"/>
            </a:pPr>
            <a:r>
              <a:rPr lang="zh-TW" altLang="en-US" sz="1200" dirty="0"/>
              <a:t>台灣永續投資調查</a:t>
            </a:r>
          </a:p>
          <a:p>
            <a:pPr marL="82550" indent="-82550">
              <a:spcBef>
                <a:spcPts val="300"/>
              </a:spcBef>
              <a:buFont typeface="Arial" panose="020B0604020202020204" pitchFamily="34" charset="0"/>
              <a:buChar char="•"/>
            </a:pPr>
            <a:r>
              <a:rPr lang="zh-TW" altLang="en-US" sz="1200" dirty="0"/>
              <a:t>國泰證券台灣個股</a:t>
            </a:r>
            <a:r>
              <a:rPr lang="en-US" altLang="zh-TW" sz="1200" dirty="0"/>
              <a:t>ESG</a:t>
            </a:r>
            <a:r>
              <a:rPr lang="zh-TW" altLang="en-US" sz="1200" dirty="0"/>
              <a:t>研究報告</a:t>
            </a:r>
          </a:p>
        </p:txBody>
      </p:sp>
      <p:sp>
        <p:nvSpPr>
          <p:cNvPr id="42" name="文字方塊 41"/>
          <p:cNvSpPr txBox="1"/>
          <p:nvPr/>
        </p:nvSpPr>
        <p:spPr>
          <a:xfrm>
            <a:off x="3558013" y="4678550"/>
            <a:ext cx="904875" cy="369332"/>
          </a:xfrm>
          <a:prstGeom prst="rect">
            <a:avLst/>
          </a:prstGeom>
          <a:noFill/>
        </p:spPr>
        <p:txBody>
          <a:bodyPr wrap="square" rtlCol="0">
            <a:spAutoFit/>
          </a:bodyPr>
          <a:lstStyle/>
          <a:p>
            <a:r>
              <a:rPr lang="en-US" altLang="zh-TW" b="1" dirty="0" smtClean="0">
                <a:solidFill>
                  <a:schemeClr val="bg2">
                    <a:lumMod val="75000"/>
                  </a:schemeClr>
                </a:solidFill>
                <a:latin typeface="微軟正黑體" panose="020B0604030504040204" pitchFamily="34" charset="-120"/>
                <a:ea typeface="微軟正黑體" panose="020B0604030504040204" pitchFamily="34" charset="-120"/>
              </a:rPr>
              <a:t>2021</a:t>
            </a:r>
            <a:endParaRPr lang="zh-TW" altLang="en-US" b="1" dirty="0">
              <a:solidFill>
                <a:schemeClr val="bg2">
                  <a:lumMod val="75000"/>
                </a:schemeClr>
              </a:solidFill>
              <a:latin typeface="微軟正黑體" panose="020B0604030504040204" pitchFamily="34" charset="-120"/>
              <a:ea typeface="微軟正黑體" panose="020B0604030504040204" pitchFamily="34" charset="-120"/>
            </a:endParaRPr>
          </a:p>
        </p:txBody>
      </p:sp>
      <p:cxnSp>
        <p:nvCxnSpPr>
          <p:cNvPr id="43" name="直線接點 42"/>
          <p:cNvCxnSpPr/>
          <p:nvPr/>
        </p:nvCxnSpPr>
        <p:spPr>
          <a:xfrm flipH="1">
            <a:off x="5624917" y="2447776"/>
            <a:ext cx="23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a:xfrm flipH="1">
            <a:off x="581025" y="6133009"/>
            <a:ext cx="232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a:xfrm>
            <a:off x="7997987" y="2447776"/>
            <a:ext cx="0" cy="9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6" name="圖片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3524" y="1660683"/>
            <a:ext cx="1574719" cy="715248"/>
          </a:xfrm>
          <a:prstGeom prst="rect">
            <a:avLst/>
          </a:prstGeom>
        </p:spPr>
      </p:pic>
      <p:pic>
        <p:nvPicPr>
          <p:cNvPr id="47" name="Picture 4" descr="「climate action 100」的圖片搜尋結果"/>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511159" y="3623763"/>
            <a:ext cx="847858" cy="439271"/>
          </a:xfrm>
          <a:prstGeom prst="rect">
            <a:avLst/>
          </a:prstGeom>
          <a:noFill/>
          <a:extLst>
            <a:ext uri="{909E8E84-426E-40DD-AFC4-6F175D3DCCD1}">
              <a14:hiddenFill xmlns:a14="http://schemas.microsoft.com/office/drawing/2010/main">
                <a:solidFill>
                  <a:srgbClr val="FFFFFF"/>
                </a:solidFill>
              </a14:hiddenFill>
            </a:ext>
          </a:extLst>
        </p:spPr>
      </p:pic>
      <p:sp>
        <p:nvSpPr>
          <p:cNvPr id="48" name="文字方塊 47"/>
          <p:cNvSpPr txBox="1"/>
          <p:nvPr/>
        </p:nvSpPr>
        <p:spPr>
          <a:xfrm>
            <a:off x="2806155" y="1212808"/>
            <a:ext cx="1501148" cy="276999"/>
          </a:xfrm>
          <a:prstGeom prst="rect">
            <a:avLst/>
          </a:prstGeom>
          <a:noFill/>
        </p:spPr>
        <p:txBody>
          <a:bodyPr wrap="square" rtlCol="0">
            <a:spAutoFit/>
          </a:bodyPr>
          <a:lstStyle/>
          <a:p>
            <a:pPr marL="82550" indent="-82550">
              <a:buFont typeface="Arial" panose="020B0604020202020204" pitchFamily="34" charset="0"/>
              <a:buChar char="•"/>
            </a:pPr>
            <a:r>
              <a:rPr lang="zh-TW" altLang="en-US" sz="1200" dirty="0" smtClean="0"/>
              <a:t>成立</a:t>
            </a:r>
            <a:r>
              <a:rPr lang="zh-TW" altLang="en-US" sz="1200" dirty="0"/>
              <a:t>責任投資小組</a:t>
            </a:r>
          </a:p>
        </p:txBody>
      </p:sp>
      <p:cxnSp>
        <p:nvCxnSpPr>
          <p:cNvPr id="51" name="直線接點 50"/>
          <p:cNvCxnSpPr/>
          <p:nvPr/>
        </p:nvCxnSpPr>
        <p:spPr>
          <a:xfrm>
            <a:off x="581025" y="5237902"/>
            <a:ext cx="0" cy="8877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a:xfrm>
            <a:off x="6403713" y="5239328"/>
            <a:ext cx="0" cy="86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flipH="1">
            <a:off x="6415071" y="6094411"/>
            <a:ext cx="24992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文字方塊 53"/>
          <p:cNvSpPr txBox="1"/>
          <p:nvPr/>
        </p:nvSpPr>
        <p:spPr>
          <a:xfrm>
            <a:off x="3442294" y="5228307"/>
            <a:ext cx="2651625" cy="1169551"/>
          </a:xfrm>
          <a:prstGeom prst="rect">
            <a:avLst/>
          </a:prstGeom>
          <a:noFill/>
        </p:spPr>
        <p:txBody>
          <a:bodyPr wrap="square" rtlCol="0">
            <a:spAutoFit/>
          </a:bodyPr>
          <a:lstStyle/>
          <a:p>
            <a:pPr marL="82550" indent="-82550">
              <a:spcBef>
                <a:spcPts val="300"/>
              </a:spcBef>
              <a:buFont typeface="Arial" panose="020B0604020202020204" pitchFamily="34" charset="0"/>
              <a:buChar char="•"/>
            </a:pPr>
            <a:r>
              <a:rPr lang="zh-TW" altLang="en-US" sz="1200" dirty="0" smtClean="0"/>
              <a:t>發布經認證之</a:t>
            </a:r>
            <a:r>
              <a:rPr lang="en-US" altLang="zh-TW" sz="1200" dirty="0" smtClean="0"/>
              <a:t>ESG</a:t>
            </a:r>
            <a:r>
              <a:rPr lang="zh-TW" altLang="en-US" sz="1200" dirty="0" smtClean="0"/>
              <a:t>整合報告書</a:t>
            </a:r>
            <a:endParaRPr lang="en-US" altLang="zh-TW" sz="1200" dirty="0" smtClean="0"/>
          </a:p>
          <a:p>
            <a:pPr marL="82550" indent="-82550">
              <a:spcBef>
                <a:spcPts val="300"/>
              </a:spcBef>
              <a:buFont typeface="Arial" panose="020B0604020202020204" pitchFamily="34" charset="0"/>
              <a:buChar char="•"/>
            </a:pPr>
            <a:r>
              <a:rPr lang="zh-TW" altLang="en-US" sz="1200" dirty="0" smtClean="0"/>
              <a:t>承諾</a:t>
            </a:r>
            <a:r>
              <a:rPr lang="en-US" altLang="zh-TW" sz="1200" dirty="0" smtClean="0"/>
              <a:t>2030</a:t>
            </a:r>
            <a:r>
              <a:rPr lang="zh-TW" altLang="en-US" sz="1200" dirty="0" smtClean="0"/>
              <a:t>年</a:t>
            </a:r>
            <a:r>
              <a:rPr lang="en-US" altLang="zh-TW" sz="1200" dirty="0" smtClean="0"/>
              <a:t>100%</a:t>
            </a:r>
            <a:r>
              <a:rPr lang="zh-TW" altLang="en-US" sz="1200" dirty="0" smtClean="0"/>
              <a:t>使用再生能源</a:t>
            </a:r>
            <a:endParaRPr lang="en-US" altLang="zh-TW" sz="1200" dirty="0" smtClean="0"/>
          </a:p>
          <a:p>
            <a:pPr marL="82550" indent="-82550">
              <a:spcBef>
                <a:spcPts val="300"/>
              </a:spcBef>
              <a:buFont typeface="Arial" panose="020B0604020202020204" pitchFamily="34" charset="0"/>
              <a:buChar char="•"/>
            </a:pPr>
            <a:r>
              <a:rPr lang="zh-TW" altLang="en-US" sz="1200" b="1" dirty="0">
                <a:solidFill>
                  <a:schemeClr val="accent1">
                    <a:lumMod val="60000"/>
                    <a:lumOff val="40000"/>
                  </a:schemeClr>
                </a:solidFill>
              </a:rPr>
              <a:t>亞洲電廠議合倡議</a:t>
            </a:r>
          </a:p>
          <a:p>
            <a:pPr marL="82550" indent="-82550">
              <a:spcBef>
                <a:spcPts val="300"/>
              </a:spcBef>
              <a:buFont typeface="Arial" panose="020B0604020202020204" pitchFamily="34" charset="0"/>
              <a:buChar char="•"/>
            </a:pPr>
            <a:endParaRPr lang="en-US" altLang="zh-TW" sz="1200" dirty="0" smtClean="0"/>
          </a:p>
          <a:p>
            <a:pPr marL="82550" indent="-82550">
              <a:spcBef>
                <a:spcPts val="300"/>
              </a:spcBef>
              <a:buFont typeface="Arial" panose="020B0604020202020204" pitchFamily="34" charset="0"/>
              <a:buChar char="•"/>
            </a:pPr>
            <a:endParaRPr lang="en-US" altLang="zh-TW" sz="1200" dirty="0"/>
          </a:p>
        </p:txBody>
      </p:sp>
      <p:cxnSp>
        <p:nvCxnSpPr>
          <p:cNvPr id="55" name="直線接點 54"/>
          <p:cNvCxnSpPr/>
          <p:nvPr/>
        </p:nvCxnSpPr>
        <p:spPr>
          <a:xfrm>
            <a:off x="3476544" y="5248506"/>
            <a:ext cx="0" cy="7466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接點 55"/>
          <p:cNvCxnSpPr/>
          <p:nvPr/>
        </p:nvCxnSpPr>
        <p:spPr>
          <a:xfrm flipH="1">
            <a:off x="3476525" y="5995116"/>
            <a:ext cx="232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標題 1"/>
          <p:cNvSpPr>
            <a:spLocks noGrp="1"/>
          </p:cNvSpPr>
          <p:nvPr>
            <p:ph type="title"/>
          </p:nvPr>
        </p:nvSpPr>
        <p:spPr>
          <a:xfrm>
            <a:off x="353198" y="169025"/>
            <a:ext cx="8352928" cy="562074"/>
          </a:xfrm>
        </p:spPr>
        <p:txBody>
          <a:bodyPr>
            <a:normAutofit/>
          </a:bodyPr>
          <a:lstStyle/>
          <a:p>
            <a:r>
              <a:rPr lang="zh-TW" altLang="en-US" dirty="0" smtClean="0"/>
              <a:t>國泰金控持續精進企業永續</a:t>
            </a:r>
            <a:endParaRPr lang="zh-TW" altLang="en-US" dirty="0"/>
          </a:p>
        </p:txBody>
      </p:sp>
      <p:cxnSp>
        <p:nvCxnSpPr>
          <p:cNvPr id="57" name="直線接點 56"/>
          <p:cNvCxnSpPr/>
          <p:nvPr/>
        </p:nvCxnSpPr>
        <p:spPr>
          <a:xfrm>
            <a:off x="2600180" y="2487733"/>
            <a:ext cx="0" cy="86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接點 57"/>
          <p:cNvCxnSpPr/>
          <p:nvPr/>
        </p:nvCxnSpPr>
        <p:spPr>
          <a:xfrm flipH="1">
            <a:off x="114300" y="2487733"/>
            <a:ext cx="24928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文字方塊 60"/>
          <p:cNvSpPr txBox="1"/>
          <p:nvPr/>
        </p:nvSpPr>
        <p:spPr>
          <a:xfrm>
            <a:off x="6598647" y="4678550"/>
            <a:ext cx="904875" cy="369332"/>
          </a:xfrm>
          <a:prstGeom prst="rect">
            <a:avLst/>
          </a:prstGeom>
          <a:noFill/>
        </p:spPr>
        <p:txBody>
          <a:bodyPr wrap="square" rtlCol="0">
            <a:spAutoFit/>
          </a:bodyPr>
          <a:lstStyle/>
          <a:p>
            <a:r>
              <a:rPr lang="en-US" altLang="zh-TW" b="1" dirty="0" smtClean="0">
                <a:solidFill>
                  <a:schemeClr val="bg2">
                    <a:lumMod val="75000"/>
                  </a:schemeClr>
                </a:solidFill>
                <a:latin typeface="微軟正黑體" panose="020B0604030504040204" pitchFamily="34" charset="-120"/>
                <a:ea typeface="微軟正黑體" panose="020B0604030504040204" pitchFamily="34" charset="-120"/>
              </a:rPr>
              <a:t>2022</a:t>
            </a:r>
            <a:endParaRPr lang="zh-TW" altLang="en-US" b="1" dirty="0">
              <a:solidFill>
                <a:schemeClr val="bg2">
                  <a:lumMod val="75000"/>
                </a:schemeClr>
              </a:solidFill>
              <a:latin typeface="微軟正黑體" panose="020B0604030504040204" pitchFamily="34" charset="-120"/>
              <a:ea typeface="微軟正黑體" panose="020B0604030504040204" pitchFamily="34" charset="-120"/>
            </a:endParaRPr>
          </a:p>
        </p:txBody>
      </p:sp>
      <p:pic>
        <p:nvPicPr>
          <p:cNvPr id="62" name="圖片 61"/>
          <p:cNvPicPr>
            <a:picLocks noChangeAspect="1"/>
          </p:cNvPicPr>
          <p:nvPr/>
        </p:nvPicPr>
        <p:blipFill>
          <a:blip r:embed="rId7"/>
          <a:stretch>
            <a:fillRect/>
          </a:stretch>
        </p:blipFill>
        <p:spPr>
          <a:xfrm>
            <a:off x="7294139" y="4507242"/>
            <a:ext cx="1643382" cy="489377"/>
          </a:xfrm>
          <a:prstGeom prst="rect">
            <a:avLst/>
          </a:prstGeom>
        </p:spPr>
      </p:pic>
      <p:sp>
        <p:nvSpPr>
          <p:cNvPr id="63" name="流程圖: 接點 62"/>
          <p:cNvSpPr/>
          <p:nvPr/>
        </p:nvSpPr>
        <p:spPr>
          <a:xfrm>
            <a:off x="6980035" y="5028113"/>
            <a:ext cx="144000" cy="144000"/>
          </a:xfrm>
          <a:prstGeom prst="flowChartConnector">
            <a:avLst/>
          </a:prstGeom>
          <a:solidFill>
            <a:schemeClr val="bg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 name="文字方塊 64"/>
          <p:cNvSpPr txBox="1"/>
          <p:nvPr/>
        </p:nvSpPr>
        <p:spPr>
          <a:xfrm>
            <a:off x="6415071" y="5235399"/>
            <a:ext cx="2651625" cy="869469"/>
          </a:xfrm>
          <a:prstGeom prst="rect">
            <a:avLst/>
          </a:prstGeom>
          <a:noFill/>
        </p:spPr>
        <p:txBody>
          <a:bodyPr wrap="square" rtlCol="0">
            <a:spAutoFit/>
          </a:bodyPr>
          <a:lstStyle/>
          <a:p>
            <a:pPr marL="82550" indent="-82550">
              <a:spcBef>
                <a:spcPts val="300"/>
              </a:spcBef>
              <a:buFont typeface="Arial" panose="020B0604020202020204" pitchFamily="34" charset="0"/>
              <a:buChar char="•"/>
            </a:pPr>
            <a:r>
              <a:rPr lang="zh-TW" altLang="en-US" sz="1200" dirty="0" smtClean="0"/>
              <a:t>受</a:t>
            </a:r>
            <a:r>
              <a:rPr lang="en-US" altLang="zh-TW" sz="1200" b="1" dirty="0">
                <a:solidFill>
                  <a:srgbClr val="2299FF"/>
                </a:solidFill>
              </a:rPr>
              <a:t>The Investor Agenda</a:t>
            </a:r>
            <a:r>
              <a:rPr lang="zh-TW" altLang="en-US" sz="1200" b="1" dirty="0" smtClean="0">
                <a:solidFill>
                  <a:srgbClr val="2299FF"/>
                </a:solidFill>
              </a:rPr>
              <a:t> 列為全球</a:t>
            </a:r>
            <a:r>
              <a:rPr lang="en-US" altLang="zh-TW" sz="1200" b="1" dirty="0" smtClean="0">
                <a:solidFill>
                  <a:srgbClr val="2299FF"/>
                </a:solidFill>
              </a:rPr>
              <a:t>10</a:t>
            </a:r>
            <a:r>
              <a:rPr lang="zh-TW" altLang="en-US" sz="1200" b="1" dirty="0" smtClean="0">
                <a:solidFill>
                  <a:srgbClr val="2299FF"/>
                </a:solidFill>
              </a:rPr>
              <a:t>大</a:t>
            </a:r>
            <a:r>
              <a:rPr lang="zh-TW" altLang="en-US" sz="1200" b="1" dirty="0">
                <a:solidFill>
                  <a:srgbClr val="2299FF"/>
                </a:solidFill>
              </a:rPr>
              <a:t>最佳實踐典範案例</a:t>
            </a:r>
            <a:r>
              <a:rPr lang="zh-TW" altLang="en-US" sz="1200" dirty="0"/>
              <a:t>，為亞洲唯一被列入的資產</a:t>
            </a:r>
            <a:r>
              <a:rPr lang="zh-TW" altLang="en-US" sz="1200" dirty="0" smtClean="0"/>
              <a:t>擁有者</a:t>
            </a:r>
            <a:endParaRPr lang="en-US" altLang="zh-TW" sz="1200" dirty="0" smtClean="0"/>
          </a:p>
          <a:p>
            <a:pPr marL="82550" indent="-82550">
              <a:spcBef>
                <a:spcPts val="300"/>
              </a:spcBef>
              <a:buFont typeface="Arial" panose="020B0604020202020204" pitchFamily="34" charset="0"/>
              <a:buChar char="•"/>
            </a:pPr>
            <a:r>
              <a:rPr lang="zh-TW" altLang="en-US" sz="1200" dirty="0" smtClean="0"/>
              <a:t>成為</a:t>
            </a:r>
            <a:r>
              <a:rPr lang="en-US" altLang="zh-TW" sz="1200" b="1" dirty="0" smtClean="0">
                <a:solidFill>
                  <a:srgbClr val="2299FF"/>
                </a:solidFill>
              </a:rPr>
              <a:t>RE100</a:t>
            </a:r>
            <a:r>
              <a:rPr lang="zh-TW" altLang="en-US" sz="1200" b="1" dirty="0" smtClean="0">
                <a:solidFill>
                  <a:srgbClr val="2299FF"/>
                </a:solidFill>
              </a:rPr>
              <a:t>台灣首家金融業企業會員</a:t>
            </a:r>
            <a:endParaRPr lang="en-US" altLang="zh-TW" sz="1200" b="1" dirty="0" smtClean="0">
              <a:solidFill>
                <a:srgbClr val="2299FF"/>
              </a:solidFill>
            </a:endParaRPr>
          </a:p>
        </p:txBody>
      </p:sp>
    </p:spTree>
    <p:extLst>
      <p:ext uri="{BB962C8B-B14F-4D97-AF65-F5344CB8AC3E}">
        <p14:creationId xmlns:p14="http://schemas.microsoft.com/office/powerpoint/2010/main" val="2705734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gray">
          <a:xfrm>
            <a:off x="943081" y="4539675"/>
            <a:ext cx="6615113" cy="385763"/>
          </a:xfrm>
          <a:prstGeom prst="rect">
            <a:avLst/>
          </a:prstGeom>
          <a:solidFill>
            <a:schemeClr val="accent1">
              <a:lumMod val="60000"/>
              <a:lumOff val="40000"/>
            </a:schemeClr>
          </a:solidFill>
          <a:ln w="19050" algn="ctr">
            <a:solidFill>
              <a:schemeClr val="accent1">
                <a:lumMod val="60000"/>
                <a:lumOff val="40000"/>
              </a:schemeClr>
            </a:solidFill>
            <a:miter lim="800000"/>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endParaRPr lang="zh-TW" altLang="en-US" sz="1800">
              <a:solidFill>
                <a:prstClr val="white"/>
              </a:solidFill>
              <a:latin typeface="Arial" charset="0"/>
            </a:endParaRPr>
          </a:p>
        </p:txBody>
      </p:sp>
      <p:sp>
        <p:nvSpPr>
          <p:cNvPr id="12" name="Text Box 4"/>
          <p:cNvSpPr txBox="1">
            <a:spLocks noChangeArrowheads="1"/>
          </p:cNvSpPr>
          <p:nvPr/>
        </p:nvSpPr>
        <p:spPr bwMode="gray">
          <a:xfrm>
            <a:off x="505793" y="1081906"/>
            <a:ext cx="8492562" cy="390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marL="342900" indent="-342900" eaLnBrk="1" hangingPunct="1">
              <a:lnSpc>
                <a:spcPts val="2000"/>
              </a:lnSpc>
              <a:spcBef>
                <a:spcPts val="600"/>
              </a:spcBef>
              <a:buClr>
                <a:srgbClr val="00B050"/>
              </a:buClr>
              <a:buFont typeface="Wingdings" panose="05000000000000000000" pitchFamily="2" charset="2"/>
              <a:buChar char="p"/>
            </a:pPr>
            <a:r>
              <a:rPr lang="zh-TW" altLang="en-US" sz="2400" b="1" dirty="0">
                <a:latin typeface="+mj-lt"/>
                <a:ea typeface="+mj-ea"/>
                <a:cs typeface="Arial" panose="020B0604020202020204" pitchFamily="34" charset="0"/>
              </a:rPr>
              <a:t> </a:t>
            </a:r>
            <a:r>
              <a:rPr lang="zh-TW" altLang="en-US" sz="2400" b="1" dirty="0" smtClean="0">
                <a:latin typeface="+mj-lt"/>
                <a:ea typeface="+mj-ea"/>
                <a:cs typeface="Arial" panose="020B0604020202020204" pitchFamily="34" charset="0"/>
              </a:rPr>
              <a:t>國泰</a:t>
            </a:r>
            <a:r>
              <a:rPr lang="zh-TW" altLang="en-US" sz="2400" b="1" dirty="0">
                <a:latin typeface="+mj-lt"/>
                <a:ea typeface="+mj-ea"/>
                <a:cs typeface="Arial" panose="020B0604020202020204" pitchFamily="34" charset="0"/>
              </a:rPr>
              <a:t>金控簡介</a:t>
            </a:r>
            <a:endParaRPr lang="en-US" altLang="zh-TW" sz="2400" b="1" dirty="0">
              <a:latin typeface="+mj-lt"/>
              <a:ea typeface="+mj-ea"/>
              <a:cs typeface="Arial" panose="020B0604020202020204" pitchFamily="34" charset="0"/>
            </a:endParaRPr>
          </a:p>
          <a:p>
            <a:pPr marL="354013" indent="-354013" eaLnBrk="1" hangingPunct="1">
              <a:spcBef>
                <a:spcPts val="600"/>
              </a:spcBef>
              <a:buClr>
                <a:srgbClr val="00B050"/>
              </a:buClr>
              <a:buFont typeface="Wingdings" panose="05000000000000000000" pitchFamily="2" charset="2"/>
              <a:buChar char="p"/>
            </a:pPr>
            <a:r>
              <a:rPr lang="en-US" altLang="zh-TW" sz="2400" b="1" dirty="0" smtClean="0">
                <a:latin typeface="+mj-lt"/>
                <a:ea typeface="+mj-ea"/>
                <a:cs typeface="Arial" panose="020B0604020202020204" pitchFamily="34" charset="0"/>
              </a:rPr>
              <a:t> </a:t>
            </a:r>
            <a:r>
              <a:rPr lang="zh-TW" altLang="en-US" sz="2400" b="1" dirty="0" smtClean="0">
                <a:latin typeface="+mj-lt"/>
                <a:ea typeface="+mj-ea"/>
                <a:cs typeface="Arial" panose="020B0604020202020204" pitchFamily="34" charset="0"/>
              </a:rPr>
              <a:t>營運概述</a:t>
            </a:r>
          </a:p>
          <a:p>
            <a:pPr marL="354013" indent="-354013" eaLnBrk="1" hangingPunct="1">
              <a:spcBef>
                <a:spcPts val="600"/>
              </a:spcBef>
              <a:buClr>
                <a:srgbClr val="00B050"/>
              </a:buClr>
              <a:buFont typeface="Wingdings" panose="05000000000000000000" pitchFamily="2" charset="2"/>
              <a:buChar char="p"/>
            </a:pPr>
            <a:r>
              <a:rPr lang="zh-TW" altLang="en-US" sz="2400" b="1" dirty="0">
                <a:latin typeface="+mj-lt"/>
                <a:ea typeface="+mj-ea"/>
                <a:cs typeface="Arial" panose="020B0604020202020204" pitchFamily="34" charset="0"/>
              </a:rPr>
              <a:t> </a:t>
            </a:r>
            <a:r>
              <a:rPr lang="zh-TW" altLang="en-US" sz="2400" b="1" dirty="0" smtClean="0">
                <a:latin typeface="+mj-lt"/>
                <a:ea typeface="+mj-ea"/>
                <a:cs typeface="Arial" panose="020B0604020202020204" pitchFamily="34" charset="0"/>
              </a:rPr>
              <a:t>海外</a:t>
            </a:r>
            <a:r>
              <a:rPr lang="zh-TW" altLang="en-US" sz="2400" b="1" dirty="0">
                <a:latin typeface="+mj-lt"/>
                <a:ea typeface="+mj-ea"/>
                <a:cs typeface="Arial" panose="020B0604020202020204" pitchFamily="34" charset="0"/>
              </a:rPr>
              <a:t>版圖拓展</a:t>
            </a:r>
            <a:endParaRPr lang="en-US" altLang="zh-TW" sz="2400" b="1" dirty="0">
              <a:latin typeface="+mj-lt"/>
              <a:ea typeface="+mj-ea"/>
              <a:cs typeface="Arial" panose="020B0604020202020204" pitchFamily="34" charset="0"/>
            </a:endParaRPr>
          </a:p>
          <a:p>
            <a:pPr marL="450000" indent="-450000" eaLnBrk="1" hangingPunct="1">
              <a:spcBef>
                <a:spcPts val="600"/>
              </a:spcBef>
              <a:buClr>
                <a:srgbClr val="00B050"/>
              </a:buClr>
              <a:buFont typeface="Wingdings" panose="05000000000000000000" pitchFamily="2" charset="2"/>
              <a:buChar char="p"/>
            </a:pPr>
            <a:r>
              <a:rPr lang="zh-TW" altLang="en-US" sz="2400" b="1" dirty="0">
                <a:latin typeface="+mj-lt"/>
                <a:ea typeface="+mj-ea"/>
                <a:cs typeface="Arial" panose="020B0604020202020204" pitchFamily="34" charset="0"/>
              </a:rPr>
              <a:t>營運</a:t>
            </a:r>
            <a:r>
              <a:rPr lang="zh-TW" altLang="en-US" sz="2400" b="1" dirty="0" smtClean="0">
                <a:latin typeface="+mj-lt"/>
                <a:ea typeface="+mj-ea"/>
                <a:cs typeface="Arial" panose="020B0604020202020204" pitchFamily="34" charset="0"/>
              </a:rPr>
              <a:t>績效</a:t>
            </a:r>
            <a:endParaRPr lang="en-US" altLang="zh-TW" sz="2400" b="1" dirty="0" smtClean="0">
              <a:latin typeface="+mj-lt"/>
              <a:ea typeface="+mj-ea"/>
              <a:cs typeface="Arial" panose="020B0604020202020204" pitchFamily="34" charset="0"/>
            </a:endParaRPr>
          </a:p>
          <a:p>
            <a:pPr eaLnBrk="1" hangingPunct="1">
              <a:spcBef>
                <a:spcPts val="1200"/>
              </a:spcBef>
              <a:buNone/>
            </a:pPr>
            <a:r>
              <a:rPr lang="en-US" altLang="zh-TW" sz="2400" b="1" dirty="0">
                <a:latin typeface="+mj-lt"/>
                <a:ea typeface="+mj-ea"/>
                <a:cs typeface="Arial" panose="020B0604020202020204" pitchFamily="34" charset="0"/>
              </a:rPr>
              <a:t> </a:t>
            </a:r>
            <a:r>
              <a:rPr lang="en-US" altLang="zh-TW" sz="2400" b="1" dirty="0" smtClean="0">
                <a:latin typeface="+mj-lt"/>
                <a:ea typeface="+mj-ea"/>
                <a:cs typeface="Arial" panose="020B0604020202020204" pitchFamily="34" charset="0"/>
              </a:rPr>
              <a:t>      </a:t>
            </a:r>
            <a:r>
              <a:rPr lang="zh-TW" altLang="en-US" sz="2400" dirty="0" smtClean="0">
                <a:latin typeface="+mj-lt"/>
                <a:ea typeface="+mj-ea"/>
                <a:cs typeface="Arial" panose="020B0604020202020204" pitchFamily="34" charset="0"/>
              </a:rPr>
              <a:t>國泰</a:t>
            </a:r>
            <a:r>
              <a:rPr lang="zh-TW" altLang="en-US" sz="2400" dirty="0">
                <a:latin typeface="+mj-lt"/>
                <a:ea typeface="+mj-ea"/>
                <a:cs typeface="Arial" panose="020B0604020202020204" pitchFamily="34" charset="0"/>
              </a:rPr>
              <a:t>世華銀行</a:t>
            </a:r>
          </a:p>
          <a:p>
            <a:pPr eaLnBrk="1" hangingPunct="1">
              <a:lnSpc>
                <a:spcPts val="2200"/>
              </a:lnSpc>
              <a:spcBef>
                <a:spcPts val="1200"/>
              </a:spcBef>
              <a:buFont typeface="Wingdings" pitchFamily="2" charset="2"/>
              <a:buNone/>
            </a:pPr>
            <a:r>
              <a:rPr lang="zh-TW" altLang="en-US" sz="2400" dirty="0">
                <a:latin typeface="+mj-lt"/>
                <a:ea typeface="+mj-ea"/>
                <a:cs typeface="Arial" panose="020B0604020202020204" pitchFamily="34" charset="0"/>
              </a:rPr>
              <a:t>      </a:t>
            </a:r>
            <a:r>
              <a:rPr lang="zh-TW" altLang="en-US" sz="2400" dirty="0" smtClean="0">
                <a:latin typeface="+mj-lt"/>
                <a:ea typeface="+mj-ea"/>
                <a:cs typeface="Arial" panose="020B0604020202020204" pitchFamily="34" charset="0"/>
              </a:rPr>
              <a:t> 國泰</a:t>
            </a:r>
            <a:r>
              <a:rPr lang="zh-TW" altLang="en-US" sz="2400" dirty="0">
                <a:latin typeface="+mj-lt"/>
                <a:ea typeface="+mj-ea"/>
                <a:cs typeface="Arial" panose="020B0604020202020204" pitchFamily="34" charset="0"/>
              </a:rPr>
              <a:t>人壽</a:t>
            </a:r>
          </a:p>
          <a:p>
            <a:pPr eaLnBrk="1" hangingPunct="1">
              <a:lnSpc>
                <a:spcPts val="2200"/>
              </a:lnSpc>
              <a:spcBef>
                <a:spcPts val="1200"/>
              </a:spcBef>
              <a:buFont typeface="Wingdings" pitchFamily="2" charset="2"/>
              <a:buNone/>
            </a:pPr>
            <a:r>
              <a:rPr lang="zh-TW" altLang="en-US" sz="2400" dirty="0">
                <a:latin typeface="+mj-lt"/>
                <a:ea typeface="+mj-ea"/>
                <a:cs typeface="Arial" panose="020B0604020202020204" pitchFamily="34" charset="0"/>
              </a:rPr>
              <a:t>      </a:t>
            </a:r>
            <a:r>
              <a:rPr lang="zh-TW" altLang="en-US" sz="2400" dirty="0" smtClean="0">
                <a:latin typeface="+mj-lt"/>
                <a:ea typeface="+mj-ea"/>
                <a:cs typeface="Arial" panose="020B0604020202020204" pitchFamily="34" charset="0"/>
              </a:rPr>
              <a:t> 國泰</a:t>
            </a:r>
            <a:r>
              <a:rPr lang="zh-TW" altLang="en-US" sz="2400" dirty="0">
                <a:latin typeface="+mj-lt"/>
                <a:ea typeface="+mj-ea"/>
                <a:cs typeface="Arial" panose="020B0604020202020204" pitchFamily="34" charset="0"/>
              </a:rPr>
              <a:t>產險</a:t>
            </a:r>
          </a:p>
          <a:p>
            <a:pPr marL="354013" indent="-354013" eaLnBrk="1" hangingPunct="1">
              <a:lnSpc>
                <a:spcPts val="2000"/>
              </a:lnSpc>
              <a:spcBef>
                <a:spcPts val="1200"/>
              </a:spcBef>
              <a:buClr>
                <a:srgbClr val="00B050"/>
              </a:buClr>
              <a:buFont typeface="Wingdings" panose="05000000000000000000" pitchFamily="2" charset="2"/>
              <a:buChar char="p"/>
            </a:pPr>
            <a:r>
              <a:rPr lang="zh-TW" altLang="en-US" sz="2400" b="1" dirty="0">
                <a:solidFill>
                  <a:schemeClr val="tx1">
                    <a:lumMod val="95000"/>
                    <a:lumOff val="5000"/>
                  </a:schemeClr>
                </a:solidFill>
                <a:latin typeface="+mj-lt"/>
                <a:ea typeface="+mj-ea"/>
                <a:cs typeface="Arial" panose="020B0604020202020204" pitchFamily="34" charset="0"/>
              </a:rPr>
              <a:t>國泰金致力於企業永續的努力</a:t>
            </a:r>
          </a:p>
          <a:p>
            <a:pPr marL="354013" indent="-354013" eaLnBrk="1" hangingPunct="1">
              <a:lnSpc>
                <a:spcPts val="2000"/>
              </a:lnSpc>
              <a:spcBef>
                <a:spcPts val="1200"/>
              </a:spcBef>
              <a:buClr>
                <a:srgbClr val="00B050"/>
              </a:buClr>
              <a:buFont typeface="Wingdings" panose="05000000000000000000" pitchFamily="2" charset="2"/>
              <a:buChar char="p"/>
            </a:pPr>
            <a:r>
              <a:rPr lang="zh-TW" altLang="en-US" sz="2400" b="1" dirty="0" smtClean="0">
                <a:solidFill>
                  <a:schemeClr val="bg1"/>
                </a:solidFill>
                <a:latin typeface="+mj-lt"/>
                <a:ea typeface="+mj-ea"/>
                <a:cs typeface="Arial" panose="020B0604020202020204" pitchFamily="34" charset="0"/>
              </a:rPr>
              <a:t>附錄      </a:t>
            </a:r>
            <a:endParaRPr lang="en-US" altLang="zh-TW" sz="2400" b="1" dirty="0">
              <a:solidFill>
                <a:schemeClr val="bg1"/>
              </a:solidFill>
              <a:latin typeface="+mj-lt"/>
              <a:ea typeface="+mj-ea"/>
              <a:cs typeface="Arial" panose="020B0604020202020204" pitchFamily="34" charset="0"/>
            </a:endParaRPr>
          </a:p>
        </p:txBody>
      </p:sp>
      <p:sp>
        <p:nvSpPr>
          <p:cNvPr id="3" name="投影片編號版面配置區 2"/>
          <p:cNvSpPr>
            <a:spLocks noGrp="1"/>
          </p:cNvSpPr>
          <p:nvPr>
            <p:ph type="sldNum" sz="quarter" idx="12"/>
          </p:nvPr>
        </p:nvSpPr>
        <p:spPr/>
        <p:txBody>
          <a:bodyPr/>
          <a:lstStyle/>
          <a:p>
            <a:fld id="{018B90E8-31B4-41F6-8174-D549C5229FD8}" type="slidenum">
              <a:rPr lang="zh-TW" altLang="en-US" smtClean="0"/>
              <a:t>50</a:t>
            </a:fld>
            <a:endParaRPr lang="zh-TW" altLang="en-US"/>
          </a:p>
        </p:txBody>
      </p:sp>
      <p:sp>
        <p:nvSpPr>
          <p:cNvPr id="14" name="Rectangle 3"/>
          <p:cNvSpPr txBox="1">
            <a:spLocks noChangeArrowheads="1"/>
          </p:cNvSpPr>
          <p:nvPr/>
        </p:nvSpPr>
        <p:spPr bwMode="auto">
          <a:xfrm>
            <a:off x="428721" y="101600"/>
            <a:ext cx="7772400" cy="5881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000" b="1" kern="1200">
                <a:solidFill>
                  <a:schemeClr val="tx1"/>
                </a:solidFill>
                <a:latin typeface="Arial" pitchFamily="34" charset="0"/>
                <a:ea typeface="微軟正黑體" pitchFamily="34" charset="-120"/>
                <a:cs typeface="Arial" pitchFamily="34" charset="0"/>
              </a:defRPr>
            </a:lvl1pPr>
            <a:lvl2pPr algn="l" rtl="0" eaLnBrk="1" fontAlgn="base" hangingPunct="1">
              <a:spcBef>
                <a:spcPct val="0"/>
              </a:spcBef>
              <a:spcAft>
                <a:spcPct val="0"/>
              </a:spcAft>
              <a:defRPr sz="3000" b="1">
                <a:solidFill>
                  <a:schemeClr val="tx1"/>
                </a:solidFill>
                <a:latin typeface="Arial" charset="0"/>
                <a:ea typeface="微軟正黑體" pitchFamily="34" charset="-120"/>
                <a:cs typeface="Arial" charset="0"/>
              </a:defRPr>
            </a:lvl2pPr>
            <a:lvl3pPr algn="l" rtl="0" eaLnBrk="1" fontAlgn="base" hangingPunct="1">
              <a:spcBef>
                <a:spcPct val="0"/>
              </a:spcBef>
              <a:spcAft>
                <a:spcPct val="0"/>
              </a:spcAft>
              <a:defRPr sz="3000" b="1">
                <a:solidFill>
                  <a:schemeClr val="tx1"/>
                </a:solidFill>
                <a:latin typeface="Arial" charset="0"/>
                <a:ea typeface="微軟正黑體" pitchFamily="34" charset="-120"/>
                <a:cs typeface="Arial" charset="0"/>
              </a:defRPr>
            </a:lvl3pPr>
            <a:lvl4pPr algn="l" rtl="0" eaLnBrk="1" fontAlgn="base" hangingPunct="1">
              <a:spcBef>
                <a:spcPct val="0"/>
              </a:spcBef>
              <a:spcAft>
                <a:spcPct val="0"/>
              </a:spcAft>
              <a:defRPr sz="3000" b="1">
                <a:solidFill>
                  <a:schemeClr val="tx1"/>
                </a:solidFill>
                <a:latin typeface="Arial" charset="0"/>
                <a:ea typeface="微軟正黑體" pitchFamily="34" charset="-120"/>
                <a:cs typeface="Arial" charset="0"/>
              </a:defRPr>
            </a:lvl4pPr>
            <a:lvl5pPr algn="l" rtl="0" eaLnBrk="1" fontAlgn="base" hangingPunct="1">
              <a:spcBef>
                <a:spcPct val="0"/>
              </a:spcBef>
              <a:spcAft>
                <a:spcPct val="0"/>
              </a:spcAft>
              <a:defRPr sz="3000" b="1">
                <a:solidFill>
                  <a:schemeClr val="tx1"/>
                </a:solidFill>
                <a:latin typeface="Arial" charset="0"/>
                <a:ea typeface="微軟正黑體" pitchFamily="34" charset="-120"/>
                <a:cs typeface="Arial" charset="0"/>
              </a:defRPr>
            </a:lvl5pPr>
            <a:lvl6pPr marL="457200" algn="ctr" rtl="0" eaLnBrk="1" fontAlgn="base" hangingPunct="1">
              <a:spcBef>
                <a:spcPct val="0"/>
              </a:spcBef>
              <a:spcAft>
                <a:spcPct val="0"/>
              </a:spcAft>
              <a:defRPr sz="4400">
                <a:solidFill>
                  <a:schemeClr val="tx1"/>
                </a:solidFill>
                <a:latin typeface="Calibri" pitchFamily="34" charset="0"/>
                <a:ea typeface="新細明體" charset="-120"/>
              </a:defRPr>
            </a:lvl6pPr>
            <a:lvl7pPr marL="914400" algn="ctr" rtl="0" eaLnBrk="1" fontAlgn="base" hangingPunct="1">
              <a:spcBef>
                <a:spcPct val="0"/>
              </a:spcBef>
              <a:spcAft>
                <a:spcPct val="0"/>
              </a:spcAft>
              <a:defRPr sz="4400">
                <a:solidFill>
                  <a:schemeClr val="tx1"/>
                </a:solidFill>
                <a:latin typeface="Calibri" pitchFamily="34" charset="0"/>
                <a:ea typeface="新細明體" charset="-120"/>
              </a:defRPr>
            </a:lvl7pPr>
            <a:lvl8pPr marL="1371600" algn="ctr" rtl="0" eaLnBrk="1" fontAlgn="base" hangingPunct="1">
              <a:spcBef>
                <a:spcPct val="0"/>
              </a:spcBef>
              <a:spcAft>
                <a:spcPct val="0"/>
              </a:spcAft>
              <a:defRPr sz="4400">
                <a:solidFill>
                  <a:schemeClr val="tx1"/>
                </a:solidFill>
                <a:latin typeface="Calibri" pitchFamily="34" charset="0"/>
                <a:ea typeface="新細明體" charset="-120"/>
              </a:defRPr>
            </a:lvl8pPr>
            <a:lvl9pPr marL="1828800" algn="ctr" rtl="0" eaLnBrk="1" fontAlgn="base" hangingPunct="1">
              <a:spcBef>
                <a:spcPct val="0"/>
              </a:spcBef>
              <a:spcAft>
                <a:spcPct val="0"/>
              </a:spcAft>
              <a:defRPr sz="4400">
                <a:solidFill>
                  <a:schemeClr val="tx1"/>
                </a:solidFill>
                <a:latin typeface="Calibri" pitchFamily="34" charset="0"/>
                <a:ea typeface="新細明體" charset="-120"/>
              </a:defRPr>
            </a:lvl9pPr>
          </a:lstStyle>
          <a:p>
            <a:r>
              <a:rPr lang="zh-TW" altLang="en-US" sz="2800" dirty="0">
                <a:latin typeface="微軟正黑體" panose="020B0604030504040204" pitchFamily="34" charset="-120"/>
              </a:rPr>
              <a:t>議程</a:t>
            </a:r>
            <a:endParaRPr lang="zh-TW" altLang="en-US" sz="2800" dirty="0">
              <a:solidFill>
                <a:srgbClr val="FF0000"/>
              </a:solidFill>
              <a:latin typeface="微軟正黑體" panose="020B0604030504040204" pitchFamily="34" charset="-120"/>
            </a:endParaRPr>
          </a:p>
        </p:txBody>
      </p:sp>
    </p:spTree>
    <p:extLst>
      <p:ext uri="{BB962C8B-B14F-4D97-AF65-F5344CB8AC3E}">
        <p14:creationId xmlns:p14="http://schemas.microsoft.com/office/powerpoint/2010/main" val="40087153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隱含價值</a:t>
            </a:r>
            <a:r>
              <a:rPr lang="en-US" altLang="zh-TW" dirty="0"/>
              <a:t>(EV)</a:t>
            </a:r>
            <a:r>
              <a:rPr lang="zh-TW" altLang="en-US" dirty="0"/>
              <a:t>及精算評估價值</a:t>
            </a:r>
            <a:r>
              <a:rPr lang="en-US" altLang="zh-TW" dirty="0"/>
              <a:t>(AV)</a:t>
            </a:r>
            <a:endParaRPr lang="zh-TW" altLang="en-US" dirty="0"/>
          </a:p>
        </p:txBody>
      </p:sp>
      <p:sp>
        <p:nvSpPr>
          <p:cNvPr id="6" name="投影片編號版面配置區 5"/>
          <p:cNvSpPr>
            <a:spLocks noGrp="1"/>
          </p:cNvSpPr>
          <p:nvPr>
            <p:ph type="sldNum" sz="quarter" idx="12"/>
          </p:nvPr>
        </p:nvSpPr>
        <p:spPr/>
        <p:txBody>
          <a:bodyPr/>
          <a:lstStyle/>
          <a:p>
            <a:fld id="{018B90E8-31B4-41F6-8174-D549C5229FD8}" type="slidenum">
              <a:rPr lang="zh-TW" altLang="en-US" smtClean="0"/>
              <a:pPr/>
              <a:t>51</a:t>
            </a:fld>
            <a:endParaRPr lang="zh-TW" altLang="en-US" dirty="0"/>
          </a:p>
        </p:txBody>
      </p:sp>
      <p:sp>
        <p:nvSpPr>
          <p:cNvPr id="8" name="Text Box 54"/>
          <p:cNvSpPr txBox="1">
            <a:spLocks noChangeArrowheads="1"/>
          </p:cNvSpPr>
          <p:nvPr/>
        </p:nvSpPr>
        <p:spPr bwMode="auto">
          <a:xfrm>
            <a:off x="5766194" y="850778"/>
            <a:ext cx="2872581" cy="215444"/>
          </a:xfrm>
          <a:prstGeom prst="rect">
            <a:avLst/>
          </a:prstGeom>
          <a:noFill/>
          <a:ln>
            <a:noFill/>
          </a:ln>
          <a:effectLst/>
          <a:extLst>
            <a:ext uri="{909E8E84-426E-40DD-AFC4-6F175D3DCCD1}">
              <a14:hiddenFill xmlns:a14="http://schemas.microsoft.com/office/drawing/2010/main">
                <a:solidFill>
                  <a:srgbClr val="FFFF32"/>
                </a:solidFill>
              </a14:hiddenFill>
            </a:ext>
            <a:ext uri="{91240B29-F687-4F45-9708-019B960494DF}">
              <a14:hiddenLine xmlns:a14="http://schemas.microsoft.com/office/drawing/2010/main" w="222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fontAlgn="base" hangingPunct="0">
              <a:spcBef>
                <a:spcPct val="0"/>
              </a:spcBef>
              <a:spcAft>
                <a:spcPct val="0"/>
              </a:spcAft>
            </a:pPr>
            <a:r>
              <a:rPr lang="zh-TW" altLang="en-US" sz="1400" dirty="0">
                <a:solidFill>
                  <a:prstClr val="black"/>
                </a:solidFill>
                <a:latin typeface="微軟正黑體" pitchFamily="34" charset="-120"/>
              </a:rPr>
              <a:t>單位</a:t>
            </a:r>
            <a:r>
              <a:rPr lang="zh-TW" altLang="en-US" sz="1400" dirty="0" smtClean="0">
                <a:solidFill>
                  <a:prstClr val="black"/>
                </a:solidFill>
                <a:latin typeface="微軟正黑體" pitchFamily="34" charset="-120"/>
              </a:rPr>
              <a:t>：</a:t>
            </a:r>
            <a:r>
              <a:rPr lang="zh-TW" altLang="en-US" sz="1400" dirty="0">
                <a:solidFill>
                  <a:prstClr val="black"/>
                </a:solidFill>
                <a:latin typeface="微軟正黑體" pitchFamily="34" charset="-120"/>
              </a:rPr>
              <a:t>十億元</a:t>
            </a:r>
            <a:r>
              <a:rPr lang="zh-TW" altLang="en-US" sz="1400" dirty="0" smtClean="0">
                <a:solidFill>
                  <a:prstClr val="black"/>
                </a:solidFill>
                <a:latin typeface="微軟正黑體" pitchFamily="34" charset="-120"/>
              </a:rPr>
              <a:t>新台幣</a:t>
            </a:r>
            <a:r>
              <a:rPr lang="zh-TW" altLang="zh-TW" sz="1400" dirty="0"/>
              <a:t>，除每股金額外</a:t>
            </a:r>
            <a:endParaRPr lang="zh-TW" altLang="en-US" sz="1400" dirty="0">
              <a:solidFill>
                <a:prstClr val="black"/>
              </a:solidFill>
              <a:latin typeface="微軟正黑體" pitchFamily="34" charset="-120"/>
            </a:endParaRPr>
          </a:p>
        </p:txBody>
      </p:sp>
      <p:graphicFrame>
        <p:nvGraphicFramePr>
          <p:cNvPr id="7" name="Group 167"/>
          <p:cNvGraphicFramePr>
            <a:graphicFrameLocks noGrp="1"/>
          </p:cNvGraphicFramePr>
          <p:nvPr>
            <p:extLst/>
          </p:nvPr>
        </p:nvGraphicFramePr>
        <p:xfrm>
          <a:off x="508380" y="1063136"/>
          <a:ext cx="8118672" cy="4799867"/>
        </p:xfrm>
        <a:graphic>
          <a:graphicData uri="http://schemas.openxmlformats.org/drawingml/2006/table">
            <a:tbl>
              <a:tblPr/>
              <a:tblGrid>
                <a:gridCol w="2528096">
                  <a:extLst>
                    <a:ext uri="{9D8B030D-6E8A-4147-A177-3AD203B41FA5}">
                      <a16:colId xmlns:a16="http://schemas.microsoft.com/office/drawing/2014/main" val="20000"/>
                    </a:ext>
                  </a:extLst>
                </a:gridCol>
                <a:gridCol w="2795288">
                  <a:extLst>
                    <a:ext uri="{9D8B030D-6E8A-4147-A177-3AD203B41FA5}">
                      <a16:colId xmlns:a16="http://schemas.microsoft.com/office/drawing/2014/main" val="20001"/>
                    </a:ext>
                  </a:extLst>
                </a:gridCol>
                <a:gridCol w="2795288">
                  <a:extLst>
                    <a:ext uri="{9D8B030D-6E8A-4147-A177-3AD203B41FA5}">
                      <a16:colId xmlns:a16="http://schemas.microsoft.com/office/drawing/2014/main" val="20002"/>
                    </a:ext>
                  </a:extLst>
                </a:gridCol>
              </a:tblGrid>
              <a:tr h="30378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ts val="1700"/>
                        </a:lnSpc>
                        <a:spcBef>
                          <a:spcPts val="0"/>
                        </a:spcBef>
                        <a:spcAft>
                          <a:spcPts val="0"/>
                        </a:spcAft>
                        <a:buClrTx/>
                        <a:buSzTx/>
                        <a:buFontTx/>
                        <a:buNone/>
                        <a:tabLst/>
                      </a:pPr>
                      <a:r>
                        <a:rPr kumimoji="1" lang="zh-TW" altLang="en-US" sz="1300" b="1" i="0" u="none" strike="noStrike" cap="none" normalizeH="0" baseline="0" dirty="0" smtClean="0">
                          <a:ln>
                            <a:noFill/>
                          </a:ln>
                          <a:solidFill>
                            <a:schemeClr val="tx1"/>
                          </a:solidFill>
                          <a:effectLst/>
                          <a:latin typeface="+mn-lt"/>
                          <a:ea typeface="微軟正黑體" pitchFamily="34" charset="-120"/>
                          <a:cs typeface="Arial" pitchFamily="34" charset="0"/>
                        </a:rPr>
                        <a:t>評價日</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ts val="1700"/>
                        </a:lnSpc>
                        <a:spcAft>
                          <a:spcPts val="0"/>
                        </a:spcAft>
                      </a:pPr>
                      <a:r>
                        <a:rPr lang="en-US" altLang="zh-TW" sz="1300" b="1" kern="100" dirty="0" smtClean="0">
                          <a:solidFill>
                            <a:srgbClr val="000000"/>
                          </a:solidFill>
                          <a:effectLst/>
                          <a:latin typeface="+mn-lt"/>
                          <a:ea typeface="+mn-ea"/>
                          <a:cs typeface="+mn-cs"/>
                        </a:rPr>
                        <a:t>2020/12/31</a:t>
                      </a:r>
                      <a:endParaRPr lang="zh-TW" altLang="zh-TW" sz="1300" kern="100" dirty="0">
                        <a:solidFill>
                          <a:schemeClr val="tx1"/>
                        </a:solidFill>
                        <a:effectLst/>
                        <a:latin typeface="+mn-lt"/>
                        <a:ea typeface="+mn-ea"/>
                        <a:cs typeface="+mn-cs"/>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ts val="1700"/>
                        </a:lnSpc>
                        <a:spcAft>
                          <a:spcPts val="0"/>
                        </a:spcAft>
                      </a:pPr>
                      <a:r>
                        <a:rPr lang="en-US" sz="1300" b="1" kern="100" dirty="0" smtClean="0">
                          <a:solidFill>
                            <a:srgbClr val="000000"/>
                          </a:solidFill>
                          <a:effectLst/>
                          <a:latin typeface="+mn-lt"/>
                          <a:ea typeface="+mj-ea"/>
                        </a:rPr>
                        <a:t>202</a:t>
                      </a:r>
                      <a:r>
                        <a:rPr lang="en-US" altLang="zh-TW" sz="1300" b="1" kern="100" dirty="0" smtClean="0">
                          <a:solidFill>
                            <a:srgbClr val="000000"/>
                          </a:solidFill>
                          <a:effectLst/>
                          <a:latin typeface="+mn-lt"/>
                          <a:ea typeface="+mj-ea"/>
                        </a:rPr>
                        <a:t>1</a:t>
                      </a:r>
                      <a:r>
                        <a:rPr lang="en-US" sz="1300" b="1" kern="100" dirty="0" smtClean="0">
                          <a:solidFill>
                            <a:srgbClr val="000000"/>
                          </a:solidFill>
                          <a:effectLst/>
                          <a:latin typeface="+mn-lt"/>
                          <a:ea typeface="+mj-ea"/>
                        </a:rPr>
                        <a:t>/12/31</a:t>
                      </a:r>
                      <a:endParaRPr lang="zh-TW" sz="1300" kern="100" dirty="0">
                        <a:effectLst/>
                        <a:latin typeface="+mn-lt"/>
                        <a:ea typeface="+mj-ea"/>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6470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1700"/>
                        </a:lnSpc>
                        <a:spcBef>
                          <a:spcPts val="0"/>
                        </a:spcBef>
                        <a:spcAft>
                          <a:spcPts val="0"/>
                        </a:spcAft>
                      </a:pPr>
                      <a:r>
                        <a:rPr lang="zh-TW" sz="1300" b="1" kern="100" dirty="0">
                          <a:effectLst/>
                          <a:latin typeface="+mn-lt"/>
                          <a:ea typeface="微軟正黑體" pitchFamily="34" charset="-120"/>
                          <a:cs typeface="Arial" pitchFamily="34" charset="0"/>
                        </a:rPr>
                        <a:t>有效契約投資報酬</a:t>
                      </a:r>
                      <a:r>
                        <a:rPr lang="zh-TW" sz="1300" b="1" kern="100" dirty="0" smtClean="0">
                          <a:effectLst/>
                          <a:latin typeface="+mn-lt"/>
                          <a:ea typeface="微軟正黑體" pitchFamily="34" charset="-120"/>
                          <a:cs typeface="Arial" pitchFamily="34" charset="0"/>
                        </a:rPr>
                        <a:t>率</a:t>
                      </a:r>
                      <a:endParaRPr lang="zh-TW" sz="1300" b="1" kern="100" dirty="0">
                        <a:effectLst/>
                        <a:latin typeface="+mn-lt"/>
                        <a:ea typeface="微軟正黑體" pitchFamily="34" charset="-120"/>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ts val="1700"/>
                        </a:lnSpc>
                        <a:spcAft>
                          <a:spcPts val="0"/>
                        </a:spcAft>
                      </a:pPr>
                      <a:r>
                        <a:rPr lang="zh-TW" altLang="zh-TW" sz="1300" b="1" kern="100" dirty="0" smtClean="0">
                          <a:solidFill>
                            <a:srgbClr val="000000"/>
                          </a:solidFill>
                          <a:effectLst/>
                          <a:latin typeface="+mn-lt"/>
                          <a:ea typeface="+mn-ea"/>
                          <a:cs typeface="+mn-cs"/>
                        </a:rPr>
                        <a:t>台幣帳戶</a:t>
                      </a:r>
                      <a:r>
                        <a:rPr lang="en-US" altLang="zh-TW" sz="1300" b="1" kern="100" dirty="0" smtClean="0">
                          <a:solidFill>
                            <a:srgbClr val="000000"/>
                          </a:solidFill>
                          <a:effectLst/>
                          <a:latin typeface="+mn-lt"/>
                          <a:ea typeface="+mn-ea"/>
                          <a:cs typeface="+mn-cs"/>
                        </a:rPr>
                        <a:t>3.67%~2040</a:t>
                      </a:r>
                      <a:r>
                        <a:rPr lang="zh-TW" altLang="zh-TW" sz="1300" b="1" kern="100" dirty="0" smtClean="0">
                          <a:solidFill>
                            <a:srgbClr val="000000"/>
                          </a:solidFill>
                          <a:effectLst/>
                          <a:latin typeface="+mn-lt"/>
                          <a:ea typeface="+mn-ea"/>
                          <a:cs typeface="+mn-cs"/>
                        </a:rPr>
                        <a:t>年</a:t>
                      </a:r>
                      <a:r>
                        <a:rPr lang="en-US" altLang="zh-TW" sz="1300" b="1" kern="100" dirty="0" smtClean="0">
                          <a:solidFill>
                            <a:srgbClr val="000000"/>
                          </a:solidFill>
                          <a:effectLst/>
                          <a:latin typeface="+mn-lt"/>
                          <a:ea typeface="+mn-ea"/>
                          <a:cs typeface="+mn-cs"/>
                        </a:rPr>
                        <a:t>4.70%</a:t>
                      </a:r>
                      <a:endParaRPr lang="zh-TW" altLang="zh-TW" sz="1300" kern="100" dirty="0" smtClean="0">
                        <a:solidFill>
                          <a:schemeClr val="tx1"/>
                        </a:solidFill>
                        <a:effectLst/>
                        <a:latin typeface="+mn-lt"/>
                        <a:ea typeface="+mn-ea"/>
                        <a:cs typeface="+mn-cs"/>
                      </a:endParaRPr>
                    </a:p>
                    <a:p>
                      <a:pPr algn="ctr">
                        <a:lnSpc>
                          <a:spcPts val="1700"/>
                        </a:lnSpc>
                        <a:spcAft>
                          <a:spcPts val="0"/>
                        </a:spcAft>
                      </a:pPr>
                      <a:r>
                        <a:rPr lang="zh-TW" altLang="zh-TW" sz="1300" b="1" kern="100" dirty="0" smtClean="0">
                          <a:solidFill>
                            <a:srgbClr val="000000"/>
                          </a:solidFill>
                          <a:effectLst/>
                          <a:latin typeface="+mn-lt"/>
                          <a:ea typeface="+mn-ea"/>
                          <a:cs typeface="+mn-cs"/>
                        </a:rPr>
                        <a:t>美元帳戶</a:t>
                      </a:r>
                      <a:r>
                        <a:rPr lang="en-US" altLang="zh-TW" sz="1300" b="1" kern="100" dirty="0" smtClean="0">
                          <a:solidFill>
                            <a:srgbClr val="000000"/>
                          </a:solidFill>
                          <a:effectLst/>
                          <a:latin typeface="+mn-lt"/>
                          <a:ea typeface="+mn-ea"/>
                          <a:cs typeface="+mn-cs"/>
                        </a:rPr>
                        <a:t>4.26%~2040</a:t>
                      </a:r>
                      <a:r>
                        <a:rPr lang="zh-TW" altLang="zh-TW" sz="1300" b="1" kern="100" dirty="0" smtClean="0">
                          <a:solidFill>
                            <a:srgbClr val="000000"/>
                          </a:solidFill>
                          <a:effectLst/>
                          <a:latin typeface="+mn-lt"/>
                          <a:ea typeface="+mn-ea"/>
                          <a:cs typeface="+mn-cs"/>
                        </a:rPr>
                        <a:t>年</a:t>
                      </a:r>
                      <a:r>
                        <a:rPr lang="en-US" altLang="zh-TW" sz="1300" b="1" kern="100" dirty="0" smtClean="0">
                          <a:solidFill>
                            <a:srgbClr val="000000"/>
                          </a:solidFill>
                          <a:effectLst/>
                          <a:latin typeface="+mn-lt"/>
                          <a:ea typeface="+mn-ea"/>
                          <a:cs typeface="+mn-cs"/>
                        </a:rPr>
                        <a:t>5.31%</a:t>
                      </a:r>
                      <a:endParaRPr lang="zh-TW" altLang="zh-TW" sz="1300" kern="100" dirty="0" smtClean="0">
                        <a:solidFill>
                          <a:schemeClr val="tx1"/>
                        </a:solidFill>
                        <a:effectLst/>
                        <a:latin typeface="+mn-lt"/>
                        <a:ea typeface="+mn-ea"/>
                        <a:cs typeface="+mn-cs"/>
                      </a:endParaRPr>
                    </a:p>
                    <a:p>
                      <a:pPr algn="ctr">
                        <a:lnSpc>
                          <a:spcPts val="1700"/>
                        </a:lnSpc>
                        <a:spcAft>
                          <a:spcPts val="0"/>
                        </a:spcAft>
                      </a:pPr>
                      <a:r>
                        <a:rPr lang="en-US" sz="1300" b="1" kern="100" dirty="0" smtClean="0">
                          <a:solidFill>
                            <a:srgbClr val="000000"/>
                          </a:solidFill>
                          <a:effectLst/>
                          <a:latin typeface="+mn-lt"/>
                          <a:ea typeface="+mj-ea"/>
                        </a:rPr>
                        <a:t>(</a:t>
                      </a:r>
                      <a:r>
                        <a:rPr lang="zh-TW" sz="1300" b="1" kern="100" dirty="0">
                          <a:solidFill>
                            <a:srgbClr val="000000"/>
                          </a:solidFill>
                          <a:effectLst/>
                          <a:latin typeface="+mn-lt"/>
                          <a:ea typeface="+mj-ea"/>
                        </a:rPr>
                        <a:t>等價投資報酬率</a:t>
                      </a:r>
                      <a:r>
                        <a:rPr lang="zh-TW" sz="1300" b="1" kern="100" dirty="0" smtClean="0">
                          <a:solidFill>
                            <a:srgbClr val="000000"/>
                          </a:solidFill>
                          <a:effectLst/>
                          <a:latin typeface="+mn-lt"/>
                          <a:ea typeface="+mj-ea"/>
                        </a:rPr>
                        <a:t>：</a:t>
                      </a:r>
                      <a:r>
                        <a:rPr lang="en-US" altLang="zh-TW" sz="1300" b="1" kern="100" dirty="0" smtClean="0">
                          <a:solidFill>
                            <a:srgbClr val="000000"/>
                          </a:solidFill>
                          <a:effectLst/>
                          <a:latin typeface="+mn-lt"/>
                          <a:ea typeface="+mn-ea"/>
                          <a:cs typeface="+mn-cs"/>
                        </a:rPr>
                        <a:t>3.97%</a:t>
                      </a:r>
                      <a:r>
                        <a:rPr lang="zh-TW" sz="1300" b="1" kern="100" dirty="0" smtClean="0">
                          <a:solidFill>
                            <a:srgbClr val="000000"/>
                          </a:solidFill>
                          <a:effectLst/>
                          <a:latin typeface="+mn-lt"/>
                          <a:ea typeface="+mj-ea"/>
                        </a:rPr>
                        <a:t>，</a:t>
                      </a:r>
                      <a:r>
                        <a:rPr lang="en-US" sz="1300" b="1" kern="100" dirty="0">
                          <a:solidFill>
                            <a:srgbClr val="000000"/>
                          </a:solidFill>
                          <a:effectLst/>
                          <a:latin typeface="+mn-lt"/>
                          <a:ea typeface="+mj-ea"/>
                        </a:rPr>
                        <a:t>Rolling over to </a:t>
                      </a:r>
                      <a:r>
                        <a:rPr lang="en-US" sz="1300" b="1" kern="100" dirty="0" smtClean="0">
                          <a:solidFill>
                            <a:srgbClr val="000000"/>
                          </a:solidFill>
                          <a:effectLst/>
                          <a:latin typeface="+mn-lt"/>
                          <a:ea typeface="+mj-ea"/>
                        </a:rPr>
                        <a:t>202</a:t>
                      </a:r>
                      <a:r>
                        <a:rPr lang="en-US" altLang="zh-TW" sz="1300" b="1" kern="100" dirty="0" smtClean="0">
                          <a:solidFill>
                            <a:srgbClr val="000000"/>
                          </a:solidFill>
                          <a:effectLst/>
                          <a:latin typeface="+mn-lt"/>
                          <a:ea typeface="+mj-ea"/>
                        </a:rPr>
                        <a:t>1</a:t>
                      </a:r>
                      <a:r>
                        <a:rPr lang="zh-TW" sz="1300" b="1" kern="100" dirty="0" smtClean="0">
                          <a:solidFill>
                            <a:srgbClr val="000000"/>
                          </a:solidFill>
                          <a:effectLst/>
                          <a:latin typeface="+mn-lt"/>
                          <a:ea typeface="+mj-ea"/>
                        </a:rPr>
                        <a:t>：</a:t>
                      </a:r>
                      <a:r>
                        <a:rPr lang="en-US" altLang="zh-TW" sz="1300" b="1" kern="100" dirty="0" smtClean="0">
                          <a:solidFill>
                            <a:srgbClr val="000000"/>
                          </a:solidFill>
                          <a:effectLst/>
                          <a:latin typeface="+mn-lt"/>
                          <a:ea typeface="+mj-ea"/>
                        </a:rPr>
                        <a:t>4.03</a:t>
                      </a:r>
                      <a:r>
                        <a:rPr lang="en-US" sz="1300" b="1" kern="100" dirty="0" smtClean="0">
                          <a:solidFill>
                            <a:srgbClr val="000000"/>
                          </a:solidFill>
                          <a:effectLst/>
                          <a:latin typeface="+mn-lt"/>
                          <a:ea typeface="+mj-ea"/>
                        </a:rPr>
                        <a:t>%)</a:t>
                      </a:r>
                      <a:endParaRPr lang="zh-TW" sz="1300" kern="100" dirty="0">
                        <a:effectLst/>
                        <a:latin typeface="+mn-lt"/>
                        <a:ea typeface="+mj-ea"/>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ts val="1700"/>
                        </a:lnSpc>
                        <a:spcAft>
                          <a:spcPts val="0"/>
                        </a:spcAft>
                      </a:pPr>
                      <a:r>
                        <a:rPr lang="zh-TW" sz="1300" b="1" kern="100" dirty="0">
                          <a:solidFill>
                            <a:srgbClr val="000000"/>
                          </a:solidFill>
                          <a:effectLst/>
                          <a:latin typeface="+mn-lt"/>
                          <a:ea typeface="+mj-ea"/>
                        </a:rPr>
                        <a:t>台幣帳戶</a:t>
                      </a:r>
                      <a:r>
                        <a:rPr lang="en-US" sz="1300" b="1" kern="100" dirty="0" smtClean="0">
                          <a:solidFill>
                            <a:srgbClr val="000000"/>
                          </a:solidFill>
                          <a:effectLst/>
                          <a:latin typeface="+mn-lt"/>
                          <a:ea typeface="+mj-ea"/>
                        </a:rPr>
                        <a:t>3.7</a:t>
                      </a:r>
                      <a:r>
                        <a:rPr lang="en-US" altLang="zh-TW" sz="1300" b="1" kern="100" dirty="0" smtClean="0">
                          <a:solidFill>
                            <a:srgbClr val="000000"/>
                          </a:solidFill>
                          <a:effectLst/>
                          <a:latin typeface="+mn-lt"/>
                          <a:ea typeface="+mj-ea"/>
                        </a:rPr>
                        <a:t>5</a:t>
                      </a:r>
                      <a:r>
                        <a:rPr lang="en-US" sz="1300" b="1" kern="100" dirty="0" smtClean="0">
                          <a:solidFill>
                            <a:srgbClr val="000000"/>
                          </a:solidFill>
                          <a:effectLst/>
                          <a:latin typeface="+mn-lt"/>
                          <a:ea typeface="+mj-ea"/>
                        </a:rPr>
                        <a:t>%~204</a:t>
                      </a:r>
                      <a:r>
                        <a:rPr lang="en-US" altLang="zh-TW" sz="1300" b="1" kern="100" dirty="0" smtClean="0">
                          <a:solidFill>
                            <a:srgbClr val="000000"/>
                          </a:solidFill>
                          <a:effectLst/>
                          <a:latin typeface="+mn-lt"/>
                          <a:ea typeface="+mj-ea"/>
                        </a:rPr>
                        <a:t>1</a:t>
                      </a:r>
                      <a:r>
                        <a:rPr lang="zh-TW" sz="1300" b="1" kern="100" dirty="0" smtClean="0">
                          <a:solidFill>
                            <a:srgbClr val="000000"/>
                          </a:solidFill>
                          <a:effectLst/>
                          <a:latin typeface="+mn-lt"/>
                          <a:ea typeface="+mj-ea"/>
                        </a:rPr>
                        <a:t>年</a:t>
                      </a:r>
                      <a:r>
                        <a:rPr lang="en-US" sz="1300" b="1" kern="100" dirty="0" smtClean="0">
                          <a:solidFill>
                            <a:srgbClr val="000000"/>
                          </a:solidFill>
                          <a:effectLst/>
                          <a:latin typeface="+mn-lt"/>
                          <a:ea typeface="+mj-ea"/>
                        </a:rPr>
                        <a:t>4.7</a:t>
                      </a:r>
                      <a:r>
                        <a:rPr lang="en-US" altLang="zh-TW" sz="1300" b="1" kern="100" dirty="0" smtClean="0">
                          <a:solidFill>
                            <a:srgbClr val="000000"/>
                          </a:solidFill>
                          <a:effectLst/>
                          <a:latin typeface="+mn-lt"/>
                          <a:ea typeface="+mj-ea"/>
                        </a:rPr>
                        <a:t>1</a:t>
                      </a:r>
                      <a:r>
                        <a:rPr lang="en-US" sz="1300" b="1" kern="100" dirty="0" smtClean="0">
                          <a:solidFill>
                            <a:srgbClr val="000000"/>
                          </a:solidFill>
                          <a:effectLst/>
                          <a:latin typeface="+mn-lt"/>
                          <a:ea typeface="+mj-ea"/>
                        </a:rPr>
                        <a:t>%</a:t>
                      </a:r>
                      <a:endParaRPr lang="zh-TW" sz="1300" kern="100" dirty="0">
                        <a:effectLst/>
                        <a:latin typeface="+mn-lt"/>
                        <a:ea typeface="+mj-ea"/>
                      </a:endParaRPr>
                    </a:p>
                    <a:p>
                      <a:pPr algn="ctr">
                        <a:lnSpc>
                          <a:spcPts val="1700"/>
                        </a:lnSpc>
                        <a:spcAft>
                          <a:spcPts val="0"/>
                        </a:spcAft>
                      </a:pPr>
                      <a:r>
                        <a:rPr lang="zh-TW" sz="1300" b="1" kern="100" dirty="0">
                          <a:solidFill>
                            <a:srgbClr val="000000"/>
                          </a:solidFill>
                          <a:effectLst/>
                          <a:latin typeface="+mn-lt"/>
                          <a:ea typeface="+mj-ea"/>
                        </a:rPr>
                        <a:t>美元帳戶</a:t>
                      </a:r>
                      <a:r>
                        <a:rPr lang="en-US" sz="1300" b="1" kern="100" dirty="0" smtClean="0">
                          <a:solidFill>
                            <a:srgbClr val="000000"/>
                          </a:solidFill>
                          <a:effectLst/>
                          <a:latin typeface="+mn-lt"/>
                          <a:ea typeface="+mj-ea"/>
                        </a:rPr>
                        <a:t>4.</a:t>
                      </a:r>
                      <a:r>
                        <a:rPr lang="en-US" altLang="zh-TW" sz="1300" b="1" kern="100" dirty="0" smtClean="0">
                          <a:solidFill>
                            <a:srgbClr val="000000"/>
                          </a:solidFill>
                          <a:effectLst/>
                          <a:latin typeface="+mn-lt"/>
                          <a:ea typeface="+mj-ea"/>
                        </a:rPr>
                        <a:t>3</a:t>
                      </a:r>
                      <a:r>
                        <a:rPr lang="en-US" sz="1300" b="1" kern="100" dirty="0" smtClean="0">
                          <a:solidFill>
                            <a:srgbClr val="000000"/>
                          </a:solidFill>
                          <a:effectLst/>
                          <a:latin typeface="+mn-lt"/>
                          <a:ea typeface="+mj-ea"/>
                        </a:rPr>
                        <a:t>6</a:t>
                      </a:r>
                      <a:r>
                        <a:rPr lang="en-US" sz="1300" b="1" kern="100" dirty="0">
                          <a:solidFill>
                            <a:srgbClr val="000000"/>
                          </a:solidFill>
                          <a:effectLst/>
                          <a:latin typeface="+mn-lt"/>
                          <a:ea typeface="+mj-ea"/>
                        </a:rPr>
                        <a:t>%~</a:t>
                      </a:r>
                      <a:r>
                        <a:rPr lang="en-US" sz="1300" b="1" kern="100" dirty="0" smtClean="0">
                          <a:solidFill>
                            <a:srgbClr val="000000"/>
                          </a:solidFill>
                          <a:effectLst/>
                          <a:latin typeface="+mn-lt"/>
                          <a:ea typeface="+mj-ea"/>
                        </a:rPr>
                        <a:t>204</a:t>
                      </a:r>
                      <a:r>
                        <a:rPr lang="en-US" altLang="zh-TW" sz="1300" b="1" kern="100" dirty="0" smtClean="0">
                          <a:solidFill>
                            <a:srgbClr val="000000"/>
                          </a:solidFill>
                          <a:effectLst/>
                          <a:latin typeface="+mn-lt"/>
                          <a:ea typeface="+mj-ea"/>
                        </a:rPr>
                        <a:t>1</a:t>
                      </a:r>
                      <a:r>
                        <a:rPr lang="zh-TW" sz="1300" b="1" kern="100" dirty="0" smtClean="0">
                          <a:solidFill>
                            <a:srgbClr val="000000"/>
                          </a:solidFill>
                          <a:effectLst/>
                          <a:latin typeface="+mn-lt"/>
                          <a:ea typeface="+mj-ea"/>
                        </a:rPr>
                        <a:t>年</a:t>
                      </a:r>
                      <a:r>
                        <a:rPr lang="en-US" sz="1300" b="1" kern="100" dirty="0" smtClean="0">
                          <a:solidFill>
                            <a:srgbClr val="000000"/>
                          </a:solidFill>
                          <a:effectLst/>
                          <a:latin typeface="+mn-lt"/>
                          <a:ea typeface="+mj-ea"/>
                        </a:rPr>
                        <a:t>5.3</a:t>
                      </a:r>
                      <a:r>
                        <a:rPr lang="en-US" altLang="zh-TW" sz="1300" b="1" kern="100" dirty="0" smtClean="0">
                          <a:solidFill>
                            <a:srgbClr val="000000"/>
                          </a:solidFill>
                          <a:effectLst/>
                          <a:latin typeface="+mn-lt"/>
                          <a:ea typeface="+mj-ea"/>
                        </a:rPr>
                        <a:t>3</a:t>
                      </a:r>
                      <a:r>
                        <a:rPr lang="en-US" sz="1300" b="1" kern="100" dirty="0" smtClean="0">
                          <a:solidFill>
                            <a:srgbClr val="000000"/>
                          </a:solidFill>
                          <a:effectLst/>
                          <a:latin typeface="+mn-lt"/>
                          <a:ea typeface="+mj-ea"/>
                        </a:rPr>
                        <a:t>%</a:t>
                      </a:r>
                      <a:endParaRPr lang="zh-TW" sz="1300" kern="100" dirty="0">
                        <a:effectLst/>
                        <a:latin typeface="+mn-lt"/>
                        <a:ea typeface="+mj-ea"/>
                      </a:endParaRPr>
                    </a:p>
                    <a:p>
                      <a:pPr algn="ctr">
                        <a:lnSpc>
                          <a:spcPts val="1700"/>
                        </a:lnSpc>
                        <a:spcAft>
                          <a:spcPts val="0"/>
                        </a:spcAft>
                      </a:pPr>
                      <a:r>
                        <a:rPr lang="en-US" sz="1300" b="1" kern="100" dirty="0">
                          <a:solidFill>
                            <a:srgbClr val="000000"/>
                          </a:solidFill>
                          <a:effectLst/>
                          <a:latin typeface="+mn-lt"/>
                          <a:ea typeface="+mj-ea"/>
                        </a:rPr>
                        <a:t>(</a:t>
                      </a:r>
                      <a:r>
                        <a:rPr lang="zh-TW" sz="1300" b="1" kern="100" dirty="0">
                          <a:solidFill>
                            <a:srgbClr val="000000"/>
                          </a:solidFill>
                          <a:effectLst/>
                          <a:latin typeface="+mn-lt"/>
                          <a:ea typeface="+mj-ea"/>
                        </a:rPr>
                        <a:t>等價投資報酬率</a:t>
                      </a:r>
                      <a:r>
                        <a:rPr lang="zh-TW" sz="1300" b="1" kern="100" dirty="0" smtClean="0">
                          <a:solidFill>
                            <a:srgbClr val="000000"/>
                          </a:solidFill>
                          <a:effectLst/>
                          <a:latin typeface="+mn-lt"/>
                          <a:ea typeface="+mj-ea"/>
                        </a:rPr>
                        <a:t>：</a:t>
                      </a:r>
                      <a:r>
                        <a:rPr lang="en-US" altLang="zh-TW" sz="1300" b="1" kern="100" dirty="0" smtClean="0">
                          <a:solidFill>
                            <a:srgbClr val="000000"/>
                          </a:solidFill>
                          <a:effectLst/>
                          <a:latin typeface="+mn-lt"/>
                          <a:ea typeface="+mj-ea"/>
                        </a:rPr>
                        <a:t>4.06</a:t>
                      </a:r>
                      <a:r>
                        <a:rPr lang="en-US" sz="1300" b="1" kern="100" dirty="0" smtClean="0">
                          <a:solidFill>
                            <a:srgbClr val="000000"/>
                          </a:solidFill>
                          <a:effectLst/>
                          <a:latin typeface="+mn-lt"/>
                          <a:ea typeface="+mj-ea"/>
                        </a:rPr>
                        <a:t>%)</a:t>
                      </a:r>
                      <a:endParaRPr lang="zh-TW" sz="1300" kern="100" dirty="0">
                        <a:effectLst/>
                        <a:latin typeface="+mn-lt"/>
                        <a:ea typeface="+mj-ea"/>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61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ts val="1700"/>
                        </a:lnSpc>
                        <a:spcBef>
                          <a:spcPts val="0"/>
                        </a:spcBef>
                        <a:spcAft>
                          <a:spcPts val="0"/>
                        </a:spcAft>
                        <a:buClrTx/>
                        <a:buSzTx/>
                        <a:buFontTx/>
                        <a:buNone/>
                        <a:tabLst/>
                      </a:pPr>
                      <a:r>
                        <a:rPr kumimoji="1" lang="zh-TW" altLang="en-US" sz="1300" b="1" i="0" u="none" strike="noStrike" cap="none" normalizeH="0" baseline="0" dirty="0" smtClean="0">
                          <a:ln>
                            <a:noFill/>
                          </a:ln>
                          <a:solidFill>
                            <a:schemeClr val="tx1"/>
                          </a:solidFill>
                          <a:effectLst/>
                          <a:latin typeface="+mn-lt"/>
                          <a:ea typeface="微軟正黑體" pitchFamily="34" charset="-120"/>
                          <a:cs typeface="Arial" pitchFamily="34" charset="0"/>
                        </a:rPr>
                        <a:t>貼現率</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ts val="1700"/>
                        </a:lnSpc>
                        <a:spcAft>
                          <a:spcPts val="0"/>
                        </a:spcAft>
                      </a:pPr>
                      <a:r>
                        <a:rPr lang="en-US" sz="1300" b="1" kern="100" dirty="0">
                          <a:solidFill>
                            <a:srgbClr val="000000"/>
                          </a:solidFill>
                          <a:effectLst/>
                          <a:latin typeface="+mn-lt"/>
                          <a:ea typeface="+mj-ea"/>
                        </a:rPr>
                        <a:t>9.5%</a:t>
                      </a:r>
                      <a:endParaRPr lang="zh-TW" sz="1300" kern="100" dirty="0">
                        <a:effectLst/>
                        <a:latin typeface="+mn-lt"/>
                        <a:ea typeface="+mj-ea"/>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TW" sz="1300" b="1" i="0" u="none" strike="noStrike" dirty="0">
                          <a:solidFill>
                            <a:srgbClr val="000000"/>
                          </a:solidFill>
                          <a:effectLst/>
                          <a:latin typeface="+mn-lt"/>
                        </a:rPr>
                        <a:t>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61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ts val="1700"/>
                        </a:lnSpc>
                        <a:spcBef>
                          <a:spcPts val="0"/>
                        </a:spcBef>
                        <a:spcAft>
                          <a:spcPts val="0"/>
                        </a:spcAft>
                        <a:buClrTx/>
                        <a:buSzTx/>
                        <a:buFontTx/>
                        <a:buNone/>
                        <a:tabLst/>
                        <a:defRPr/>
                      </a:pPr>
                      <a:r>
                        <a:rPr kumimoji="1" lang="zh-TW" altLang="en-US" sz="1300" b="1" i="0" u="none" strike="noStrike" cap="none" normalizeH="0" baseline="0" dirty="0" smtClean="0">
                          <a:ln>
                            <a:noFill/>
                          </a:ln>
                          <a:solidFill>
                            <a:schemeClr val="tx1"/>
                          </a:solidFill>
                          <a:effectLst/>
                          <a:latin typeface="+mn-lt"/>
                          <a:ea typeface="微軟正黑體" pitchFamily="34" charset="-120"/>
                          <a:cs typeface="Arial" pitchFamily="34" charset="0"/>
                        </a:rPr>
                        <a:t>調整後淨值</a:t>
                      </a:r>
                      <a:endParaRPr kumimoji="1" lang="en-US" altLang="zh-TW" sz="1300" b="1" i="0" u="none" strike="noStrike" cap="none" normalizeH="0" baseline="0" dirty="0" smtClean="0">
                        <a:ln>
                          <a:noFill/>
                        </a:ln>
                        <a:solidFill>
                          <a:schemeClr val="tx1"/>
                        </a:solidFill>
                        <a:effectLst/>
                        <a:latin typeface="+mn-lt"/>
                        <a:ea typeface="微軟正黑體" pitchFamily="34" charset="-12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ts val="1700"/>
                        </a:lnSpc>
                        <a:spcAft>
                          <a:spcPts val="0"/>
                        </a:spcAft>
                      </a:pPr>
                      <a:r>
                        <a:rPr lang="en-US" sz="1300" b="1" kern="100" dirty="0">
                          <a:solidFill>
                            <a:srgbClr val="000000"/>
                          </a:solidFill>
                          <a:effectLst/>
                          <a:latin typeface="+mn-lt"/>
                          <a:ea typeface="+mj-ea"/>
                        </a:rPr>
                        <a:t>743</a:t>
                      </a:r>
                      <a:endParaRPr lang="zh-TW" sz="1300" kern="100" dirty="0">
                        <a:effectLst/>
                        <a:latin typeface="+mn-lt"/>
                        <a:ea typeface="+mj-ea"/>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TW" sz="1300" b="1" i="0" u="none" strike="noStrike" dirty="0">
                          <a:solidFill>
                            <a:srgbClr val="000000"/>
                          </a:solidFill>
                          <a:effectLst/>
                          <a:latin typeface="+mn-lt"/>
                        </a:rPr>
                        <a:t>757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61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ts val="1700"/>
                        </a:lnSpc>
                        <a:spcBef>
                          <a:spcPts val="0"/>
                        </a:spcBef>
                        <a:spcAft>
                          <a:spcPts val="0"/>
                        </a:spcAft>
                        <a:buClrTx/>
                        <a:buSzTx/>
                        <a:buFontTx/>
                        <a:buNone/>
                        <a:tabLst/>
                      </a:pPr>
                      <a:r>
                        <a:rPr kumimoji="1" lang="zh-TW" altLang="en-US" sz="1300" b="1" i="0" u="none" strike="noStrike" cap="none" normalizeH="0" baseline="0" dirty="0" smtClean="0">
                          <a:ln>
                            <a:noFill/>
                          </a:ln>
                          <a:solidFill>
                            <a:schemeClr val="tx1"/>
                          </a:solidFill>
                          <a:effectLst/>
                          <a:latin typeface="+mn-lt"/>
                          <a:ea typeface="微軟正黑體" pitchFamily="34" charset="-120"/>
                          <a:cs typeface="Arial" pitchFamily="34" charset="0"/>
                        </a:rPr>
                        <a:t>有效契約價值</a:t>
                      </a:r>
                      <a:r>
                        <a:rPr kumimoji="1" lang="en-US" altLang="zh-TW" sz="1300" b="1" i="0" u="none" strike="noStrike" cap="none" normalizeH="0" baseline="0" dirty="0" smtClean="0">
                          <a:ln>
                            <a:noFill/>
                          </a:ln>
                          <a:solidFill>
                            <a:schemeClr val="tx1"/>
                          </a:solidFill>
                          <a:effectLst/>
                          <a:latin typeface="+mn-lt"/>
                          <a:ea typeface="微軟正黑體" pitchFamily="34" charset="-120"/>
                          <a:cs typeface="Arial" pitchFamily="34" charset="0"/>
                        </a:rPr>
                        <a:t>(</a:t>
                      </a:r>
                      <a:r>
                        <a:rPr kumimoji="1" lang="zh-TW" altLang="en-US" sz="1300" b="1" i="0" u="none" strike="noStrike" cap="none" normalizeH="0" baseline="0" dirty="0" smtClean="0">
                          <a:ln>
                            <a:noFill/>
                          </a:ln>
                          <a:solidFill>
                            <a:schemeClr val="tx1"/>
                          </a:solidFill>
                          <a:effectLst/>
                          <a:latin typeface="+mn-lt"/>
                          <a:ea typeface="微軟正黑體" pitchFamily="34" charset="-120"/>
                          <a:cs typeface="Arial" pitchFamily="34" charset="0"/>
                        </a:rPr>
                        <a:t>不含資本成本</a:t>
                      </a:r>
                      <a:r>
                        <a:rPr kumimoji="1" lang="en-US" altLang="zh-TW" sz="1300" b="1" i="0" u="none" strike="noStrike" cap="none" normalizeH="0" baseline="0" dirty="0" smtClean="0">
                          <a:ln>
                            <a:noFill/>
                          </a:ln>
                          <a:solidFill>
                            <a:schemeClr val="tx1"/>
                          </a:solidFill>
                          <a:effectLst/>
                          <a:latin typeface="+mn-lt"/>
                          <a:ea typeface="微軟正黑體" pitchFamily="34" charset="-120"/>
                          <a:cs typeface="Arial" pitchFamily="34" charset="0"/>
                        </a:rPr>
                        <a:t>)</a:t>
                      </a:r>
                      <a:endParaRPr kumimoji="1" lang="zh-TW" altLang="en-US" sz="1300" b="1" i="0" u="none" strike="noStrike" cap="none" normalizeH="0" baseline="0" dirty="0" smtClean="0">
                        <a:ln>
                          <a:noFill/>
                        </a:ln>
                        <a:solidFill>
                          <a:schemeClr val="tx1"/>
                        </a:solidFill>
                        <a:effectLst/>
                        <a:latin typeface="+mn-lt"/>
                        <a:ea typeface="微軟正黑體" pitchFamily="34" charset="-12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ts val="1700"/>
                        </a:lnSpc>
                        <a:spcAft>
                          <a:spcPts val="0"/>
                        </a:spcAft>
                      </a:pPr>
                      <a:r>
                        <a:rPr lang="en-US" sz="1300" b="1" kern="100" dirty="0">
                          <a:solidFill>
                            <a:srgbClr val="000000"/>
                          </a:solidFill>
                          <a:effectLst/>
                          <a:latin typeface="+mn-lt"/>
                          <a:ea typeface="+mj-ea"/>
                        </a:rPr>
                        <a:t>633</a:t>
                      </a:r>
                      <a:endParaRPr lang="zh-TW" sz="1300" kern="100" dirty="0">
                        <a:effectLst/>
                        <a:latin typeface="+mn-lt"/>
                        <a:ea typeface="+mj-ea"/>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TW" sz="1300" b="1" i="0" u="none" strike="noStrike" dirty="0">
                          <a:solidFill>
                            <a:srgbClr val="000000"/>
                          </a:solidFill>
                          <a:effectLst/>
                          <a:latin typeface="+mn-lt"/>
                        </a:rPr>
                        <a:t>717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61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ts val="1700"/>
                        </a:lnSpc>
                        <a:spcBef>
                          <a:spcPts val="0"/>
                        </a:spcBef>
                        <a:spcAft>
                          <a:spcPts val="0"/>
                        </a:spcAft>
                        <a:buClrTx/>
                        <a:buSzTx/>
                        <a:buFontTx/>
                        <a:buNone/>
                        <a:tabLst/>
                      </a:pPr>
                      <a:r>
                        <a:rPr kumimoji="1" lang="zh-TW" altLang="en-US" sz="1300" b="1" i="0" u="none" strike="noStrike" cap="none" normalizeH="0" baseline="0" dirty="0" smtClean="0">
                          <a:ln>
                            <a:noFill/>
                          </a:ln>
                          <a:solidFill>
                            <a:schemeClr val="tx1"/>
                          </a:solidFill>
                          <a:effectLst/>
                          <a:latin typeface="+mn-lt"/>
                          <a:ea typeface="微軟正黑體" pitchFamily="34" charset="-120"/>
                          <a:cs typeface="Arial" pitchFamily="34" charset="0"/>
                        </a:rPr>
                        <a:t>資本成本</a:t>
                      </a:r>
                      <a:endParaRPr kumimoji="1" lang="en-US" altLang="zh-TW" sz="1300" b="1" i="0" u="none" strike="noStrike" cap="none" normalizeH="0" baseline="0" dirty="0" smtClean="0">
                        <a:ln>
                          <a:noFill/>
                        </a:ln>
                        <a:solidFill>
                          <a:schemeClr val="tx1"/>
                        </a:solidFill>
                        <a:effectLst/>
                        <a:latin typeface="+mn-lt"/>
                        <a:ea typeface="微軟正黑體" pitchFamily="34" charset="-12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ts val="1700"/>
                        </a:lnSpc>
                        <a:spcAft>
                          <a:spcPts val="0"/>
                        </a:spcAft>
                      </a:pPr>
                      <a:r>
                        <a:rPr lang="en-US" sz="1300" b="1" kern="100" dirty="0">
                          <a:solidFill>
                            <a:srgbClr val="000000"/>
                          </a:solidFill>
                          <a:effectLst/>
                          <a:latin typeface="+mn-lt"/>
                          <a:ea typeface="+mj-ea"/>
                        </a:rPr>
                        <a:t>-232</a:t>
                      </a:r>
                      <a:endParaRPr lang="zh-TW" sz="1300" kern="100" dirty="0">
                        <a:effectLst/>
                        <a:latin typeface="+mn-lt"/>
                        <a:ea typeface="+mj-ea"/>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TW" sz="1300" b="1" i="0" u="none" strike="noStrike" dirty="0">
                          <a:solidFill>
                            <a:srgbClr val="000000"/>
                          </a:solidFill>
                          <a:effectLst/>
                          <a:latin typeface="+mn-lt"/>
                        </a:rPr>
                        <a:t>-275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61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ts val="1700"/>
                        </a:lnSpc>
                        <a:spcBef>
                          <a:spcPts val="0"/>
                        </a:spcBef>
                        <a:spcAft>
                          <a:spcPts val="0"/>
                        </a:spcAft>
                        <a:buClrTx/>
                        <a:buSzTx/>
                        <a:buFontTx/>
                        <a:buNone/>
                        <a:tabLst/>
                      </a:pPr>
                      <a:r>
                        <a:rPr kumimoji="1" lang="zh-TW" altLang="en-US" sz="1300" b="1" i="0" u="none" strike="noStrike" cap="none" normalizeH="0" baseline="0" dirty="0" smtClean="0">
                          <a:ln>
                            <a:noFill/>
                          </a:ln>
                          <a:solidFill>
                            <a:schemeClr val="tx1"/>
                          </a:solidFill>
                          <a:effectLst/>
                          <a:latin typeface="+mn-lt"/>
                          <a:ea typeface="微軟正黑體" pitchFamily="34" charset="-120"/>
                          <a:cs typeface="Arial" pitchFamily="34" charset="0"/>
                        </a:rPr>
                        <a:t>有效契約價值</a:t>
                      </a:r>
                      <a:r>
                        <a:rPr kumimoji="1" lang="en-US" altLang="zh-TW" sz="1300" b="1" i="0" u="none" strike="noStrike" cap="none" normalizeH="0" baseline="0" dirty="0" smtClean="0">
                          <a:ln>
                            <a:noFill/>
                          </a:ln>
                          <a:solidFill>
                            <a:schemeClr val="tx1"/>
                          </a:solidFill>
                          <a:effectLst/>
                          <a:latin typeface="+mn-lt"/>
                          <a:ea typeface="微軟正黑體" pitchFamily="34" charset="-120"/>
                          <a:cs typeface="Arial" pitchFamily="34" charset="0"/>
                        </a:rPr>
                        <a:t>(</a:t>
                      </a:r>
                      <a:r>
                        <a:rPr kumimoji="1" lang="zh-TW" altLang="en-US" sz="1300" b="1" i="0" u="none" strike="noStrike" cap="none" normalizeH="0" baseline="0" dirty="0" smtClean="0">
                          <a:ln>
                            <a:noFill/>
                          </a:ln>
                          <a:solidFill>
                            <a:schemeClr val="tx1"/>
                          </a:solidFill>
                          <a:effectLst/>
                          <a:latin typeface="+mn-lt"/>
                          <a:ea typeface="微軟正黑體" pitchFamily="34" charset="-120"/>
                          <a:cs typeface="Arial" pitchFamily="34" charset="0"/>
                        </a:rPr>
                        <a:t>含資本成本</a:t>
                      </a:r>
                      <a:r>
                        <a:rPr kumimoji="1" lang="en-US" altLang="zh-TW" sz="1300" b="1" i="0" u="none" strike="noStrike" cap="none" normalizeH="0" baseline="0" dirty="0" smtClean="0">
                          <a:ln>
                            <a:noFill/>
                          </a:ln>
                          <a:solidFill>
                            <a:schemeClr val="tx1"/>
                          </a:solidFill>
                          <a:effectLst/>
                          <a:latin typeface="+mn-lt"/>
                          <a:ea typeface="微軟正黑體" pitchFamily="34" charset="-120"/>
                          <a:cs typeface="Arial" pitchFamily="34" charset="0"/>
                        </a:rPr>
                        <a:t>)</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ts val="1700"/>
                        </a:lnSpc>
                        <a:spcAft>
                          <a:spcPts val="0"/>
                        </a:spcAft>
                      </a:pPr>
                      <a:r>
                        <a:rPr lang="en-US" sz="1300" b="1" kern="100" dirty="0">
                          <a:solidFill>
                            <a:srgbClr val="000000"/>
                          </a:solidFill>
                          <a:effectLst/>
                          <a:latin typeface="+mn-lt"/>
                          <a:ea typeface="+mj-ea"/>
                        </a:rPr>
                        <a:t>401</a:t>
                      </a:r>
                      <a:endParaRPr lang="zh-TW" sz="1300" kern="100" dirty="0">
                        <a:effectLst/>
                        <a:latin typeface="+mn-lt"/>
                        <a:ea typeface="+mj-ea"/>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TW" sz="1300" b="1" i="0" u="none" strike="noStrike" dirty="0">
                          <a:solidFill>
                            <a:srgbClr val="000000"/>
                          </a:solidFill>
                          <a:effectLst/>
                          <a:latin typeface="+mn-lt"/>
                        </a:rPr>
                        <a:t>442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61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1700"/>
                        </a:lnSpc>
                        <a:spcBef>
                          <a:spcPts val="0"/>
                        </a:spcBef>
                        <a:spcAft>
                          <a:spcPts val="0"/>
                        </a:spcAft>
                      </a:pPr>
                      <a:r>
                        <a:rPr lang="zh-TW" sz="1300" b="1" kern="100" dirty="0">
                          <a:effectLst/>
                          <a:latin typeface="+mn-lt"/>
                          <a:ea typeface="微軟正黑體" pitchFamily="34" charset="-120"/>
                          <a:cs typeface="Arial" pitchFamily="34" charset="0"/>
                        </a:rPr>
                        <a:t>隱含價值</a:t>
                      </a:r>
                      <a:r>
                        <a:rPr lang="en-US" sz="1300" b="1" kern="100" dirty="0">
                          <a:effectLst/>
                          <a:latin typeface="+mn-lt"/>
                          <a:ea typeface="微軟正黑體" pitchFamily="34" charset="-120"/>
                          <a:cs typeface="Arial" pitchFamily="34" charset="0"/>
                        </a:rPr>
                        <a:t>(EV)</a:t>
                      </a:r>
                      <a:endParaRPr lang="zh-TW" sz="1300" b="1" kern="100" dirty="0">
                        <a:effectLst/>
                        <a:latin typeface="+mn-lt"/>
                        <a:ea typeface="微軟正黑體" pitchFamily="34" charset="-120"/>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algn="ctr">
                        <a:lnSpc>
                          <a:spcPts val="1700"/>
                        </a:lnSpc>
                        <a:spcAft>
                          <a:spcPts val="0"/>
                        </a:spcAft>
                      </a:pPr>
                      <a:r>
                        <a:rPr lang="en-US" sz="1300" b="1" kern="100" dirty="0">
                          <a:solidFill>
                            <a:srgbClr val="000000"/>
                          </a:solidFill>
                          <a:effectLst/>
                          <a:latin typeface="+mn-lt"/>
                          <a:ea typeface="+mj-ea"/>
                        </a:rPr>
                        <a:t>1,144</a:t>
                      </a:r>
                      <a:endParaRPr lang="zh-TW" sz="1300" kern="100" dirty="0">
                        <a:effectLst/>
                        <a:latin typeface="+mn-lt"/>
                        <a:ea typeface="+mj-ea"/>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en-US" altLang="zh-TW" sz="1300" b="1" i="0" u="none" strike="noStrike" dirty="0">
                          <a:solidFill>
                            <a:srgbClr val="000000"/>
                          </a:solidFill>
                          <a:effectLst/>
                          <a:latin typeface="+mn-lt"/>
                        </a:rPr>
                        <a:t>1,199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7"/>
                  </a:ext>
                </a:extLst>
              </a:tr>
              <a:tr h="3061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ts val="1700"/>
                        </a:lnSpc>
                        <a:spcBef>
                          <a:spcPts val="0"/>
                        </a:spcBef>
                        <a:spcAft>
                          <a:spcPts val="0"/>
                        </a:spcAft>
                        <a:buClrTx/>
                        <a:buSzTx/>
                        <a:buFontTx/>
                        <a:buNone/>
                        <a:tabLst/>
                        <a:defRPr/>
                      </a:pPr>
                      <a:r>
                        <a:rPr lang="en-US" sz="1300" b="1" kern="100" dirty="0">
                          <a:effectLst/>
                          <a:latin typeface="+mn-lt"/>
                          <a:ea typeface="微軟正黑體" pitchFamily="34" charset="-120"/>
                          <a:cs typeface="Arial" pitchFamily="34" charset="0"/>
                        </a:rPr>
                        <a:t>EV / per </a:t>
                      </a:r>
                      <a:r>
                        <a:rPr lang="en-US" sz="1300" b="1" kern="100" dirty="0" smtClean="0">
                          <a:effectLst/>
                          <a:latin typeface="+mn-lt"/>
                          <a:ea typeface="微軟正黑體" pitchFamily="34" charset="-120"/>
                          <a:cs typeface="Arial" pitchFamily="34" charset="0"/>
                        </a:rPr>
                        <a:t>share</a:t>
                      </a:r>
                      <a:endParaRPr kumimoji="0" lang="zh-TW" altLang="zh-TW" sz="1300" b="0" i="0" u="none" strike="noStrike" kern="1200" cap="none" normalizeH="0" baseline="0" dirty="0" smtClean="0">
                        <a:ln>
                          <a:noFill/>
                        </a:ln>
                        <a:solidFill>
                          <a:srgbClr val="000000"/>
                        </a:solidFill>
                        <a:effectLst/>
                        <a:latin typeface="+mn-lt"/>
                        <a:ea typeface="微軟正黑體" pitchFamily="34" charset="-120"/>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ts val="1700"/>
                        </a:lnSpc>
                        <a:spcAft>
                          <a:spcPts val="0"/>
                        </a:spcAft>
                      </a:pPr>
                      <a:r>
                        <a:rPr lang="en-US" sz="1300" b="1" kern="100" dirty="0">
                          <a:solidFill>
                            <a:srgbClr val="000000"/>
                          </a:solidFill>
                          <a:effectLst/>
                          <a:latin typeface="+mn-lt"/>
                          <a:ea typeface="+mj-ea"/>
                        </a:rPr>
                        <a:t>195.5(86.8)</a:t>
                      </a:r>
                      <a:endParaRPr lang="zh-TW" sz="1300" kern="100" dirty="0">
                        <a:effectLst/>
                        <a:latin typeface="+mn-lt"/>
                        <a:ea typeface="+mj-ea"/>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zh-TW" sz="1300" b="1" i="0" u="none" strike="noStrike" dirty="0">
                          <a:solidFill>
                            <a:srgbClr val="000000"/>
                          </a:solidFill>
                          <a:effectLst/>
                          <a:latin typeface="+mn-lt"/>
                        </a:rPr>
                        <a:t>204.9(91.0)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323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1700"/>
                        </a:lnSpc>
                        <a:spcBef>
                          <a:spcPts val="0"/>
                        </a:spcBef>
                        <a:spcAft>
                          <a:spcPts val="0"/>
                        </a:spcAft>
                      </a:pPr>
                      <a:r>
                        <a:rPr lang="zh-TW" altLang="en-US" sz="1300" b="1" kern="100" dirty="0" smtClean="0">
                          <a:effectLst/>
                          <a:latin typeface="+mn-lt"/>
                          <a:ea typeface="微軟正黑體" pitchFamily="34" charset="-120"/>
                          <a:cs typeface="Arial" pitchFamily="34" charset="0"/>
                        </a:rPr>
                        <a:t>未來ㄧ年新契約</a:t>
                      </a:r>
                      <a:r>
                        <a:rPr lang="zh-TW" sz="1300" b="1" kern="100" dirty="0" smtClean="0">
                          <a:effectLst/>
                          <a:latin typeface="+mn-lt"/>
                          <a:ea typeface="微軟正黑體" pitchFamily="34" charset="-120"/>
                          <a:cs typeface="Arial" pitchFamily="34" charset="0"/>
                        </a:rPr>
                        <a:t>投資</a:t>
                      </a:r>
                      <a:r>
                        <a:rPr lang="zh-TW" sz="1300" b="1" kern="100" dirty="0">
                          <a:effectLst/>
                          <a:latin typeface="+mn-lt"/>
                          <a:ea typeface="微軟正黑體" pitchFamily="34" charset="-120"/>
                          <a:cs typeface="Arial" pitchFamily="34" charset="0"/>
                        </a:rPr>
                        <a:t>報酬</a:t>
                      </a:r>
                      <a:r>
                        <a:rPr lang="zh-TW" sz="1300" b="1" kern="100" dirty="0" smtClean="0">
                          <a:effectLst/>
                          <a:latin typeface="+mn-lt"/>
                          <a:ea typeface="微軟正黑體" pitchFamily="34" charset="-120"/>
                          <a:cs typeface="Arial" pitchFamily="34" charset="0"/>
                        </a:rPr>
                        <a:t>率</a:t>
                      </a:r>
                      <a:endParaRPr lang="zh-TW" sz="1300" b="1" kern="100" dirty="0">
                        <a:effectLst/>
                        <a:latin typeface="+mn-lt"/>
                        <a:ea typeface="微軟正黑體" pitchFamily="34" charset="-120"/>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algn="ctr">
                        <a:lnSpc>
                          <a:spcPts val="1700"/>
                        </a:lnSpc>
                        <a:spcAft>
                          <a:spcPts val="0"/>
                        </a:spcAft>
                      </a:pPr>
                      <a:r>
                        <a:rPr lang="zh-TW" sz="1300" b="1" kern="100" dirty="0">
                          <a:solidFill>
                            <a:srgbClr val="000000"/>
                          </a:solidFill>
                          <a:effectLst/>
                          <a:latin typeface="+mn-lt"/>
                          <a:ea typeface="+mj-ea"/>
                        </a:rPr>
                        <a:t>台幣帳戶</a:t>
                      </a:r>
                      <a:r>
                        <a:rPr lang="en-US" sz="1300" b="1" kern="100" dirty="0">
                          <a:solidFill>
                            <a:srgbClr val="000000"/>
                          </a:solidFill>
                          <a:effectLst/>
                          <a:latin typeface="+mn-lt"/>
                          <a:ea typeface="+mj-ea"/>
                        </a:rPr>
                        <a:t>2.55%~2040</a:t>
                      </a:r>
                      <a:r>
                        <a:rPr lang="zh-TW" sz="1300" b="1" kern="100" dirty="0">
                          <a:solidFill>
                            <a:srgbClr val="000000"/>
                          </a:solidFill>
                          <a:effectLst/>
                          <a:latin typeface="+mn-lt"/>
                          <a:ea typeface="+mj-ea"/>
                        </a:rPr>
                        <a:t>年</a:t>
                      </a:r>
                      <a:r>
                        <a:rPr lang="en-US" sz="1300" b="1" kern="100" dirty="0">
                          <a:solidFill>
                            <a:srgbClr val="000000"/>
                          </a:solidFill>
                          <a:effectLst/>
                          <a:latin typeface="+mn-lt"/>
                          <a:ea typeface="+mj-ea"/>
                        </a:rPr>
                        <a:t>4.52%</a:t>
                      </a:r>
                      <a:endParaRPr lang="zh-TW" sz="1300" kern="100" dirty="0">
                        <a:effectLst/>
                        <a:latin typeface="+mn-lt"/>
                        <a:ea typeface="+mj-ea"/>
                      </a:endParaRPr>
                    </a:p>
                    <a:p>
                      <a:pPr algn="ctr">
                        <a:lnSpc>
                          <a:spcPts val="1700"/>
                        </a:lnSpc>
                        <a:spcAft>
                          <a:spcPts val="0"/>
                        </a:spcAft>
                      </a:pPr>
                      <a:r>
                        <a:rPr lang="zh-TW" sz="1300" b="1" kern="100" dirty="0">
                          <a:solidFill>
                            <a:srgbClr val="000000"/>
                          </a:solidFill>
                          <a:effectLst/>
                          <a:latin typeface="+mn-lt"/>
                          <a:ea typeface="+mj-ea"/>
                        </a:rPr>
                        <a:t>美元帳戶</a:t>
                      </a:r>
                      <a:r>
                        <a:rPr lang="en-US" sz="1300" b="1" kern="100" dirty="0">
                          <a:solidFill>
                            <a:srgbClr val="000000"/>
                          </a:solidFill>
                          <a:effectLst/>
                          <a:latin typeface="+mn-lt"/>
                          <a:ea typeface="+mj-ea"/>
                        </a:rPr>
                        <a:t>3.95%~2040</a:t>
                      </a:r>
                      <a:r>
                        <a:rPr lang="zh-TW" sz="1300" b="1" kern="100" dirty="0">
                          <a:solidFill>
                            <a:srgbClr val="000000"/>
                          </a:solidFill>
                          <a:effectLst/>
                          <a:latin typeface="+mn-lt"/>
                          <a:ea typeface="+mj-ea"/>
                        </a:rPr>
                        <a:t>年</a:t>
                      </a:r>
                      <a:r>
                        <a:rPr lang="en-US" sz="1300" b="1" kern="100" dirty="0">
                          <a:solidFill>
                            <a:srgbClr val="000000"/>
                          </a:solidFill>
                          <a:effectLst/>
                          <a:latin typeface="+mn-lt"/>
                          <a:ea typeface="+mj-ea"/>
                        </a:rPr>
                        <a:t>5.23%</a:t>
                      </a:r>
                      <a:endParaRPr lang="zh-TW" sz="1300" kern="100" dirty="0">
                        <a:effectLst/>
                        <a:latin typeface="+mn-lt"/>
                        <a:ea typeface="+mj-ea"/>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algn="ctr">
                        <a:lnSpc>
                          <a:spcPts val="1700"/>
                        </a:lnSpc>
                        <a:spcAft>
                          <a:spcPts val="0"/>
                        </a:spcAft>
                      </a:pPr>
                      <a:r>
                        <a:rPr lang="zh-TW" sz="1300" b="1" kern="100" dirty="0">
                          <a:solidFill>
                            <a:srgbClr val="000000"/>
                          </a:solidFill>
                          <a:effectLst/>
                          <a:latin typeface="+mn-lt"/>
                          <a:ea typeface="+mj-ea"/>
                        </a:rPr>
                        <a:t>台幣帳戶</a:t>
                      </a:r>
                      <a:r>
                        <a:rPr lang="en-US" sz="1300" b="1" kern="100" dirty="0" smtClean="0">
                          <a:solidFill>
                            <a:srgbClr val="000000"/>
                          </a:solidFill>
                          <a:effectLst/>
                          <a:latin typeface="+mn-lt"/>
                          <a:ea typeface="+mj-ea"/>
                        </a:rPr>
                        <a:t>2.5</a:t>
                      </a:r>
                      <a:r>
                        <a:rPr lang="en-US" altLang="zh-TW" sz="1300" b="1" kern="100" dirty="0" smtClean="0">
                          <a:solidFill>
                            <a:srgbClr val="000000"/>
                          </a:solidFill>
                          <a:effectLst/>
                          <a:latin typeface="+mn-lt"/>
                          <a:ea typeface="+mj-ea"/>
                        </a:rPr>
                        <a:t>9</a:t>
                      </a:r>
                      <a:r>
                        <a:rPr lang="en-US" sz="1300" b="1" kern="100" dirty="0" smtClean="0">
                          <a:solidFill>
                            <a:srgbClr val="000000"/>
                          </a:solidFill>
                          <a:effectLst/>
                          <a:latin typeface="+mn-lt"/>
                          <a:ea typeface="+mj-ea"/>
                        </a:rPr>
                        <a:t>%~204</a:t>
                      </a:r>
                      <a:r>
                        <a:rPr lang="en-US" altLang="zh-TW" sz="1300" b="1" kern="100" dirty="0" smtClean="0">
                          <a:solidFill>
                            <a:srgbClr val="000000"/>
                          </a:solidFill>
                          <a:effectLst/>
                          <a:latin typeface="+mn-lt"/>
                          <a:ea typeface="+mj-ea"/>
                        </a:rPr>
                        <a:t>1</a:t>
                      </a:r>
                      <a:r>
                        <a:rPr lang="zh-TW" sz="1300" b="1" kern="100" dirty="0" smtClean="0">
                          <a:solidFill>
                            <a:srgbClr val="000000"/>
                          </a:solidFill>
                          <a:effectLst/>
                          <a:latin typeface="+mn-lt"/>
                          <a:ea typeface="+mj-ea"/>
                        </a:rPr>
                        <a:t>年</a:t>
                      </a:r>
                      <a:r>
                        <a:rPr lang="en-US" sz="1300" b="1" kern="100" dirty="0" smtClean="0">
                          <a:solidFill>
                            <a:srgbClr val="000000"/>
                          </a:solidFill>
                          <a:effectLst/>
                          <a:latin typeface="+mn-lt"/>
                          <a:ea typeface="+mj-ea"/>
                        </a:rPr>
                        <a:t>4.5</a:t>
                      </a:r>
                      <a:r>
                        <a:rPr lang="en-US" altLang="zh-TW" sz="1300" b="1" kern="100" dirty="0" smtClean="0">
                          <a:solidFill>
                            <a:srgbClr val="000000"/>
                          </a:solidFill>
                          <a:effectLst/>
                          <a:latin typeface="+mn-lt"/>
                          <a:ea typeface="+mj-ea"/>
                        </a:rPr>
                        <a:t>5</a:t>
                      </a:r>
                      <a:r>
                        <a:rPr lang="en-US" sz="1300" b="1" kern="100" dirty="0" smtClean="0">
                          <a:solidFill>
                            <a:srgbClr val="000000"/>
                          </a:solidFill>
                          <a:effectLst/>
                          <a:latin typeface="+mn-lt"/>
                          <a:ea typeface="+mj-ea"/>
                        </a:rPr>
                        <a:t>%</a:t>
                      </a:r>
                      <a:endParaRPr lang="zh-TW" sz="1300" kern="100" dirty="0">
                        <a:effectLst/>
                        <a:latin typeface="+mn-lt"/>
                        <a:ea typeface="+mj-ea"/>
                      </a:endParaRPr>
                    </a:p>
                    <a:p>
                      <a:pPr algn="ctr">
                        <a:lnSpc>
                          <a:spcPts val="1700"/>
                        </a:lnSpc>
                        <a:spcAft>
                          <a:spcPts val="0"/>
                        </a:spcAft>
                      </a:pPr>
                      <a:r>
                        <a:rPr lang="zh-TW" sz="1300" b="1" kern="100" dirty="0">
                          <a:solidFill>
                            <a:srgbClr val="000000"/>
                          </a:solidFill>
                          <a:effectLst/>
                          <a:latin typeface="+mn-lt"/>
                          <a:ea typeface="+mj-ea"/>
                        </a:rPr>
                        <a:t>美元帳戶</a:t>
                      </a:r>
                      <a:r>
                        <a:rPr lang="en-US" sz="1300" b="1" kern="100" dirty="0" smtClean="0">
                          <a:solidFill>
                            <a:srgbClr val="000000"/>
                          </a:solidFill>
                          <a:effectLst/>
                          <a:latin typeface="+mn-lt"/>
                          <a:ea typeface="+mj-ea"/>
                        </a:rPr>
                        <a:t>3.9</a:t>
                      </a:r>
                      <a:r>
                        <a:rPr lang="en-US" altLang="zh-TW" sz="1300" b="1" kern="100" dirty="0" smtClean="0">
                          <a:solidFill>
                            <a:srgbClr val="000000"/>
                          </a:solidFill>
                          <a:effectLst/>
                          <a:latin typeface="+mn-lt"/>
                          <a:ea typeface="+mj-ea"/>
                        </a:rPr>
                        <a:t>8</a:t>
                      </a:r>
                      <a:r>
                        <a:rPr lang="en-US" sz="1300" b="1" kern="100" dirty="0" smtClean="0">
                          <a:solidFill>
                            <a:srgbClr val="000000"/>
                          </a:solidFill>
                          <a:effectLst/>
                          <a:latin typeface="+mn-lt"/>
                          <a:ea typeface="+mj-ea"/>
                        </a:rPr>
                        <a:t>%~204</a:t>
                      </a:r>
                      <a:r>
                        <a:rPr lang="en-US" altLang="zh-TW" sz="1300" b="1" kern="100" dirty="0" smtClean="0">
                          <a:solidFill>
                            <a:srgbClr val="000000"/>
                          </a:solidFill>
                          <a:effectLst/>
                          <a:latin typeface="+mn-lt"/>
                          <a:ea typeface="+mj-ea"/>
                        </a:rPr>
                        <a:t>1</a:t>
                      </a:r>
                      <a:r>
                        <a:rPr lang="zh-TW" sz="1300" b="1" kern="100" dirty="0" smtClean="0">
                          <a:solidFill>
                            <a:srgbClr val="000000"/>
                          </a:solidFill>
                          <a:effectLst/>
                          <a:latin typeface="+mn-lt"/>
                          <a:ea typeface="+mj-ea"/>
                        </a:rPr>
                        <a:t>年</a:t>
                      </a:r>
                      <a:r>
                        <a:rPr lang="en-US" sz="1300" b="1" kern="100" dirty="0" smtClean="0">
                          <a:solidFill>
                            <a:srgbClr val="000000"/>
                          </a:solidFill>
                          <a:effectLst/>
                          <a:latin typeface="+mn-lt"/>
                          <a:ea typeface="+mj-ea"/>
                        </a:rPr>
                        <a:t>5.2</a:t>
                      </a:r>
                      <a:r>
                        <a:rPr lang="en-US" altLang="zh-TW" sz="1300" b="1" kern="100" dirty="0" smtClean="0">
                          <a:solidFill>
                            <a:srgbClr val="000000"/>
                          </a:solidFill>
                          <a:effectLst/>
                          <a:latin typeface="+mn-lt"/>
                          <a:ea typeface="+mj-ea"/>
                        </a:rPr>
                        <a:t>5</a:t>
                      </a:r>
                      <a:r>
                        <a:rPr lang="en-US" sz="1300" b="1" kern="100" dirty="0" smtClean="0">
                          <a:solidFill>
                            <a:srgbClr val="000000"/>
                          </a:solidFill>
                          <a:effectLst/>
                          <a:latin typeface="+mn-lt"/>
                          <a:ea typeface="+mj-ea"/>
                        </a:rPr>
                        <a:t>%</a:t>
                      </a:r>
                      <a:endParaRPr lang="zh-TW" sz="1300" kern="100" dirty="0">
                        <a:effectLst/>
                        <a:latin typeface="+mn-lt"/>
                        <a:ea typeface="+mj-ea"/>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extLst>
                  <a:ext uri="{0D108BD9-81ED-4DB2-BD59-A6C34878D82A}">
                    <a16:rowId xmlns:a16="http://schemas.microsoft.com/office/drawing/2014/main" val="10009"/>
                  </a:ext>
                </a:extLst>
              </a:tr>
              <a:tr h="4323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1700"/>
                        </a:lnSpc>
                        <a:spcBef>
                          <a:spcPts val="0"/>
                        </a:spcBef>
                        <a:spcAft>
                          <a:spcPts val="0"/>
                        </a:spcAft>
                      </a:pPr>
                      <a:r>
                        <a:rPr lang="zh-TW" altLang="en-US" sz="1300" b="1" kern="100" dirty="0" smtClean="0">
                          <a:effectLst/>
                          <a:latin typeface="+mn-lt"/>
                          <a:ea typeface="微軟正黑體" pitchFamily="34" charset="-120"/>
                          <a:cs typeface="Arial" pitchFamily="34" charset="0"/>
                        </a:rPr>
                        <a:t>預期</a:t>
                      </a:r>
                      <a:r>
                        <a:rPr lang="zh-TW" sz="1300" b="1" kern="100" dirty="0" smtClean="0">
                          <a:effectLst/>
                          <a:latin typeface="+mn-lt"/>
                          <a:ea typeface="微軟正黑體" pitchFamily="34" charset="-120"/>
                          <a:cs typeface="Arial" pitchFamily="34" charset="0"/>
                        </a:rPr>
                        <a:t>未來</a:t>
                      </a:r>
                      <a:r>
                        <a:rPr lang="zh-TW" sz="1300" b="1" kern="100" dirty="0">
                          <a:effectLst/>
                          <a:latin typeface="+mn-lt"/>
                          <a:ea typeface="微軟正黑體" pitchFamily="34" charset="-120"/>
                          <a:cs typeface="Arial" pitchFamily="34" charset="0"/>
                        </a:rPr>
                        <a:t>一年新契約價值</a:t>
                      </a:r>
                    </a:p>
                    <a:p>
                      <a:pPr algn="ctr">
                        <a:lnSpc>
                          <a:spcPts val="1700"/>
                        </a:lnSpc>
                        <a:spcBef>
                          <a:spcPts val="0"/>
                        </a:spcBef>
                        <a:spcAft>
                          <a:spcPts val="0"/>
                        </a:spcAft>
                      </a:pPr>
                      <a:r>
                        <a:rPr lang="en-US" sz="1300" b="1" kern="100" dirty="0" smtClean="0">
                          <a:effectLst/>
                          <a:latin typeface="+mn-lt"/>
                          <a:ea typeface="微軟正黑體" pitchFamily="34" charset="-120"/>
                          <a:cs typeface="Arial" pitchFamily="34" charset="0"/>
                        </a:rPr>
                        <a:t>(</a:t>
                      </a:r>
                      <a:r>
                        <a:rPr lang="zh-TW" altLang="en-US" sz="1300" b="1" kern="100" dirty="0" smtClean="0">
                          <a:effectLst/>
                          <a:latin typeface="+mn-lt"/>
                          <a:ea typeface="微軟正黑體" pitchFamily="34" charset="-120"/>
                          <a:cs typeface="Arial" pitchFamily="34" charset="0"/>
                        </a:rPr>
                        <a:t>含</a:t>
                      </a:r>
                      <a:r>
                        <a:rPr lang="zh-TW" sz="1300" b="1" kern="100" dirty="0" smtClean="0">
                          <a:effectLst/>
                          <a:latin typeface="+mn-lt"/>
                          <a:ea typeface="微軟正黑體" pitchFamily="34" charset="-120"/>
                          <a:cs typeface="Arial" pitchFamily="34" charset="0"/>
                        </a:rPr>
                        <a:t>資本</a:t>
                      </a:r>
                      <a:r>
                        <a:rPr lang="zh-TW" sz="1300" b="1" kern="100" dirty="0">
                          <a:effectLst/>
                          <a:latin typeface="+mn-lt"/>
                          <a:ea typeface="微軟正黑體" pitchFamily="34" charset="-120"/>
                          <a:cs typeface="Arial" pitchFamily="34" charset="0"/>
                        </a:rPr>
                        <a:t>成本</a:t>
                      </a:r>
                      <a:r>
                        <a:rPr lang="en-US" sz="1300" b="1" kern="100" dirty="0">
                          <a:effectLst/>
                          <a:latin typeface="+mn-lt"/>
                          <a:ea typeface="微軟正黑體" pitchFamily="34" charset="-120"/>
                          <a:cs typeface="Arial" pitchFamily="34" charset="0"/>
                        </a:rPr>
                        <a:t>)</a:t>
                      </a:r>
                      <a:endParaRPr lang="zh-TW" sz="1300" b="1" kern="100" dirty="0">
                        <a:effectLst/>
                        <a:latin typeface="+mn-lt"/>
                        <a:ea typeface="微軟正黑體" pitchFamily="34" charset="-120"/>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algn="ctr">
                        <a:lnSpc>
                          <a:spcPts val="1700"/>
                        </a:lnSpc>
                        <a:spcAft>
                          <a:spcPts val="0"/>
                        </a:spcAft>
                      </a:pPr>
                      <a:r>
                        <a:rPr lang="en-US" sz="1300" b="1" kern="100" dirty="0">
                          <a:solidFill>
                            <a:srgbClr val="000000"/>
                          </a:solidFill>
                          <a:effectLst/>
                          <a:latin typeface="+mn-lt"/>
                          <a:ea typeface="+mj-ea"/>
                        </a:rPr>
                        <a:t>34.5</a:t>
                      </a:r>
                      <a:endParaRPr lang="zh-TW" sz="1300" kern="100" dirty="0">
                        <a:effectLst/>
                        <a:latin typeface="+mn-lt"/>
                        <a:ea typeface="+mj-ea"/>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algn="ctr">
                        <a:spcAft>
                          <a:spcPts val="0"/>
                        </a:spcAft>
                      </a:pPr>
                      <a:r>
                        <a:rPr lang="en-US" sz="1300" b="1" kern="100" dirty="0">
                          <a:solidFill>
                            <a:srgbClr val="000000"/>
                          </a:solidFill>
                          <a:effectLst/>
                          <a:latin typeface="+mn-lt"/>
                          <a:ea typeface="新細明體" panose="02020500000000000000" pitchFamily="18" charset="-120"/>
                        </a:rPr>
                        <a:t>30.0</a:t>
                      </a:r>
                      <a:endParaRPr lang="zh-TW" sz="1200" kern="100" dirty="0">
                        <a:effectLst/>
                        <a:latin typeface="+mn-lt"/>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extLst>
                  <a:ext uri="{0D108BD9-81ED-4DB2-BD59-A6C34878D82A}">
                    <a16:rowId xmlns:a16="http://schemas.microsoft.com/office/drawing/2014/main" val="10010"/>
                  </a:ext>
                </a:extLst>
              </a:tr>
              <a:tr h="30601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1700"/>
                        </a:lnSpc>
                        <a:spcBef>
                          <a:spcPts val="0"/>
                        </a:spcBef>
                        <a:spcAft>
                          <a:spcPts val="0"/>
                        </a:spcAft>
                      </a:pPr>
                      <a:r>
                        <a:rPr lang="zh-TW" sz="1300" b="1" kern="100" dirty="0">
                          <a:effectLst/>
                          <a:latin typeface="+mn-lt"/>
                          <a:ea typeface="微軟正黑體" pitchFamily="34" charset="-120"/>
                          <a:cs typeface="Arial" pitchFamily="34" charset="0"/>
                        </a:rPr>
                        <a:t>精算價值</a:t>
                      </a:r>
                      <a:r>
                        <a:rPr lang="en-US" sz="1300" b="1" kern="100" dirty="0">
                          <a:effectLst/>
                          <a:latin typeface="+mn-lt"/>
                          <a:ea typeface="微軟正黑體" pitchFamily="34" charset="-120"/>
                          <a:cs typeface="Arial" pitchFamily="34" charset="0"/>
                        </a:rPr>
                        <a:t>(AV)</a:t>
                      </a:r>
                      <a:endParaRPr lang="zh-TW" sz="1300" b="1" kern="100" dirty="0">
                        <a:effectLst/>
                        <a:latin typeface="+mn-lt"/>
                        <a:ea typeface="微軟正黑體" pitchFamily="34" charset="-120"/>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algn="ctr">
                        <a:lnSpc>
                          <a:spcPts val="1700"/>
                        </a:lnSpc>
                        <a:spcAft>
                          <a:spcPts val="0"/>
                        </a:spcAft>
                      </a:pPr>
                      <a:r>
                        <a:rPr lang="en-US" sz="1300" b="1" kern="100" dirty="0">
                          <a:solidFill>
                            <a:srgbClr val="000000"/>
                          </a:solidFill>
                          <a:effectLst/>
                          <a:latin typeface="+mn-lt"/>
                          <a:ea typeface="+mj-ea"/>
                        </a:rPr>
                        <a:t>1,446</a:t>
                      </a:r>
                      <a:endParaRPr lang="zh-TW" sz="1300" kern="100" dirty="0">
                        <a:effectLst/>
                        <a:latin typeface="+mn-lt"/>
                        <a:ea typeface="+mj-ea"/>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algn="ctr">
                        <a:spcAft>
                          <a:spcPts val="0"/>
                        </a:spcAft>
                      </a:pPr>
                      <a:r>
                        <a:rPr lang="en-US" sz="1300" b="1" kern="100" dirty="0">
                          <a:solidFill>
                            <a:srgbClr val="000000"/>
                          </a:solidFill>
                          <a:effectLst/>
                          <a:latin typeface="+mn-lt"/>
                          <a:ea typeface="新細明體" panose="02020500000000000000" pitchFamily="18" charset="-120"/>
                        </a:rPr>
                        <a:t>1,462</a:t>
                      </a:r>
                      <a:endParaRPr lang="zh-TW" sz="1200" kern="100" dirty="0">
                        <a:effectLst/>
                        <a:latin typeface="+mn-lt"/>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extLst>
                  <a:ext uri="{0D108BD9-81ED-4DB2-BD59-A6C34878D82A}">
                    <a16:rowId xmlns:a16="http://schemas.microsoft.com/office/drawing/2014/main" val="10011"/>
                  </a:ext>
                </a:extLst>
              </a:tr>
              <a:tr h="30601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ts val="1700"/>
                        </a:lnSpc>
                        <a:spcBef>
                          <a:spcPts val="0"/>
                        </a:spcBef>
                        <a:spcAft>
                          <a:spcPts val="0"/>
                        </a:spcAft>
                        <a:buClrTx/>
                        <a:buSzTx/>
                        <a:buFontTx/>
                        <a:buNone/>
                        <a:tabLst/>
                        <a:defRPr/>
                      </a:pPr>
                      <a:r>
                        <a:rPr lang="en-US" sz="1300" b="1" kern="100" dirty="0">
                          <a:effectLst/>
                          <a:latin typeface="+mn-lt"/>
                          <a:ea typeface="微軟正黑體" pitchFamily="34" charset="-120"/>
                          <a:cs typeface="Arial" pitchFamily="34" charset="0"/>
                        </a:rPr>
                        <a:t>AV / per </a:t>
                      </a:r>
                      <a:r>
                        <a:rPr lang="en-US" sz="1300" b="1" kern="100" dirty="0" smtClean="0">
                          <a:effectLst/>
                          <a:latin typeface="+mn-lt"/>
                          <a:ea typeface="微軟正黑體" pitchFamily="34" charset="-120"/>
                          <a:cs typeface="Arial" pitchFamily="34" charset="0"/>
                        </a:rPr>
                        <a:t>share</a:t>
                      </a:r>
                      <a:endParaRPr kumimoji="0" lang="zh-TW" altLang="zh-TW" sz="1300" b="0" i="0" u="none" strike="noStrike" kern="1200" cap="none" normalizeH="0" baseline="0" dirty="0" smtClean="0">
                        <a:ln>
                          <a:noFill/>
                        </a:ln>
                        <a:solidFill>
                          <a:srgbClr val="000000"/>
                        </a:solidFill>
                        <a:effectLst/>
                        <a:latin typeface="+mn-lt"/>
                        <a:ea typeface="微軟正黑體" pitchFamily="34" charset="-120"/>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ts val="1700"/>
                        </a:lnSpc>
                        <a:spcAft>
                          <a:spcPts val="0"/>
                        </a:spcAft>
                      </a:pPr>
                      <a:r>
                        <a:rPr lang="en-US" sz="1300" b="1" kern="100" dirty="0">
                          <a:solidFill>
                            <a:srgbClr val="000000"/>
                          </a:solidFill>
                          <a:effectLst/>
                          <a:latin typeface="+mn-lt"/>
                          <a:ea typeface="+mj-ea"/>
                        </a:rPr>
                        <a:t>247.2(109.8)</a:t>
                      </a:r>
                      <a:endParaRPr lang="zh-TW" sz="1300" kern="100" dirty="0">
                        <a:effectLst/>
                        <a:latin typeface="+mn-lt"/>
                        <a:ea typeface="+mj-ea"/>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US" sz="1300" b="1" kern="100" dirty="0">
                          <a:solidFill>
                            <a:srgbClr val="000000"/>
                          </a:solidFill>
                          <a:effectLst/>
                          <a:latin typeface="+mn-lt"/>
                          <a:ea typeface="新細明體" panose="02020500000000000000" pitchFamily="18" charset="-120"/>
                        </a:rPr>
                        <a:t>249.9(111.0)</a:t>
                      </a:r>
                      <a:endParaRPr lang="zh-TW" sz="1200" kern="100" dirty="0">
                        <a:effectLst/>
                        <a:latin typeface="+mn-lt"/>
                        <a:ea typeface="新細明體" panose="02020500000000000000" pitchFamily="18"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9" name="Text Box 2"/>
          <p:cNvSpPr txBox="1">
            <a:spLocks noChangeArrowheads="1"/>
          </p:cNvSpPr>
          <p:nvPr/>
        </p:nvSpPr>
        <p:spPr bwMode="auto">
          <a:xfrm>
            <a:off x="496421" y="5853168"/>
            <a:ext cx="8252043" cy="487313"/>
          </a:xfrm>
          <a:prstGeom prst="rect">
            <a:avLst/>
          </a:prstGeom>
          <a:noFill/>
          <a:ln>
            <a:noFill/>
          </a:ln>
          <a:effectLst/>
          <a:extLst>
            <a:ext uri="{909E8E84-426E-40DD-AFC4-6F175D3DCCD1}">
              <a14:hiddenFill xmlns:a14="http://schemas.microsoft.com/office/drawing/2010/main">
                <a:solidFill>
                  <a:srgbClr val="FFFF32"/>
                </a:solidFill>
              </a14:hiddenFill>
            </a:ext>
            <a:ext uri="{91240B29-F687-4F45-9708-019B960494DF}">
              <a14:hiddenLine xmlns:a14="http://schemas.microsoft.com/office/drawing/2010/main" w="222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fontAlgn="base">
              <a:lnSpc>
                <a:spcPts val="1400"/>
              </a:lnSpc>
              <a:spcBef>
                <a:spcPct val="0"/>
              </a:spcBef>
              <a:spcAft>
                <a:spcPct val="0"/>
              </a:spcAft>
            </a:pPr>
            <a:r>
              <a:rPr lang="zh-TW" altLang="en-US" sz="1100" dirty="0" smtClean="0">
                <a:solidFill>
                  <a:prstClr val="black"/>
                </a:solidFill>
                <a:cs typeface="Arial" pitchFamily="34" charset="0"/>
              </a:rPr>
              <a:t> </a:t>
            </a:r>
            <a:r>
              <a:rPr lang="zh-TW" altLang="en-US" sz="1000" dirty="0" smtClean="0">
                <a:solidFill>
                  <a:prstClr val="black"/>
                </a:solidFill>
                <a:cs typeface="Arial" pitchFamily="34" charset="0"/>
              </a:rPr>
              <a:t>註：</a:t>
            </a:r>
            <a:r>
              <a:rPr lang="en-US" altLang="zh-TW" sz="1000" dirty="0" smtClean="0">
                <a:solidFill>
                  <a:prstClr val="black"/>
                </a:solidFill>
                <a:cs typeface="Arial" pitchFamily="34" charset="0"/>
              </a:rPr>
              <a:t>(1) </a:t>
            </a:r>
            <a:r>
              <a:rPr lang="zh-TW" altLang="en-US" sz="1000" dirty="0" smtClean="0">
                <a:solidFill>
                  <a:prstClr val="black"/>
                </a:solidFill>
                <a:cs typeface="Arial" pitchFamily="34" charset="0"/>
              </a:rPr>
              <a:t>以上</a:t>
            </a:r>
            <a:r>
              <a:rPr lang="zh-TW" altLang="en-US" sz="1000" dirty="0">
                <a:solidFill>
                  <a:prstClr val="black"/>
                </a:solidFill>
                <a:cs typeface="Arial" pitchFamily="34" charset="0"/>
              </a:rPr>
              <a:t>數字不含</a:t>
            </a:r>
            <a:r>
              <a:rPr lang="zh-TW" altLang="en-US" sz="1000" dirty="0" smtClean="0">
                <a:solidFill>
                  <a:prstClr val="black"/>
                </a:solidFill>
                <a:cs typeface="Arial" pitchFamily="34" charset="0"/>
              </a:rPr>
              <a:t>大陸、越南國壽</a:t>
            </a:r>
            <a:r>
              <a:rPr lang="zh-TW" altLang="en-US" sz="1000" dirty="0">
                <a:solidFill>
                  <a:prstClr val="black"/>
                </a:solidFill>
                <a:cs typeface="Arial" pitchFamily="34" charset="0"/>
              </a:rPr>
              <a:t>精算價值</a:t>
            </a:r>
            <a:r>
              <a:rPr lang="en-US" altLang="zh-TW" sz="1000" dirty="0">
                <a:solidFill>
                  <a:prstClr val="black"/>
                </a:solidFill>
                <a:cs typeface="Arial" pitchFamily="34" charset="0"/>
              </a:rPr>
              <a:t>(EV/AV</a:t>
            </a:r>
            <a:r>
              <a:rPr lang="en-US" altLang="zh-TW" sz="1000" dirty="0" smtClean="0">
                <a:solidFill>
                  <a:prstClr val="black"/>
                </a:solidFill>
                <a:cs typeface="Arial" pitchFamily="34" charset="0"/>
              </a:rPr>
              <a:t>)</a:t>
            </a:r>
            <a:r>
              <a:rPr lang="zh-TW" altLang="en-US" sz="1000" dirty="0" smtClean="0">
                <a:solidFill>
                  <a:prstClr val="black"/>
                </a:solidFill>
                <a:cs typeface="Arial" pitchFamily="34" charset="0"/>
              </a:rPr>
              <a:t>。</a:t>
            </a:r>
            <a:endParaRPr lang="en-US" altLang="zh-TW" sz="1000" dirty="0" smtClean="0">
              <a:solidFill>
                <a:prstClr val="black"/>
              </a:solidFill>
              <a:cs typeface="Arial" pitchFamily="34" charset="0"/>
            </a:endParaRPr>
          </a:p>
          <a:p>
            <a:pPr marL="447675" indent="-447675"/>
            <a:r>
              <a:rPr lang="en-US" altLang="zh-TW" sz="1000" dirty="0" smtClean="0">
                <a:solidFill>
                  <a:prstClr val="black"/>
                </a:solidFill>
                <a:cs typeface="Arial" pitchFamily="34" charset="0"/>
              </a:rPr>
              <a:t>          (2)</a:t>
            </a:r>
            <a:r>
              <a:rPr lang="zh-TW" altLang="en-US" sz="1000" dirty="0" smtClean="0"/>
              <a:t> </a:t>
            </a:r>
            <a:r>
              <a:rPr lang="en-US" altLang="zh-TW" sz="1000" dirty="0" smtClean="0"/>
              <a:t>()</a:t>
            </a:r>
            <a:r>
              <a:rPr lang="zh-TW" altLang="en-US" sz="1000" dirty="0"/>
              <a:t>內每股價值以評價日國泰金控加權流通股數計算。</a:t>
            </a:r>
            <a:r>
              <a:rPr lang="en-US" altLang="zh-TW" sz="1000" dirty="0"/>
              <a:t>2020</a:t>
            </a:r>
            <a:r>
              <a:rPr lang="zh-TW" altLang="en-US" sz="1000" dirty="0"/>
              <a:t>年底及</a:t>
            </a:r>
            <a:r>
              <a:rPr lang="en-US" altLang="zh-TW" sz="1000" dirty="0"/>
              <a:t>2021</a:t>
            </a:r>
            <a:r>
              <a:rPr lang="zh-TW" altLang="en-US" sz="1000" dirty="0"/>
              <a:t>年底國泰人壽及國泰金控股數分別以</a:t>
            </a:r>
            <a:r>
              <a:rPr lang="en-US" altLang="zh-TW" sz="1000" dirty="0"/>
              <a:t>58.5</a:t>
            </a:r>
            <a:r>
              <a:rPr lang="zh-TW" altLang="en-US" sz="1000" dirty="0"/>
              <a:t>億股、</a:t>
            </a:r>
            <a:r>
              <a:rPr lang="en-US" altLang="zh-TW" sz="1000" dirty="0"/>
              <a:t>131.7</a:t>
            </a:r>
            <a:r>
              <a:rPr lang="zh-TW" altLang="en-US" sz="1000" dirty="0"/>
              <a:t>億股計算。</a:t>
            </a:r>
            <a:endParaRPr lang="en-US" altLang="zh-TW" sz="1000" dirty="0" smtClean="0"/>
          </a:p>
          <a:p>
            <a:r>
              <a:rPr lang="en-US" altLang="zh-TW" sz="1000" dirty="0" smtClean="0">
                <a:solidFill>
                  <a:prstClr val="black"/>
                </a:solidFill>
                <a:cs typeface="Arial" pitchFamily="34" charset="0"/>
              </a:rPr>
              <a:t>          (</a:t>
            </a:r>
            <a:r>
              <a:rPr lang="en-US" altLang="zh-TW" sz="1000" dirty="0">
                <a:solidFill>
                  <a:prstClr val="black"/>
                </a:solidFill>
                <a:cs typeface="Arial" pitchFamily="34" charset="0"/>
              </a:rPr>
              <a:t>3</a:t>
            </a:r>
            <a:r>
              <a:rPr lang="en-US" altLang="zh-TW" sz="1000" dirty="0" smtClean="0">
                <a:solidFill>
                  <a:prstClr val="black"/>
                </a:solidFill>
                <a:cs typeface="Arial" pitchFamily="34" charset="0"/>
              </a:rPr>
              <a:t>) </a:t>
            </a:r>
            <a:r>
              <a:rPr lang="zh-TW" altLang="en-US" sz="1000" dirty="0" smtClean="0">
                <a:solidFill>
                  <a:prstClr val="black"/>
                </a:solidFill>
                <a:cs typeface="Arial" pitchFamily="34" charset="0"/>
              </a:rPr>
              <a:t>因四捨五入關係，直接相加未必等於總數。</a:t>
            </a:r>
            <a:endParaRPr lang="zh-TW" altLang="en-US" sz="1000" dirty="0">
              <a:solidFill>
                <a:prstClr val="black"/>
              </a:solidFill>
              <a:cs typeface="Arial" pitchFamily="34" charset="0"/>
            </a:endParaRPr>
          </a:p>
        </p:txBody>
      </p:sp>
    </p:spTree>
    <p:extLst>
      <p:ext uri="{BB962C8B-B14F-4D97-AF65-F5344CB8AC3E}">
        <p14:creationId xmlns:p14="http://schemas.microsoft.com/office/powerpoint/2010/main" val="40595164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2020</a:t>
            </a:r>
            <a:r>
              <a:rPr lang="zh-TW" altLang="en-US" dirty="0" smtClean="0"/>
              <a:t>及</a:t>
            </a:r>
            <a:r>
              <a:rPr lang="en-US" altLang="zh-TW" dirty="0" smtClean="0"/>
              <a:t>2021</a:t>
            </a:r>
            <a:r>
              <a:rPr lang="zh-TW" altLang="en-US" dirty="0" smtClean="0"/>
              <a:t>年</a:t>
            </a:r>
            <a:r>
              <a:rPr lang="zh-TW" altLang="en-US" dirty="0"/>
              <a:t>隱含價值相關數值彙整</a:t>
            </a:r>
          </a:p>
        </p:txBody>
      </p:sp>
      <p:sp>
        <p:nvSpPr>
          <p:cNvPr id="4" name="投影片編號版面配置區 3"/>
          <p:cNvSpPr>
            <a:spLocks noGrp="1"/>
          </p:cNvSpPr>
          <p:nvPr>
            <p:ph type="sldNum" sz="quarter" idx="12"/>
          </p:nvPr>
        </p:nvSpPr>
        <p:spPr/>
        <p:txBody>
          <a:bodyPr/>
          <a:lstStyle/>
          <a:p>
            <a:fld id="{018B90E8-31B4-41F6-8174-D549C5229FD8}" type="slidenum">
              <a:rPr lang="zh-TW" altLang="en-US" smtClean="0"/>
              <a:pPr/>
              <a:t>52</a:t>
            </a:fld>
            <a:endParaRPr lang="zh-TW" altLang="en-US"/>
          </a:p>
        </p:txBody>
      </p:sp>
      <p:sp>
        <p:nvSpPr>
          <p:cNvPr id="5" name="Text Box 25"/>
          <p:cNvSpPr txBox="1">
            <a:spLocks noChangeArrowheads="1"/>
          </p:cNvSpPr>
          <p:nvPr/>
        </p:nvSpPr>
        <p:spPr bwMode="auto">
          <a:xfrm>
            <a:off x="6179975" y="1005982"/>
            <a:ext cx="2872581" cy="215444"/>
          </a:xfrm>
          <a:prstGeom prst="rect">
            <a:avLst/>
          </a:prstGeom>
          <a:noFill/>
          <a:ln>
            <a:noFill/>
          </a:ln>
          <a:effectLst/>
          <a:extLst>
            <a:ext uri="{909E8E84-426E-40DD-AFC4-6F175D3DCCD1}">
              <a14:hiddenFill xmlns:a14="http://schemas.microsoft.com/office/drawing/2010/main">
                <a:solidFill>
                  <a:srgbClr val="FFFF32"/>
                </a:solidFill>
              </a14:hiddenFill>
            </a:ext>
            <a:ext uri="{91240B29-F687-4F45-9708-019B960494DF}">
              <a14:hiddenLine xmlns:a14="http://schemas.microsoft.com/office/drawing/2010/main" w="222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fontAlgn="base" hangingPunct="0">
              <a:spcBef>
                <a:spcPct val="0"/>
              </a:spcBef>
              <a:spcAft>
                <a:spcPct val="0"/>
              </a:spcAft>
            </a:pPr>
            <a:r>
              <a:rPr lang="zh-TW" altLang="en-US" sz="1400" dirty="0">
                <a:solidFill>
                  <a:prstClr val="black"/>
                </a:solidFill>
                <a:cs typeface="Arial" pitchFamily="34" charset="0"/>
              </a:rPr>
              <a:t>單位</a:t>
            </a:r>
            <a:r>
              <a:rPr lang="zh-TW" altLang="en-US" sz="1400" dirty="0" smtClean="0">
                <a:solidFill>
                  <a:prstClr val="black"/>
                </a:solidFill>
                <a:cs typeface="Arial" pitchFamily="34" charset="0"/>
              </a:rPr>
              <a:t>：</a:t>
            </a:r>
            <a:r>
              <a:rPr lang="zh-TW" altLang="en-US" sz="1400" dirty="0">
                <a:solidFill>
                  <a:prstClr val="black"/>
                </a:solidFill>
                <a:cs typeface="Arial" pitchFamily="34" charset="0"/>
              </a:rPr>
              <a:t>十億元</a:t>
            </a:r>
            <a:r>
              <a:rPr lang="zh-TW" altLang="en-US" sz="1400" dirty="0" smtClean="0">
                <a:solidFill>
                  <a:prstClr val="black"/>
                </a:solidFill>
                <a:cs typeface="Arial" pitchFamily="34" charset="0"/>
              </a:rPr>
              <a:t>新台幣</a:t>
            </a:r>
            <a:r>
              <a:rPr lang="zh-TW" altLang="zh-TW" sz="1400" dirty="0"/>
              <a:t>，除每股金額外</a:t>
            </a:r>
            <a:endParaRPr lang="zh-TW" altLang="en-US" sz="1400" dirty="0">
              <a:solidFill>
                <a:prstClr val="black"/>
              </a:solidFill>
              <a:cs typeface="Arial" pitchFamily="34" charset="0"/>
            </a:endParaRPr>
          </a:p>
        </p:txBody>
      </p:sp>
      <p:sp>
        <p:nvSpPr>
          <p:cNvPr id="6" name="Text Box 2"/>
          <p:cNvSpPr txBox="1">
            <a:spLocks noChangeArrowheads="1"/>
          </p:cNvSpPr>
          <p:nvPr/>
        </p:nvSpPr>
        <p:spPr bwMode="auto">
          <a:xfrm>
            <a:off x="384870" y="5854854"/>
            <a:ext cx="8481327" cy="564257"/>
          </a:xfrm>
          <a:prstGeom prst="rect">
            <a:avLst/>
          </a:prstGeom>
          <a:noFill/>
          <a:ln>
            <a:noFill/>
          </a:ln>
          <a:effectLst/>
          <a:extLst>
            <a:ext uri="{909E8E84-426E-40DD-AFC4-6F175D3DCCD1}">
              <a14:hiddenFill xmlns:a14="http://schemas.microsoft.com/office/drawing/2010/main">
                <a:solidFill>
                  <a:srgbClr val="FFFF32"/>
                </a:solidFill>
              </a14:hiddenFill>
            </a:ext>
            <a:ext uri="{91240B29-F687-4F45-9708-019B960494DF}">
              <a14:hiddenLine xmlns:a14="http://schemas.microsoft.com/office/drawing/2010/main" w="222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fontAlgn="base">
              <a:lnSpc>
                <a:spcPts val="2200"/>
              </a:lnSpc>
              <a:spcBef>
                <a:spcPct val="0"/>
              </a:spcBef>
              <a:spcAft>
                <a:spcPct val="0"/>
              </a:spcAft>
            </a:pPr>
            <a:r>
              <a:rPr lang="zh-TW" altLang="en-US" sz="1400" dirty="0" smtClean="0">
                <a:solidFill>
                  <a:prstClr val="black"/>
                </a:solidFill>
                <a:cs typeface="Arial" pitchFamily="34" charset="0"/>
              </a:rPr>
              <a:t>註：</a:t>
            </a:r>
            <a:r>
              <a:rPr lang="en-US" altLang="zh-TW" sz="1400" dirty="0" smtClean="0">
                <a:solidFill>
                  <a:prstClr val="black"/>
                </a:solidFill>
                <a:cs typeface="Arial" pitchFamily="34" charset="0"/>
              </a:rPr>
              <a:t>(1) </a:t>
            </a:r>
            <a:r>
              <a:rPr lang="zh-TW" altLang="en-US" sz="1400" dirty="0" smtClean="0">
                <a:solidFill>
                  <a:prstClr val="black"/>
                </a:solidFill>
                <a:cs typeface="Arial" pitchFamily="34" charset="0"/>
              </a:rPr>
              <a:t>以</a:t>
            </a:r>
            <a:r>
              <a:rPr lang="en-US" altLang="zh-TW" sz="1400" dirty="0" smtClean="0">
                <a:solidFill>
                  <a:prstClr val="black"/>
                </a:solidFill>
                <a:cs typeface="Arial" pitchFamily="34" charset="0"/>
              </a:rPr>
              <a:t>2020</a:t>
            </a:r>
            <a:r>
              <a:rPr lang="zh-TW" altLang="en-US" sz="1400" dirty="0" smtClean="0">
                <a:solidFill>
                  <a:prstClr val="black"/>
                </a:solidFill>
                <a:cs typeface="Arial" pitchFamily="34" charset="0"/>
              </a:rPr>
              <a:t>、</a:t>
            </a:r>
            <a:r>
              <a:rPr lang="en-US" altLang="zh-TW" sz="1400" dirty="0" smtClean="0">
                <a:solidFill>
                  <a:prstClr val="black"/>
                </a:solidFill>
                <a:cs typeface="Arial" pitchFamily="34" charset="0"/>
              </a:rPr>
              <a:t>2021</a:t>
            </a:r>
            <a:r>
              <a:rPr lang="zh-TW" altLang="en-US" sz="1400" dirty="0" smtClean="0">
                <a:solidFill>
                  <a:prstClr val="black"/>
                </a:solidFill>
                <a:cs typeface="Arial" pitchFamily="34" charset="0"/>
              </a:rPr>
              <a:t>年</a:t>
            </a:r>
            <a:r>
              <a:rPr lang="zh-TW" altLang="en-US" sz="1400" dirty="0">
                <a:solidFill>
                  <a:prstClr val="black"/>
                </a:solidFill>
                <a:cs typeface="Arial" pitchFamily="34" charset="0"/>
              </a:rPr>
              <a:t>國泰金控加權流通股</a:t>
            </a:r>
            <a:r>
              <a:rPr lang="zh-TW" altLang="en-US" sz="1400" dirty="0" smtClean="0">
                <a:solidFill>
                  <a:prstClr val="black"/>
                </a:solidFill>
                <a:cs typeface="Arial" pitchFamily="34" charset="0"/>
              </a:rPr>
              <a:t>數</a:t>
            </a:r>
            <a:r>
              <a:rPr lang="en-US" altLang="zh-TW" sz="1400" dirty="0" smtClean="0">
                <a:solidFill>
                  <a:prstClr val="black"/>
                </a:solidFill>
                <a:cs typeface="Arial" pitchFamily="34" charset="0"/>
              </a:rPr>
              <a:t>131.7</a:t>
            </a:r>
            <a:r>
              <a:rPr lang="zh-TW" altLang="en-US" sz="1400" dirty="0" smtClean="0">
                <a:solidFill>
                  <a:prstClr val="black"/>
                </a:solidFill>
                <a:cs typeface="Arial" pitchFamily="34" charset="0"/>
              </a:rPr>
              <a:t>億股計算。</a:t>
            </a:r>
            <a:endParaRPr lang="en-US" altLang="zh-TW" sz="1400" dirty="0">
              <a:solidFill>
                <a:prstClr val="black"/>
              </a:solidFill>
              <a:cs typeface="Arial" pitchFamily="34" charset="0"/>
            </a:endParaRPr>
          </a:p>
          <a:p>
            <a:pPr indent="354013" fontAlgn="base">
              <a:lnSpc>
                <a:spcPts val="2200"/>
              </a:lnSpc>
              <a:spcBef>
                <a:spcPct val="0"/>
              </a:spcBef>
              <a:spcAft>
                <a:spcPct val="0"/>
              </a:spcAft>
            </a:pPr>
            <a:r>
              <a:rPr lang="en-US" altLang="zh-TW" sz="1400" dirty="0" smtClean="0">
                <a:solidFill>
                  <a:prstClr val="black"/>
                </a:solidFill>
                <a:cs typeface="Arial" pitchFamily="34" charset="0"/>
              </a:rPr>
              <a:t>(2) </a:t>
            </a:r>
            <a:r>
              <a:rPr lang="zh-TW" altLang="en-US" sz="1400" dirty="0" smtClean="0">
                <a:solidFill>
                  <a:prstClr val="black"/>
                </a:solidFill>
                <a:cs typeface="Arial" pitchFamily="34" charset="0"/>
              </a:rPr>
              <a:t>因四捨五入關係，直接相加未必等於總數。</a:t>
            </a:r>
            <a:endParaRPr lang="zh-TW" altLang="en-US" sz="1400" dirty="0">
              <a:solidFill>
                <a:prstClr val="black"/>
              </a:solidFill>
              <a:cs typeface="Arial" pitchFamily="34" charset="0"/>
            </a:endParaRPr>
          </a:p>
        </p:txBody>
      </p:sp>
      <p:graphicFrame>
        <p:nvGraphicFramePr>
          <p:cNvPr id="7" name="表格 6"/>
          <p:cNvGraphicFramePr>
            <a:graphicFrameLocks noGrp="1"/>
          </p:cNvGraphicFramePr>
          <p:nvPr>
            <p:extLst/>
          </p:nvPr>
        </p:nvGraphicFramePr>
        <p:xfrm>
          <a:off x="395535" y="1244916"/>
          <a:ext cx="8585837" cy="4533900"/>
        </p:xfrm>
        <a:graphic>
          <a:graphicData uri="http://schemas.openxmlformats.org/drawingml/2006/table">
            <a:tbl>
              <a:tblPr firstRow="1" firstCol="1" bandRow="1"/>
              <a:tblGrid>
                <a:gridCol w="1747921">
                  <a:extLst>
                    <a:ext uri="{9D8B030D-6E8A-4147-A177-3AD203B41FA5}">
                      <a16:colId xmlns:a16="http://schemas.microsoft.com/office/drawing/2014/main" val="20000"/>
                    </a:ext>
                  </a:extLst>
                </a:gridCol>
                <a:gridCol w="3647744">
                  <a:extLst>
                    <a:ext uri="{9D8B030D-6E8A-4147-A177-3AD203B41FA5}">
                      <a16:colId xmlns:a16="http://schemas.microsoft.com/office/drawing/2014/main" val="20001"/>
                    </a:ext>
                  </a:extLst>
                </a:gridCol>
                <a:gridCol w="797543">
                  <a:extLst>
                    <a:ext uri="{9D8B030D-6E8A-4147-A177-3AD203B41FA5}">
                      <a16:colId xmlns:a16="http://schemas.microsoft.com/office/drawing/2014/main" val="20002"/>
                    </a:ext>
                  </a:extLst>
                </a:gridCol>
                <a:gridCol w="797543">
                  <a:extLst>
                    <a:ext uri="{9D8B030D-6E8A-4147-A177-3AD203B41FA5}">
                      <a16:colId xmlns:a16="http://schemas.microsoft.com/office/drawing/2014/main" val="20003"/>
                    </a:ext>
                  </a:extLst>
                </a:gridCol>
                <a:gridCol w="797543">
                  <a:extLst>
                    <a:ext uri="{9D8B030D-6E8A-4147-A177-3AD203B41FA5}">
                      <a16:colId xmlns:a16="http://schemas.microsoft.com/office/drawing/2014/main" val="20004"/>
                    </a:ext>
                  </a:extLst>
                </a:gridCol>
                <a:gridCol w="797543">
                  <a:extLst>
                    <a:ext uri="{9D8B030D-6E8A-4147-A177-3AD203B41FA5}">
                      <a16:colId xmlns:a16="http://schemas.microsoft.com/office/drawing/2014/main" val="20005"/>
                    </a:ext>
                  </a:extLst>
                </a:gridCol>
              </a:tblGrid>
              <a:tr h="266400">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2100"/>
                        </a:lnSpc>
                        <a:spcBef>
                          <a:spcPts val="0"/>
                        </a:spcBef>
                        <a:spcAft>
                          <a:spcPts val="0"/>
                        </a:spcAft>
                      </a:pPr>
                      <a:r>
                        <a:rPr lang="zh-TW" sz="1400" b="0" kern="100" dirty="0">
                          <a:solidFill>
                            <a:schemeClr val="tx1"/>
                          </a:solidFill>
                          <a:effectLst/>
                          <a:latin typeface="+mn-lt"/>
                          <a:ea typeface="微軟正黑體" pitchFamily="34" charset="-120"/>
                          <a:cs typeface="Arial" pitchFamily="34" charset="0"/>
                        </a:rPr>
                        <a:t>項目</a:t>
                      </a:r>
                    </a:p>
                  </a:txBody>
                  <a:tcPr marL="61212" marR="6121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hMerge="1">
                  <a:txBody>
                    <a:bodyPr/>
                    <a:lstStyle/>
                    <a:p>
                      <a:endParaRPr lang="zh-TW" altLang="en-US"/>
                    </a:p>
                  </a:txBody>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2100"/>
                        </a:lnSpc>
                        <a:spcBef>
                          <a:spcPts val="0"/>
                        </a:spcBef>
                        <a:spcAft>
                          <a:spcPts val="0"/>
                        </a:spcAft>
                      </a:pPr>
                      <a:r>
                        <a:rPr lang="en-US" altLang="zh-TW" sz="1400" b="0" kern="100" dirty="0" smtClean="0">
                          <a:solidFill>
                            <a:schemeClr val="tx1"/>
                          </a:solidFill>
                          <a:effectLst/>
                          <a:latin typeface="+mn-lt"/>
                          <a:ea typeface="微軟正黑體" pitchFamily="34" charset="-120"/>
                          <a:cs typeface="Arial" pitchFamily="34" charset="0"/>
                        </a:rPr>
                        <a:t>2020</a:t>
                      </a:r>
                      <a:endParaRPr lang="zh-TW" sz="1400" b="0" kern="100" dirty="0">
                        <a:solidFill>
                          <a:schemeClr val="tx1"/>
                        </a:solidFill>
                        <a:effectLst/>
                        <a:latin typeface="+mn-lt"/>
                        <a:ea typeface="微軟正黑體" pitchFamily="34" charset="-120"/>
                        <a:cs typeface="Arial" pitchFamily="34" charset="0"/>
                      </a:endParaRPr>
                    </a:p>
                  </a:txBody>
                  <a:tcPr marL="61212" marR="6121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2100"/>
                        </a:lnSpc>
                        <a:spcBef>
                          <a:spcPts val="0"/>
                        </a:spcBef>
                        <a:spcAft>
                          <a:spcPts val="0"/>
                        </a:spcAft>
                      </a:pPr>
                      <a:r>
                        <a:rPr lang="en-US" altLang="zh-TW" sz="1400" b="0" kern="100" dirty="0" smtClean="0">
                          <a:solidFill>
                            <a:schemeClr val="tx1"/>
                          </a:solidFill>
                          <a:effectLst/>
                          <a:latin typeface="+mn-lt"/>
                          <a:ea typeface="微軟正黑體" pitchFamily="34" charset="-120"/>
                          <a:cs typeface="Arial" pitchFamily="34" charset="0"/>
                        </a:rPr>
                        <a:t>2021</a:t>
                      </a:r>
                      <a:endParaRPr lang="zh-TW" sz="1400" b="0" kern="100" dirty="0">
                        <a:solidFill>
                          <a:schemeClr val="tx1"/>
                        </a:solidFill>
                        <a:effectLst/>
                        <a:latin typeface="+mn-lt"/>
                        <a:ea typeface="微軟正黑體" pitchFamily="34" charset="-120"/>
                        <a:cs typeface="Arial" pitchFamily="34" charset="0"/>
                      </a:endParaRPr>
                    </a:p>
                  </a:txBody>
                  <a:tcPr marL="61212" marR="6121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2100"/>
                        </a:lnSpc>
                        <a:spcBef>
                          <a:spcPts val="0"/>
                        </a:spcBef>
                        <a:spcAft>
                          <a:spcPts val="0"/>
                        </a:spcAft>
                      </a:pPr>
                      <a:r>
                        <a:rPr lang="zh-TW" sz="1400" b="0" kern="100" dirty="0">
                          <a:solidFill>
                            <a:schemeClr val="tx1"/>
                          </a:solidFill>
                          <a:effectLst/>
                          <a:latin typeface="+mn-lt"/>
                          <a:ea typeface="微軟正黑體" pitchFamily="34" charset="-120"/>
                          <a:cs typeface="Arial" pitchFamily="34" charset="0"/>
                        </a:rPr>
                        <a:t>年增率</a:t>
                      </a:r>
                    </a:p>
                  </a:txBody>
                  <a:tcPr marL="61212" marR="6121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2100"/>
                        </a:lnSpc>
                        <a:spcBef>
                          <a:spcPts val="0"/>
                        </a:spcBef>
                        <a:spcAft>
                          <a:spcPts val="0"/>
                        </a:spcAft>
                      </a:pPr>
                      <a:r>
                        <a:rPr lang="en-US" altLang="zh-TW" sz="1400" b="0" kern="100" dirty="0" smtClean="0">
                          <a:solidFill>
                            <a:schemeClr val="tx1"/>
                          </a:solidFill>
                          <a:effectLst/>
                          <a:latin typeface="+mn-lt"/>
                          <a:ea typeface="微軟正黑體" pitchFamily="34" charset="-120"/>
                          <a:cs typeface="Arial" pitchFamily="34" charset="0"/>
                        </a:rPr>
                        <a:t>1Q22</a:t>
                      </a:r>
                      <a:endParaRPr lang="zh-TW" sz="1400" b="0" kern="100" dirty="0">
                        <a:solidFill>
                          <a:schemeClr val="tx1"/>
                        </a:solidFill>
                        <a:effectLst/>
                        <a:latin typeface="+mn-lt"/>
                        <a:ea typeface="微軟正黑體" pitchFamily="34" charset="-120"/>
                        <a:cs typeface="Arial" pitchFamily="34" charset="0"/>
                      </a:endParaRPr>
                    </a:p>
                  </a:txBody>
                  <a:tcPr marL="61212" marR="6121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0"/>
                  </a:ext>
                </a:extLst>
              </a:tr>
              <a:tr h="260838">
                <a:tc rowSpan="6">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2100"/>
                        </a:lnSpc>
                        <a:spcBef>
                          <a:spcPts val="0"/>
                        </a:spcBef>
                        <a:spcAft>
                          <a:spcPts val="0"/>
                        </a:spcAft>
                      </a:pPr>
                      <a:r>
                        <a:rPr lang="zh-TW" sz="1400" b="0" kern="100" dirty="0">
                          <a:solidFill>
                            <a:schemeClr val="tx1"/>
                          </a:solidFill>
                          <a:effectLst/>
                          <a:latin typeface="+mn-lt"/>
                          <a:ea typeface="微軟正黑體" pitchFamily="34" charset="-120"/>
                          <a:cs typeface="Arial" pitchFamily="34" charset="0"/>
                        </a:rPr>
                        <a:t>隱含價值</a:t>
                      </a:r>
                    </a:p>
                  </a:txBody>
                  <a:tcPr marL="61212" marR="6121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lnSpc>
                          <a:spcPts val="2100"/>
                        </a:lnSpc>
                        <a:spcBef>
                          <a:spcPts val="0"/>
                        </a:spcBef>
                        <a:spcAft>
                          <a:spcPts val="0"/>
                        </a:spcAft>
                      </a:pPr>
                      <a:r>
                        <a:rPr lang="zh-TW" sz="1400" b="0" kern="100" dirty="0">
                          <a:solidFill>
                            <a:schemeClr val="tx1"/>
                          </a:solidFill>
                          <a:effectLst/>
                          <a:latin typeface="+mn-lt"/>
                          <a:ea typeface="微軟正黑體" pitchFamily="34" charset="-120"/>
                          <a:cs typeface="Arial" pitchFamily="34" charset="0"/>
                        </a:rPr>
                        <a:t>帳面淨值</a:t>
                      </a:r>
                    </a:p>
                  </a:txBody>
                  <a:tcPr marL="61212" marR="6121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b="0" kern="100" dirty="0">
                          <a:solidFill>
                            <a:srgbClr val="000000"/>
                          </a:solidFill>
                          <a:effectLst/>
                          <a:latin typeface="+mn-lt"/>
                          <a:ea typeface="新細明體" panose="02020500000000000000" pitchFamily="18" charset="-120"/>
                        </a:rPr>
                        <a:t>714</a:t>
                      </a:r>
                      <a:endParaRPr lang="zh-TW" sz="1400" b="0" kern="100" dirty="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b="0" kern="100">
                          <a:solidFill>
                            <a:srgbClr val="000000"/>
                          </a:solidFill>
                          <a:effectLst/>
                          <a:latin typeface="+mn-lt"/>
                          <a:ea typeface="新細明體" panose="02020500000000000000" pitchFamily="18" charset="-120"/>
                        </a:rPr>
                        <a:t>734</a:t>
                      </a:r>
                      <a:endParaRPr lang="zh-TW" sz="1400" b="0" kern="10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b="0" kern="100">
                          <a:solidFill>
                            <a:srgbClr val="000000"/>
                          </a:solidFill>
                          <a:effectLst/>
                          <a:latin typeface="+mn-lt"/>
                          <a:ea typeface="新細明體" panose="02020500000000000000" pitchFamily="18" charset="-120"/>
                        </a:rPr>
                        <a:t>3%</a:t>
                      </a:r>
                      <a:endParaRPr lang="zh-TW" sz="1400" b="0" kern="10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b="0" kern="100">
                          <a:solidFill>
                            <a:srgbClr val="000000"/>
                          </a:solidFill>
                          <a:effectLst/>
                          <a:latin typeface="+mn-lt"/>
                          <a:ea typeface="新細明體" panose="02020500000000000000" pitchFamily="18" charset="-120"/>
                        </a:rPr>
                        <a:t>--</a:t>
                      </a:r>
                      <a:endParaRPr lang="zh-TW" sz="1400" b="0" kern="10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0838">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ts val="2100"/>
                        </a:lnSpc>
                        <a:spcBef>
                          <a:spcPts val="0"/>
                        </a:spcBef>
                        <a:spcAft>
                          <a:spcPts val="0"/>
                        </a:spcAft>
                        <a:buClrTx/>
                        <a:buSzTx/>
                        <a:buFontTx/>
                        <a:buNone/>
                        <a:tabLst/>
                        <a:defRPr/>
                      </a:pPr>
                      <a:r>
                        <a:rPr lang="zh-TW" altLang="zh-TW" sz="1400" b="0" kern="100" dirty="0" smtClean="0">
                          <a:solidFill>
                            <a:schemeClr val="tx1"/>
                          </a:solidFill>
                          <a:effectLst/>
                          <a:latin typeface="+mn-lt"/>
                          <a:ea typeface="微軟正黑體" pitchFamily="34" charset="-120"/>
                          <a:cs typeface="Arial" pitchFamily="34" charset="0"/>
                        </a:rPr>
                        <a:t>調整後淨值</a:t>
                      </a:r>
                      <a:endParaRPr lang="zh-TW" sz="1400" b="0" kern="100" dirty="0">
                        <a:solidFill>
                          <a:schemeClr val="tx1"/>
                        </a:solidFill>
                        <a:effectLst/>
                        <a:latin typeface="+mn-lt"/>
                        <a:ea typeface="微軟正黑體" pitchFamily="34" charset="-120"/>
                        <a:cs typeface="Arial" pitchFamily="34" charset="0"/>
                      </a:endParaRPr>
                    </a:p>
                  </a:txBody>
                  <a:tcPr marL="61212" marR="6121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b="0" kern="100" dirty="0">
                          <a:solidFill>
                            <a:srgbClr val="000000"/>
                          </a:solidFill>
                          <a:effectLst/>
                          <a:latin typeface="+mn-lt"/>
                          <a:ea typeface="新細明體" panose="02020500000000000000" pitchFamily="18" charset="-120"/>
                        </a:rPr>
                        <a:t>743</a:t>
                      </a:r>
                      <a:endParaRPr lang="zh-TW" sz="1400" b="0" kern="100" dirty="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b="0" kern="100">
                          <a:solidFill>
                            <a:srgbClr val="000000"/>
                          </a:solidFill>
                          <a:effectLst/>
                          <a:latin typeface="+mn-lt"/>
                          <a:ea typeface="新細明體" panose="02020500000000000000" pitchFamily="18" charset="-120"/>
                        </a:rPr>
                        <a:t>757</a:t>
                      </a:r>
                      <a:endParaRPr lang="zh-TW" sz="1400" b="0" kern="10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b="0" kern="100">
                          <a:solidFill>
                            <a:srgbClr val="000000"/>
                          </a:solidFill>
                          <a:effectLst/>
                          <a:latin typeface="+mn-lt"/>
                          <a:ea typeface="新細明體" panose="02020500000000000000" pitchFamily="18" charset="-120"/>
                        </a:rPr>
                        <a:t>2%</a:t>
                      </a:r>
                      <a:endParaRPr lang="zh-TW" sz="1400" b="0" kern="10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b="0" kern="100">
                          <a:solidFill>
                            <a:srgbClr val="000000"/>
                          </a:solidFill>
                          <a:effectLst/>
                          <a:latin typeface="+mn-lt"/>
                          <a:ea typeface="新細明體" panose="02020500000000000000" pitchFamily="18" charset="-120"/>
                        </a:rPr>
                        <a:t>--</a:t>
                      </a:r>
                      <a:endParaRPr lang="zh-TW" sz="1400" b="0" kern="10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0838">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lnSpc>
                          <a:spcPts val="2100"/>
                        </a:lnSpc>
                        <a:spcBef>
                          <a:spcPts val="0"/>
                        </a:spcBef>
                        <a:spcAft>
                          <a:spcPts val="0"/>
                        </a:spcAft>
                      </a:pPr>
                      <a:r>
                        <a:rPr lang="zh-TW" altLang="en-US" sz="1400" b="0" kern="100" dirty="0" smtClean="0">
                          <a:solidFill>
                            <a:schemeClr val="tx1"/>
                          </a:solidFill>
                          <a:effectLst/>
                          <a:latin typeface="+mn-lt"/>
                          <a:ea typeface="微軟正黑體" pitchFamily="34" charset="-120"/>
                          <a:cs typeface="Arial" pitchFamily="34" charset="0"/>
                        </a:rPr>
                        <a:t>有效契約價值</a:t>
                      </a:r>
                      <a:r>
                        <a:rPr lang="en-US" altLang="zh-TW" sz="1400" b="0" kern="100" dirty="0" smtClean="0">
                          <a:solidFill>
                            <a:schemeClr val="tx1"/>
                          </a:solidFill>
                          <a:effectLst/>
                          <a:latin typeface="+mn-lt"/>
                          <a:ea typeface="微軟正黑體" pitchFamily="34" charset="-120"/>
                          <a:cs typeface="Arial" pitchFamily="34" charset="0"/>
                        </a:rPr>
                        <a:t>(</a:t>
                      </a:r>
                      <a:r>
                        <a:rPr lang="zh-TW" altLang="en-US" sz="1400" b="0" kern="100" dirty="0" smtClean="0">
                          <a:solidFill>
                            <a:schemeClr val="tx1"/>
                          </a:solidFill>
                          <a:effectLst/>
                          <a:latin typeface="+mn-lt"/>
                          <a:ea typeface="微軟正黑體" pitchFamily="34" charset="-120"/>
                          <a:cs typeface="Arial" pitchFamily="34" charset="0"/>
                        </a:rPr>
                        <a:t>不含資本成本</a:t>
                      </a:r>
                      <a:r>
                        <a:rPr lang="en-US" altLang="zh-TW" sz="1400" b="0" kern="100" dirty="0" smtClean="0">
                          <a:solidFill>
                            <a:schemeClr val="tx1"/>
                          </a:solidFill>
                          <a:effectLst/>
                          <a:latin typeface="+mn-lt"/>
                          <a:ea typeface="微軟正黑體" pitchFamily="34" charset="-120"/>
                          <a:cs typeface="Arial" pitchFamily="34" charset="0"/>
                        </a:rPr>
                        <a:t>)</a:t>
                      </a:r>
                      <a:endParaRPr lang="zh-TW" sz="1400" b="0" kern="100" dirty="0">
                        <a:solidFill>
                          <a:schemeClr val="tx1"/>
                        </a:solidFill>
                        <a:effectLst/>
                        <a:latin typeface="+mn-lt"/>
                        <a:ea typeface="微軟正黑體" pitchFamily="34" charset="-120"/>
                        <a:cs typeface="Arial" pitchFamily="34" charset="0"/>
                      </a:endParaRPr>
                    </a:p>
                  </a:txBody>
                  <a:tcPr marL="61212" marR="6121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b="0" kern="100" dirty="0">
                          <a:solidFill>
                            <a:srgbClr val="000000"/>
                          </a:solidFill>
                          <a:effectLst/>
                          <a:latin typeface="+mn-lt"/>
                          <a:ea typeface="新細明體" panose="02020500000000000000" pitchFamily="18" charset="-120"/>
                        </a:rPr>
                        <a:t>633</a:t>
                      </a:r>
                      <a:endParaRPr lang="zh-TW" sz="1400" b="0" kern="100" dirty="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b="0" kern="100">
                          <a:solidFill>
                            <a:srgbClr val="000000"/>
                          </a:solidFill>
                          <a:effectLst/>
                          <a:latin typeface="+mn-lt"/>
                          <a:ea typeface="新細明體" panose="02020500000000000000" pitchFamily="18" charset="-120"/>
                        </a:rPr>
                        <a:t>717</a:t>
                      </a:r>
                      <a:endParaRPr lang="zh-TW" sz="1400" b="0" kern="10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b="0" kern="100">
                          <a:solidFill>
                            <a:srgbClr val="000000"/>
                          </a:solidFill>
                          <a:effectLst/>
                          <a:latin typeface="+mn-lt"/>
                          <a:ea typeface="新細明體" panose="02020500000000000000" pitchFamily="18" charset="-120"/>
                        </a:rPr>
                        <a:t>13%</a:t>
                      </a:r>
                      <a:endParaRPr lang="zh-TW" sz="1400" b="0" kern="10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b="0" kern="100">
                          <a:solidFill>
                            <a:srgbClr val="000000"/>
                          </a:solidFill>
                          <a:effectLst/>
                          <a:latin typeface="+mn-lt"/>
                          <a:ea typeface="新細明體" panose="02020500000000000000" pitchFamily="18" charset="-120"/>
                        </a:rPr>
                        <a:t>--</a:t>
                      </a:r>
                      <a:endParaRPr lang="zh-TW" sz="1400" b="0" kern="10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0838">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lnSpc>
                          <a:spcPts val="2100"/>
                        </a:lnSpc>
                        <a:spcBef>
                          <a:spcPts val="0"/>
                        </a:spcBef>
                        <a:spcAft>
                          <a:spcPts val="0"/>
                        </a:spcAft>
                      </a:pPr>
                      <a:r>
                        <a:rPr lang="zh-TW" sz="1400" b="0" kern="100" dirty="0">
                          <a:solidFill>
                            <a:schemeClr val="tx1"/>
                          </a:solidFill>
                          <a:effectLst/>
                          <a:latin typeface="+mn-lt"/>
                          <a:ea typeface="微軟正黑體" pitchFamily="34" charset="-120"/>
                          <a:cs typeface="Arial" pitchFamily="34" charset="0"/>
                        </a:rPr>
                        <a:t>資本成本</a:t>
                      </a:r>
                    </a:p>
                  </a:txBody>
                  <a:tcPr marL="61212" marR="6121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b="0" kern="100">
                          <a:solidFill>
                            <a:srgbClr val="000000"/>
                          </a:solidFill>
                          <a:effectLst/>
                          <a:latin typeface="+mn-lt"/>
                          <a:ea typeface="新細明體" panose="02020500000000000000" pitchFamily="18" charset="-120"/>
                        </a:rPr>
                        <a:t>-232</a:t>
                      </a:r>
                      <a:endParaRPr lang="zh-TW" sz="1400" b="0" kern="10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b="0" kern="100" dirty="0">
                          <a:solidFill>
                            <a:srgbClr val="000000"/>
                          </a:solidFill>
                          <a:effectLst/>
                          <a:latin typeface="+mn-lt"/>
                          <a:ea typeface="新細明體" panose="02020500000000000000" pitchFamily="18" charset="-120"/>
                        </a:rPr>
                        <a:t>-275</a:t>
                      </a:r>
                      <a:endParaRPr lang="zh-TW" sz="1400" b="0" kern="100" dirty="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b="0" kern="100">
                          <a:solidFill>
                            <a:srgbClr val="000000"/>
                          </a:solidFill>
                          <a:effectLst/>
                          <a:latin typeface="+mn-lt"/>
                          <a:ea typeface="新細明體" panose="02020500000000000000" pitchFamily="18" charset="-120"/>
                        </a:rPr>
                        <a:t>19%</a:t>
                      </a:r>
                      <a:endParaRPr lang="zh-TW" sz="1400" b="0" kern="10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b="0" kern="100">
                          <a:solidFill>
                            <a:srgbClr val="000000"/>
                          </a:solidFill>
                          <a:effectLst/>
                          <a:latin typeface="+mn-lt"/>
                          <a:ea typeface="新細明體" panose="02020500000000000000" pitchFamily="18" charset="-120"/>
                        </a:rPr>
                        <a:t>--</a:t>
                      </a:r>
                      <a:endParaRPr lang="zh-TW" sz="1400" b="0" kern="10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0838">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lnSpc>
                          <a:spcPts val="2100"/>
                        </a:lnSpc>
                        <a:spcBef>
                          <a:spcPts val="0"/>
                        </a:spcBef>
                        <a:spcAft>
                          <a:spcPts val="0"/>
                        </a:spcAft>
                      </a:pPr>
                      <a:r>
                        <a:rPr lang="zh-TW" altLang="en-US" sz="1400" b="0" kern="100" dirty="0" smtClean="0">
                          <a:solidFill>
                            <a:schemeClr val="tx1"/>
                          </a:solidFill>
                          <a:effectLst/>
                          <a:latin typeface="+mn-lt"/>
                          <a:ea typeface="微軟正黑體" pitchFamily="34" charset="-120"/>
                          <a:cs typeface="Arial" pitchFamily="34" charset="0"/>
                        </a:rPr>
                        <a:t>有效契約價值</a:t>
                      </a:r>
                      <a:r>
                        <a:rPr lang="en-US" sz="1400" b="0" kern="100" dirty="0" smtClean="0">
                          <a:solidFill>
                            <a:schemeClr val="tx1"/>
                          </a:solidFill>
                          <a:effectLst/>
                          <a:latin typeface="+mn-lt"/>
                          <a:ea typeface="微軟正黑體" pitchFamily="34" charset="-120"/>
                          <a:cs typeface="Arial" pitchFamily="34" charset="0"/>
                        </a:rPr>
                        <a:t>(</a:t>
                      </a:r>
                      <a:r>
                        <a:rPr lang="zh-TW" altLang="en-US" sz="1400" b="0" kern="100" dirty="0" smtClean="0">
                          <a:solidFill>
                            <a:schemeClr val="tx1"/>
                          </a:solidFill>
                          <a:effectLst/>
                          <a:latin typeface="+mn-lt"/>
                          <a:ea typeface="微軟正黑體" pitchFamily="34" charset="-120"/>
                          <a:cs typeface="Arial" pitchFamily="34" charset="0"/>
                        </a:rPr>
                        <a:t>含</a:t>
                      </a:r>
                      <a:r>
                        <a:rPr lang="zh-TW" sz="1400" b="0" kern="100" dirty="0" smtClean="0">
                          <a:solidFill>
                            <a:schemeClr val="tx1"/>
                          </a:solidFill>
                          <a:effectLst/>
                          <a:latin typeface="+mn-lt"/>
                          <a:ea typeface="微軟正黑體" pitchFamily="34" charset="-120"/>
                          <a:cs typeface="Arial" pitchFamily="34" charset="0"/>
                        </a:rPr>
                        <a:t>資本成本</a:t>
                      </a:r>
                      <a:r>
                        <a:rPr lang="en-US" sz="1400" b="0" kern="100" dirty="0" smtClean="0">
                          <a:solidFill>
                            <a:schemeClr val="tx1"/>
                          </a:solidFill>
                          <a:effectLst/>
                          <a:latin typeface="+mn-lt"/>
                          <a:ea typeface="微軟正黑體" pitchFamily="34" charset="-120"/>
                          <a:cs typeface="Arial" pitchFamily="34" charset="0"/>
                        </a:rPr>
                        <a:t>)</a:t>
                      </a:r>
                      <a:endParaRPr lang="zh-TW" sz="1400" b="0" kern="100" dirty="0">
                        <a:solidFill>
                          <a:schemeClr val="tx1"/>
                        </a:solidFill>
                        <a:effectLst/>
                        <a:latin typeface="+mn-lt"/>
                        <a:ea typeface="微軟正黑體" pitchFamily="34" charset="-120"/>
                        <a:cs typeface="Arial" pitchFamily="34" charset="0"/>
                      </a:endParaRPr>
                    </a:p>
                  </a:txBody>
                  <a:tcPr marL="61212" marR="6121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spcAft>
                          <a:spcPts val="0"/>
                        </a:spcAft>
                      </a:pPr>
                      <a:r>
                        <a:rPr lang="en-US" sz="1400" b="0" kern="100">
                          <a:solidFill>
                            <a:srgbClr val="000000"/>
                          </a:solidFill>
                          <a:effectLst/>
                          <a:latin typeface="+mn-lt"/>
                          <a:ea typeface="新細明體" panose="02020500000000000000" pitchFamily="18" charset="-120"/>
                        </a:rPr>
                        <a:t>401</a:t>
                      </a:r>
                      <a:endParaRPr lang="zh-TW" sz="1400" b="0" kern="10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spcAft>
                          <a:spcPts val="0"/>
                        </a:spcAft>
                      </a:pPr>
                      <a:r>
                        <a:rPr lang="en-US" sz="1400" b="0" kern="100" dirty="0">
                          <a:solidFill>
                            <a:srgbClr val="000000"/>
                          </a:solidFill>
                          <a:effectLst/>
                          <a:latin typeface="+mn-lt"/>
                          <a:ea typeface="新細明體" panose="02020500000000000000" pitchFamily="18" charset="-120"/>
                        </a:rPr>
                        <a:t>442</a:t>
                      </a:r>
                      <a:endParaRPr lang="zh-TW" sz="1400" b="0" kern="100" dirty="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spcAft>
                          <a:spcPts val="0"/>
                        </a:spcAft>
                      </a:pPr>
                      <a:r>
                        <a:rPr lang="en-US" sz="1400" b="0" kern="100">
                          <a:solidFill>
                            <a:srgbClr val="000000"/>
                          </a:solidFill>
                          <a:effectLst/>
                          <a:latin typeface="+mn-lt"/>
                          <a:ea typeface="新細明體" panose="02020500000000000000" pitchFamily="18" charset="-120"/>
                        </a:rPr>
                        <a:t>10%</a:t>
                      </a:r>
                      <a:endParaRPr lang="zh-TW" sz="1400" b="0" kern="10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spcAft>
                          <a:spcPts val="0"/>
                        </a:spcAft>
                      </a:pPr>
                      <a:r>
                        <a:rPr lang="en-US" sz="1400" b="0" kern="100">
                          <a:solidFill>
                            <a:srgbClr val="000000"/>
                          </a:solidFill>
                          <a:effectLst/>
                          <a:latin typeface="+mn-lt"/>
                          <a:ea typeface="新細明體" panose="02020500000000000000" pitchFamily="18" charset="-120"/>
                        </a:rPr>
                        <a:t>--</a:t>
                      </a:r>
                      <a:endParaRPr lang="zh-TW" sz="1400" b="0" kern="10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5"/>
                  </a:ext>
                </a:extLst>
              </a:tr>
              <a:tr h="260838">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lnSpc>
                          <a:spcPts val="2100"/>
                        </a:lnSpc>
                        <a:spcBef>
                          <a:spcPts val="0"/>
                        </a:spcBef>
                        <a:spcAft>
                          <a:spcPts val="0"/>
                        </a:spcAft>
                      </a:pPr>
                      <a:r>
                        <a:rPr lang="zh-TW" sz="1400" b="0" kern="100" dirty="0">
                          <a:solidFill>
                            <a:schemeClr val="tx1"/>
                          </a:solidFill>
                          <a:effectLst/>
                          <a:latin typeface="+mn-lt"/>
                          <a:ea typeface="微軟正黑體" pitchFamily="34" charset="-120"/>
                          <a:cs typeface="Arial" pitchFamily="34" charset="0"/>
                        </a:rPr>
                        <a:t>隱含價值</a:t>
                      </a:r>
                    </a:p>
                  </a:txBody>
                  <a:tcPr marL="61212" marR="6121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spcAft>
                          <a:spcPts val="0"/>
                        </a:spcAft>
                      </a:pPr>
                      <a:r>
                        <a:rPr lang="en-US" sz="1400" b="0" kern="100">
                          <a:solidFill>
                            <a:srgbClr val="000000"/>
                          </a:solidFill>
                          <a:effectLst/>
                          <a:latin typeface="+mn-lt"/>
                          <a:ea typeface="新細明體" panose="02020500000000000000" pitchFamily="18" charset="-120"/>
                        </a:rPr>
                        <a:t>1,144 </a:t>
                      </a:r>
                      <a:endParaRPr lang="zh-TW" sz="1400" b="0" kern="10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spcAft>
                          <a:spcPts val="0"/>
                        </a:spcAft>
                      </a:pPr>
                      <a:r>
                        <a:rPr lang="en-US" sz="1400" b="0" kern="100" dirty="0">
                          <a:solidFill>
                            <a:srgbClr val="000000"/>
                          </a:solidFill>
                          <a:effectLst/>
                          <a:latin typeface="+mn-lt"/>
                          <a:ea typeface="新細明體" panose="02020500000000000000" pitchFamily="18" charset="-120"/>
                        </a:rPr>
                        <a:t>1,199 </a:t>
                      </a:r>
                      <a:endParaRPr lang="zh-TW" sz="1400" b="0" kern="100" dirty="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spcAft>
                          <a:spcPts val="0"/>
                        </a:spcAft>
                      </a:pPr>
                      <a:r>
                        <a:rPr lang="en-US" sz="1400" b="0" kern="100">
                          <a:solidFill>
                            <a:srgbClr val="000000"/>
                          </a:solidFill>
                          <a:effectLst/>
                          <a:latin typeface="+mn-lt"/>
                          <a:ea typeface="新細明體" panose="02020500000000000000" pitchFamily="18" charset="-120"/>
                        </a:rPr>
                        <a:t>5%</a:t>
                      </a:r>
                      <a:endParaRPr lang="zh-TW" sz="1400" b="0" kern="10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spcAft>
                          <a:spcPts val="0"/>
                        </a:spcAft>
                      </a:pPr>
                      <a:r>
                        <a:rPr lang="en-US" sz="1400" b="0" kern="100">
                          <a:solidFill>
                            <a:srgbClr val="000000"/>
                          </a:solidFill>
                          <a:effectLst/>
                          <a:latin typeface="+mn-lt"/>
                          <a:ea typeface="新細明體" panose="02020500000000000000" pitchFamily="18" charset="-120"/>
                        </a:rPr>
                        <a:t>--</a:t>
                      </a:r>
                      <a:endParaRPr lang="zh-TW" sz="1400" b="0" kern="10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6"/>
                  </a:ext>
                </a:extLst>
              </a:tr>
              <a:tr h="260838">
                <a:tc rowSpan="6">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2100"/>
                        </a:lnSpc>
                        <a:spcBef>
                          <a:spcPts val="0"/>
                        </a:spcBef>
                        <a:spcAft>
                          <a:spcPts val="0"/>
                        </a:spcAft>
                      </a:pPr>
                      <a:r>
                        <a:rPr lang="zh-TW" sz="1400" b="0" kern="100" dirty="0">
                          <a:solidFill>
                            <a:schemeClr val="tx1"/>
                          </a:solidFill>
                          <a:effectLst/>
                          <a:latin typeface="+mn-lt"/>
                          <a:ea typeface="微軟正黑體" pitchFamily="34" charset="-120"/>
                          <a:cs typeface="Arial" pitchFamily="34" charset="0"/>
                        </a:rPr>
                        <a:t>新契約價值</a:t>
                      </a:r>
                    </a:p>
                  </a:txBody>
                  <a:tcPr marL="61212" marR="6121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lnSpc>
                          <a:spcPts val="2100"/>
                        </a:lnSpc>
                        <a:spcBef>
                          <a:spcPts val="0"/>
                        </a:spcBef>
                        <a:spcAft>
                          <a:spcPts val="0"/>
                        </a:spcAft>
                      </a:pPr>
                      <a:r>
                        <a:rPr lang="zh-TW" sz="1400" b="0" kern="100" dirty="0">
                          <a:solidFill>
                            <a:schemeClr val="tx1"/>
                          </a:solidFill>
                          <a:effectLst/>
                          <a:latin typeface="+mn-lt"/>
                          <a:ea typeface="微軟正黑體" pitchFamily="34" charset="-120"/>
                          <a:cs typeface="Arial" pitchFamily="34" charset="0"/>
                        </a:rPr>
                        <a:t>初年度保費</a:t>
                      </a:r>
                      <a:r>
                        <a:rPr lang="en-US" sz="1400" b="0" kern="100" dirty="0">
                          <a:solidFill>
                            <a:schemeClr val="tx1"/>
                          </a:solidFill>
                          <a:effectLst/>
                          <a:latin typeface="+mn-lt"/>
                          <a:ea typeface="微軟正黑體" pitchFamily="34" charset="-120"/>
                          <a:cs typeface="Arial" pitchFamily="34" charset="0"/>
                        </a:rPr>
                        <a:t>(FYP)</a:t>
                      </a:r>
                      <a:endParaRPr lang="zh-TW" sz="1400" b="0" kern="100" dirty="0">
                        <a:solidFill>
                          <a:schemeClr val="tx1"/>
                        </a:solidFill>
                        <a:effectLst/>
                        <a:latin typeface="+mn-lt"/>
                        <a:ea typeface="微軟正黑體" pitchFamily="34" charset="-120"/>
                        <a:cs typeface="Arial" pitchFamily="34" charset="0"/>
                      </a:endParaRPr>
                    </a:p>
                  </a:txBody>
                  <a:tcPr marL="61212" marR="6121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b="0" kern="100">
                          <a:solidFill>
                            <a:srgbClr val="000000"/>
                          </a:solidFill>
                          <a:effectLst/>
                          <a:latin typeface="+mn-lt"/>
                          <a:ea typeface="新細明體" panose="02020500000000000000" pitchFamily="18" charset="-120"/>
                        </a:rPr>
                        <a:t>160.8</a:t>
                      </a:r>
                      <a:endParaRPr lang="zh-TW" sz="1400" b="0" kern="10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b="0" kern="100" dirty="0">
                          <a:solidFill>
                            <a:srgbClr val="000000"/>
                          </a:solidFill>
                          <a:effectLst/>
                          <a:latin typeface="+mn-lt"/>
                          <a:ea typeface="新細明體" panose="02020500000000000000" pitchFamily="18" charset="-120"/>
                        </a:rPr>
                        <a:t>202.4</a:t>
                      </a:r>
                      <a:endParaRPr lang="zh-TW" sz="1400" b="0" kern="100" dirty="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b="0" kern="100">
                          <a:solidFill>
                            <a:srgbClr val="000000"/>
                          </a:solidFill>
                          <a:effectLst/>
                          <a:latin typeface="+mn-lt"/>
                          <a:ea typeface="新細明體" panose="02020500000000000000" pitchFamily="18" charset="-120"/>
                        </a:rPr>
                        <a:t>26%</a:t>
                      </a:r>
                      <a:endParaRPr lang="zh-TW" sz="1400" b="0" kern="10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b="0" kern="100">
                          <a:solidFill>
                            <a:srgbClr val="000000"/>
                          </a:solidFill>
                          <a:effectLst/>
                          <a:latin typeface="+mn-lt"/>
                          <a:ea typeface="新細明體" panose="02020500000000000000" pitchFamily="18" charset="-120"/>
                        </a:rPr>
                        <a:t>42.8</a:t>
                      </a:r>
                      <a:endParaRPr lang="zh-TW" sz="1400" b="0" kern="10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60838">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lnSpc>
                          <a:spcPts val="2100"/>
                        </a:lnSpc>
                        <a:spcBef>
                          <a:spcPts val="0"/>
                        </a:spcBef>
                        <a:spcAft>
                          <a:spcPts val="0"/>
                        </a:spcAft>
                      </a:pPr>
                      <a:r>
                        <a:rPr lang="zh-TW" sz="1400" b="0" kern="100" dirty="0">
                          <a:solidFill>
                            <a:schemeClr val="tx1"/>
                          </a:solidFill>
                          <a:effectLst/>
                          <a:latin typeface="+mn-lt"/>
                          <a:ea typeface="微軟正黑體" pitchFamily="34" charset="-120"/>
                          <a:cs typeface="Arial" pitchFamily="34" charset="0"/>
                        </a:rPr>
                        <a:t>初年度等價保費</a:t>
                      </a:r>
                      <a:r>
                        <a:rPr lang="en-US" sz="1400" b="0" kern="100" dirty="0">
                          <a:solidFill>
                            <a:schemeClr val="tx1"/>
                          </a:solidFill>
                          <a:effectLst/>
                          <a:latin typeface="+mn-lt"/>
                          <a:ea typeface="微軟正黑體" pitchFamily="34" charset="-120"/>
                          <a:cs typeface="Arial" pitchFamily="34" charset="0"/>
                        </a:rPr>
                        <a:t>(FYPE)</a:t>
                      </a:r>
                      <a:endParaRPr lang="zh-TW" sz="1400" b="0" kern="100" dirty="0">
                        <a:solidFill>
                          <a:schemeClr val="tx1"/>
                        </a:solidFill>
                        <a:effectLst/>
                        <a:latin typeface="+mn-lt"/>
                        <a:ea typeface="微軟正黑體" pitchFamily="34" charset="-120"/>
                        <a:cs typeface="Arial" pitchFamily="34" charset="0"/>
                      </a:endParaRPr>
                    </a:p>
                  </a:txBody>
                  <a:tcPr marL="61212" marR="6121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b="0" kern="100">
                          <a:solidFill>
                            <a:srgbClr val="000000"/>
                          </a:solidFill>
                          <a:effectLst/>
                          <a:latin typeface="+mn-lt"/>
                          <a:ea typeface="新細明體" panose="02020500000000000000" pitchFamily="18" charset="-120"/>
                        </a:rPr>
                        <a:t>62.2</a:t>
                      </a:r>
                      <a:endParaRPr lang="zh-TW" sz="1400" b="0" kern="10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b="0" kern="100" dirty="0">
                          <a:effectLst/>
                          <a:latin typeface="+mn-lt"/>
                          <a:ea typeface="新細明體" panose="02020500000000000000" pitchFamily="18" charset="-120"/>
                        </a:rPr>
                        <a:t>51.0</a:t>
                      </a:r>
                      <a:endParaRPr lang="zh-TW" sz="1400" b="0" kern="100" dirty="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b="0" kern="100">
                          <a:solidFill>
                            <a:srgbClr val="000000"/>
                          </a:solidFill>
                          <a:effectLst/>
                          <a:latin typeface="+mn-lt"/>
                          <a:ea typeface="新細明體" panose="02020500000000000000" pitchFamily="18" charset="-120"/>
                        </a:rPr>
                        <a:t>-18%</a:t>
                      </a:r>
                      <a:endParaRPr lang="zh-TW" sz="1400" b="0" kern="10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b="0" kern="100">
                          <a:effectLst/>
                          <a:latin typeface="+mn-lt"/>
                          <a:ea typeface="新細明體" panose="02020500000000000000" pitchFamily="18" charset="-120"/>
                        </a:rPr>
                        <a:t>13.3</a:t>
                      </a:r>
                      <a:endParaRPr lang="zh-TW" sz="1400" b="0" kern="10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60838">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lnSpc>
                          <a:spcPts val="2100"/>
                        </a:lnSpc>
                        <a:spcBef>
                          <a:spcPts val="0"/>
                        </a:spcBef>
                        <a:spcAft>
                          <a:spcPts val="0"/>
                        </a:spcAft>
                      </a:pPr>
                      <a:r>
                        <a:rPr lang="zh-TW" sz="1400" b="0" kern="100" dirty="0">
                          <a:solidFill>
                            <a:schemeClr val="tx1"/>
                          </a:solidFill>
                          <a:effectLst/>
                          <a:latin typeface="+mn-lt"/>
                          <a:ea typeface="微軟正黑體" pitchFamily="34" charset="-120"/>
                          <a:cs typeface="Arial" pitchFamily="34" charset="0"/>
                        </a:rPr>
                        <a:t>新契約價值</a:t>
                      </a:r>
                      <a:r>
                        <a:rPr lang="en-US" sz="1400" b="0" kern="100" dirty="0">
                          <a:solidFill>
                            <a:schemeClr val="tx1"/>
                          </a:solidFill>
                          <a:effectLst/>
                          <a:latin typeface="+mn-lt"/>
                          <a:ea typeface="微軟正黑體" pitchFamily="34" charset="-120"/>
                          <a:cs typeface="Arial" pitchFamily="34" charset="0"/>
                        </a:rPr>
                        <a:t>(</a:t>
                      </a:r>
                      <a:r>
                        <a:rPr lang="en-US" sz="1400" b="0" kern="100" dirty="0" smtClean="0">
                          <a:solidFill>
                            <a:schemeClr val="tx1"/>
                          </a:solidFill>
                          <a:effectLst/>
                          <a:latin typeface="+mn-lt"/>
                          <a:ea typeface="微軟正黑體" pitchFamily="34" charset="-120"/>
                          <a:cs typeface="Arial" pitchFamily="34" charset="0"/>
                        </a:rPr>
                        <a:t>V1NB</a:t>
                      </a:r>
                      <a:r>
                        <a:rPr lang="en-US" sz="1400" b="0" kern="100" dirty="0">
                          <a:solidFill>
                            <a:schemeClr val="tx1"/>
                          </a:solidFill>
                          <a:effectLst/>
                          <a:latin typeface="+mn-lt"/>
                          <a:ea typeface="微軟正黑體" pitchFamily="34" charset="-120"/>
                          <a:cs typeface="Arial" pitchFamily="34" charset="0"/>
                        </a:rPr>
                        <a:t>)</a:t>
                      </a:r>
                      <a:endParaRPr lang="zh-TW" sz="1400" b="0" kern="100" dirty="0">
                        <a:solidFill>
                          <a:schemeClr val="tx1"/>
                        </a:solidFill>
                        <a:effectLst/>
                        <a:latin typeface="+mn-lt"/>
                        <a:ea typeface="微軟正黑體" pitchFamily="34" charset="-120"/>
                        <a:cs typeface="Arial" pitchFamily="34" charset="0"/>
                      </a:endParaRPr>
                    </a:p>
                  </a:txBody>
                  <a:tcPr marL="61212" marR="6121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spcAft>
                          <a:spcPts val="0"/>
                        </a:spcAft>
                      </a:pPr>
                      <a:r>
                        <a:rPr lang="en-US" sz="1400" b="0" kern="100">
                          <a:solidFill>
                            <a:srgbClr val="000000"/>
                          </a:solidFill>
                          <a:effectLst/>
                          <a:latin typeface="+mn-lt"/>
                          <a:ea typeface="新細明體" panose="02020500000000000000" pitchFamily="18" charset="-120"/>
                        </a:rPr>
                        <a:t>32.9</a:t>
                      </a:r>
                      <a:endParaRPr lang="zh-TW" sz="1400" b="0" kern="10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spcAft>
                          <a:spcPts val="0"/>
                        </a:spcAft>
                      </a:pPr>
                      <a:r>
                        <a:rPr lang="en-US" sz="1400" b="0" kern="100" dirty="0">
                          <a:solidFill>
                            <a:srgbClr val="000000"/>
                          </a:solidFill>
                          <a:effectLst/>
                          <a:latin typeface="+mn-lt"/>
                          <a:ea typeface="新細明體" panose="02020500000000000000" pitchFamily="18" charset="-120"/>
                        </a:rPr>
                        <a:t>28.8</a:t>
                      </a:r>
                      <a:endParaRPr lang="zh-TW" sz="1400" b="0" kern="100" dirty="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spcAft>
                          <a:spcPts val="0"/>
                        </a:spcAft>
                      </a:pPr>
                      <a:r>
                        <a:rPr lang="en-US" sz="1400" b="0" kern="100">
                          <a:solidFill>
                            <a:srgbClr val="000000"/>
                          </a:solidFill>
                          <a:effectLst/>
                          <a:latin typeface="+mn-lt"/>
                          <a:ea typeface="新細明體" panose="02020500000000000000" pitchFamily="18" charset="-120"/>
                        </a:rPr>
                        <a:t>-12%</a:t>
                      </a:r>
                      <a:endParaRPr lang="zh-TW" sz="1400" b="0" kern="10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spcAft>
                          <a:spcPts val="0"/>
                        </a:spcAft>
                      </a:pPr>
                      <a:r>
                        <a:rPr lang="en-US" sz="1400" b="0" kern="100">
                          <a:solidFill>
                            <a:srgbClr val="000000"/>
                          </a:solidFill>
                          <a:effectLst/>
                          <a:latin typeface="+mn-lt"/>
                          <a:ea typeface="新細明體" panose="02020500000000000000" pitchFamily="18" charset="-120"/>
                        </a:rPr>
                        <a:t>8.0</a:t>
                      </a:r>
                      <a:endParaRPr lang="zh-TW" sz="1400" b="0" kern="10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9"/>
                  </a:ext>
                </a:extLst>
              </a:tr>
              <a:tr h="260838">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lnSpc>
                          <a:spcPts val="2100"/>
                        </a:lnSpc>
                        <a:spcBef>
                          <a:spcPts val="0"/>
                        </a:spcBef>
                        <a:spcAft>
                          <a:spcPts val="0"/>
                        </a:spcAft>
                      </a:pPr>
                      <a:r>
                        <a:rPr lang="zh-TW" sz="1400" b="0" kern="100" dirty="0">
                          <a:solidFill>
                            <a:schemeClr val="tx1"/>
                          </a:solidFill>
                          <a:effectLst/>
                          <a:latin typeface="+mn-lt"/>
                          <a:ea typeface="微軟正黑體" pitchFamily="34" charset="-120"/>
                          <a:cs typeface="Arial" pitchFamily="34" charset="0"/>
                        </a:rPr>
                        <a:t>新契約獲利率</a:t>
                      </a:r>
                      <a:r>
                        <a:rPr lang="en-US" sz="1400" b="0" kern="100" dirty="0">
                          <a:solidFill>
                            <a:schemeClr val="tx1"/>
                          </a:solidFill>
                          <a:effectLst/>
                          <a:latin typeface="+mn-lt"/>
                          <a:ea typeface="微軟正黑體" pitchFamily="34" charset="-120"/>
                          <a:cs typeface="Arial" pitchFamily="34" charset="0"/>
                        </a:rPr>
                        <a:t>(</a:t>
                      </a:r>
                      <a:r>
                        <a:rPr lang="en-US" sz="1400" b="0" kern="100" dirty="0" smtClean="0">
                          <a:solidFill>
                            <a:schemeClr val="tx1"/>
                          </a:solidFill>
                          <a:effectLst/>
                          <a:latin typeface="+mn-lt"/>
                          <a:ea typeface="微軟正黑體" pitchFamily="34" charset="-120"/>
                          <a:cs typeface="Arial" pitchFamily="34" charset="0"/>
                        </a:rPr>
                        <a:t>V1NB/FYP</a:t>
                      </a:r>
                      <a:r>
                        <a:rPr lang="en-US" sz="1400" b="0" kern="100" dirty="0">
                          <a:solidFill>
                            <a:schemeClr val="tx1"/>
                          </a:solidFill>
                          <a:effectLst/>
                          <a:latin typeface="+mn-lt"/>
                          <a:ea typeface="微軟正黑體" pitchFamily="34" charset="-120"/>
                          <a:cs typeface="Arial" pitchFamily="34" charset="0"/>
                        </a:rPr>
                        <a:t>)</a:t>
                      </a:r>
                      <a:endParaRPr lang="zh-TW" sz="1400" b="0" kern="100" dirty="0">
                        <a:solidFill>
                          <a:schemeClr val="tx1"/>
                        </a:solidFill>
                        <a:effectLst/>
                        <a:latin typeface="+mn-lt"/>
                        <a:ea typeface="微軟正黑體" pitchFamily="34" charset="-120"/>
                        <a:cs typeface="Arial" pitchFamily="34" charset="0"/>
                      </a:endParaRPr>
                    </a:p>
                  </a:txBody>
                  <a:tcPr marL="61212" marR="6121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b="0" kern="100">
                          <a:solidFill>
                            <a:srgbClr val="000000"/>
                          </a:solidFill>
                          <a:effectLst/>
                          <a:latin typeface="+mn-lt"/>
                          <a:ea typeface="新細明體" panose="02020500000000000000" pitchFamily="18" charset="-120"/>
                        </a:rPr>
                        <a:t>20%</a:t>
                      </a:r>
                      <a:endParaRPr lang="zh-TW" sz="1400" b="0" kern="10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b="0" kern="100" dirty="0">
                          <a:solidFill>
                            <a:srgbClr val="000000"/>
                          </a:solidFill>
                          <a:effectLst/>
                          <a:latin typeface="+mn-lt"/>
                          <a:ea typeface="新細明體" panose="02020500000000000000" pitchFamily="18" charset="-120"/>
                        </a:rPr>
                        <a:t>14%</a:t>
                      </a:r>
                      <a:endParaRPr lang="zh-TW" sz="1400" b="0" kern="100" dirty="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b="0" kern="100">
                          <a:solidFill>
                            <a:srgbClr val="000000"/>
                          </a:solidFill>
                          <a:effectLst/>
                          <a:latin typeface="+mn-lt"/>
                          <a:ea typeface="新細明體" panose="02020500000000000000" pitchFamily="18" charset="-120"/>
                        </a:rPr>
                        <a:t>--</a:t>
                      </a:r>
                      <a:endParaRPr lang="zh-TW" sz="1400" b="0" kern="10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b="0" kern="100">
                          <a:solidFill>
                            <a:srgbClr val="000000"/>
                          </a:solidFill>
                          <a:effectLst/>
                          <a:latin typeface="+mn-lt"/>
                          <a:ea typeface="新細明體" panose="02020500000000000000" pitchFamily="18" charset="-120"/>
                        </a:rPr>
                        <a:t>19%</a:t>
                      </a:r>
                      <a:endParaRPr lang="zh-TW" sz="1400" b="0" kern="10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60838">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lnSpc>
                          <a:spcPts val="2100"/>
                        </a:lnSpc>
                        <a:spcBef>
                          <a:spcPts val="0"/>
                        </a:spcBef>
                        <a:spcAft>
                          <a:spcPts val="0"/>
                        </a:spcAft>
                      </a:pPr>
                      <a:r>
                        <a:rPr lang="zh-TW" sz="1400" b="0" kern="100" dirty="0">
                          <a:solidFill>
                            <a:schemeClr val="tx1"/>
                          </a:solidFill>
                          <a:effectLst/>
                          <a:latin typeface="+mn-lt"/>
                          <a:ea typeface="微軟正黑體" pitchFamily="34" charset="-120"/>
                          <a:cs typeface="Arial" pitchFamily="34" charset="0"/>
                        </a:rPr>
                        <a:t>新契約獲利率</a:t>
                      </a:r>
                      <a:r>
                        <a:rPr lang="en-US" sz="1400" b="0" kern="100" dirty="0">
                          <a:solidFill>
                            <a:schemeClr val="tx1"/>
                          </a:solidFill>
                          <a:effectLst/>
                          <a:latin typeface="+mn-lt"/>
                          <a:ea typeface="微軟正黑體" pitchFamily="34" charset="-120"/>
                          <a:cs typeface="Arial" pitchFamily="34" charset="0"/>
                        </a:rPr>
                        <a:t>(</a:t>
                      </a:r>
                      <a:r>
                        <a:rPr lang="en-US" sz="1400" b="0" kern="100" dirty="0" smtClean="0">
                          <a:solidFill>
                            <a:schemeClr val="tx1"/>
                          </a:solidFill>
                          <a:effectLst/>
                          <a:latin typeface="+mn-lt"/>
                          <a:ea typeface="微軟正黑體" pitchFamily="34" charset="-120"/>
                          <a:cs typeface="Arial" pitchFamily="34" charset="0"/>
                        </a:rPr>
                        <a:t>V1NB/FYPE</a:t>
                      </a:r>
                      <a:r>
                        <a:rPr lang="en-US" sz="1400" b="0" kern="100" dirty="0">
                          <a:solidFill>
                            <a:schemeClr val="tx1"/>
                          </a:solidFill>
                          <a:effectLst/>
                          <a:latin typeface="+mn-lt"/>
                          <a:ea typeface="微軟正黑體" pitchFamily="34" charset="-120"/>
                          <a:cs typeface="Arial" pitchFamily="34" charset="0"/>
                        </a:rPr>
                        <a:t>)</a:t>
                      </a:r>
                      <a:endParaRPr lang="zh-TW" sz="1400" b="0" kern="100" dirty="0">
                        <a:solidFill>
                          <a:schemeClr val="tx1"/>
                        </a:solidFill>
                        <a:effectLst/>
                        <a:latin typeface="+mn-lt"/>
                        <a:ea typeface="微軟正黑體" pitchFamily="34" charset="-120"/>
                        <a:cs typeface="Arial" pitchFamily="34" charset="0"/>
                      </a:endParaRPr>
                    </a:p>
                  </a:txBody>
                  <a:tcPr marL="61212" marR="6121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b="0" kern="100">
                          <a:solidFill>
                            <a:srgbClr val="000000"/>
                          </a:solidFill>
                          <a:effectLst/>
                          <a:latin typeface="+mn-lt"/>
                          <a:ea typeface="新細明體" panose="02020500000000000000" pitchFamily="18" charset="-120"/>
                        </a:rPr>
                        <a:t>53%</a:t>
                      </a:r>
                      <a:endParaRPr lang="zh-TW" sz="1400" b="0" kern="10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b="0" kern="100" dirty="0">
                          <a:solidFill>
                            <a:srgbClr val="000000"/>
                          </a:solidFill>
                          <a:effectLst/>
                          <a:latin typeface="+mn-lt"/>
                          <a:ea typeface="新細明體" panose="02020500000000000000" pitchFamily="18" charset="-120"/>
                        </a:rPr>
                        <a:t>56%</a:t>
                      </a:r>
                      <a:endParaRPr lang="zh-TW" sz="1400" b="0" kern="100" dirty="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b="0" kern="100" dirty="0">
                          <a:solidFill>
                            <a:srgbClr val="000000"/>
                          </a:solidFill>
                          <a:effectLst/>
                          <a:latin typeface="+mn-lt"/>
                          <a:ea typeface="新細明體" panose="02020500000000000000" pitchFamily="18" charset="-120"/>
                        </a:rPr>
                        <a:t>--</a:t>
                      </a:r>
                      <a:endParaRPr lang="zh-TW" sz="1400" b="0" kern="100" dirty="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b="0" kern="100">
                          <a:solidFill>
                            <a:srgbClr val="000000"/>
                          </a:solidFill>
                          <a:effectLst/>
                          <a:latin typeface="+mn-lt"/>
                          <a:ea typeface="新細明體" panose="02020500000000000000" pitchFamily="18" charset="-120"/>
                        </a:rPr>
                        <a:t>60%</a:t>
                      </a:r>
                      <a:endParaRPr lang="zh-TW" sz="1400" b="0" kern="10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60838">
                <a:tc vMerge="1">
                  <a:txBody>
                    <a:bodyPr/>
                    <a:lstStyle/>
                    <a:p>
                      <a:pPr algn="ctr">
                        <a:lnSpc>
                          <a:spcPts val="1800"/>
                        </a:lnSpc>
                        <a:spcBef>
                          <a:spcPts val="300"/>
                        </a:spcBef>
                        <a:spcAft>
                          <a:spcPts val="0"/>
                        </a:spcAft>
                      </a:pPr>
                      <a:endParaRPr lang="zh-TW" sz="1600" b="0" kern="100" dirty="0">
                        <a:solidFill>
                          <a:schemeClr val="tx1"/>
                        </a:solidFill>
                        <a:effectLst/>
                        <a:latin typeface="Arial" pitchFamily="34" charset="0"/>
                        <a:ea typeface="標楷體" pitchFamily="65" charset="-120"/>
                        <a:cs typeface="Arial" pitchFamily="34" charset="0"/>
                      </a:endParaRPr>
                    </a:p>
                  </a:txBody>
                  <a:tcPr marL="61212" marR="612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lnSpc>
                          <a:spcPts val="2100"/>
                        </a:lnSpc>
                        <a:spcBef>
                          <a:spcPts val="0"/>
                        </a:spcBef>
                        <a:spcAft>
                          <a:spcPts val="0"/>
                        </a:spcAft>
                      </a:pPr>
                      <a:r>
                        <a:rPr lang="zh-TW" altLang="en-US" sz="1400" b="0" kern="100" dirty="0" smtClean="0">
                          <a:solidFill>
                            <a:srgbClr val="000000"/>
                          </a:solidFill>
                          <a:effectLst/>
                          <a:latin typeface="+mn-lt"/>
                          <a:ea typeface="微軟正黑體" pitchFamily="34" charset="-120"/>
                          <a:cs typeface="Arial" pitchFamily="34" charset="0"/>
                        </a:rPr>
                        <a:t>排除</a:t>
                      </a:r>
                      <a:r>
                        <a:rPr lang="zh-TW" sz="1400" b="0" kern="100" dirty="0" smtClean="0">
                          <a:solidFill>
                            <a:srgbClr val="000000"/>
                          </a:solidFill>
                          <a:effectLst/>
                          <a:latin typeface="+mn-lt"/>
                          <a:ea typeface="微軟正黑體" pitchFamily="34" charset="-120"/>
                          <a:cs typeface="Arial" pitchFamily="34" charset="0"/>
                        </a:rPr>
                        <a:t>投資型</a:t>
                      </a:r>
                      <a:r>
                        <a:rPr lang="zh-TW" altLang="en-US" sz="1400" b="0" kern="100" dirty="0" smtClean="0">
                          <a:solidFill>
                            <a:srgbClr val="000000"/>
                          </a:solidFill>
                          <a:effectLst/>
                          <a:latin typeface="+mn-lt"/>
                          <a:ea typeface="微軟正黑體" pitchFamily="34" charset="-120"/>
                          <a:cs typeface="Arial" pitchFamily="34" charset="0"/>
                        </a:rPr>
                        <a:t>非</a:t>
                      </a:r>
                      <a:r>
                        <a:rPr lang="en-US" altLang="zh-TW" sz="1400" b="0" kern="100" dirty="0" smtClean="0">
                          <a:solidFill>
                            <a:srgbClr val="000000"/>
                          </a:solidFill>
                          <a:effectLst/>
                          <a:latin typeface="+mn-lt"/>
                          <a:ea typeface="微軟正黑體" pitchFamily="34" charset="-120"/>
                          <a:cs typeface="Arial" pitchFamily="34" charset="0"/>
                        </a:rPr>
                        <a:t>VUL</a:t>
                      </a:r>
                      <a:r>
                        <a:rPr lang="zh-TW" sz="1400" b="0" kern="100" dirty="0" smtClean="0">
                          <a:solidFill>
                            <a:srgbClr val="000000"/>
                          </a:solidFill>
                          <a:effectLst/>
                          <a:latin typeface="+mn-lt"/>
                          <a:ea typeface="微軟正黑體" pitchFamily="34" charset="-120"/>
                          <a:cs typeface="Arial" pitchFamily="34" charset="0"/>
                        </a:rPr>
                        <a:t>新</a:t>
                      </a:r>
                      <a:r>
                        <a:rPr lang="zh-TW" sz="1400" b="0" kern="100" dirty="0">
                          <a:solidFill>
                            <a:srgbClr val="000000"/>
                          </a:solidFill>
                          <a:effectLst/>
                          <a:latin typeface="+mn-lt"/>
                          <a:ea typeface="微軟正黑體" pitchFamily="34" charset="-120"/>
                          <a:cs typeface="Arial" pitchFamily="34" charset="0"/>
                        </a:rPr>
                        <a:t>契約獲</a:t>
                      </a:r>
                      <a:r>
                        <a:rPr lang="zh-TW" sz="1400" b="0" kern="100" dirty="0" smtClean="0">
                          <a:solidFill>
                            <a:srgbClr val="000000"/>
                          </a:solidFill>
                          <a:effectLst/>
                          <a:latin typeface="+mn-lt"/>
                          <a:ea typeface="微軟正黑體" pitchFamily="34" charset="-120"/>
                          <a:cs typeface="Arial" pitchFamily="34" charset="0"/>
                        </a:rPr>
                        <a:t>利率</a:t>
                      </a:r>
                      <a:r>
                        <a:rPr lang="en-US" altLang="zh-TW" sz="1400" b="0" kern="100" dirty="0" smtClean="0">
                          <a:solidFill>
                            <a:srgbClr val="000000"/>
                          </a:solidFill>
                          <a:effectLst/>
                          <a:latin typeface="+mn-lt"/>
                          <a:ea typeface="微軟正黑體" pitchFamily="34" charset="-120"/>
                          <a:cs typeface="Arial" pitchFamily="34" charset="0"/>
                        </a:rPr>
                        <a:t>(</a:t>
                      </a:r>
                      <a:r>
                        <a:rPr lang="en-US" altLang="zh-TW" sz="1400" b="0" kern="100" dirty="0" smtClean="0">
                          <a:solidFill>
                            <a:schemeClr val="tx1"/>
                          </a:solidFill>
                          <a:effectLst/>
                          <a:latin typeface="+mn-lt"/>
                          <a:ea typeface="微軟正黑體" pitchFamily="34" charset="-120"/>
                          <a:cs typeface="Arial" pitchFamily="34" charset="0"/>
                        </a:rPr>
                        <a:t>V1NB/FYP)</a:t>
                      </a:r>
                      <a:endParaRPr lang="zh-TW" altLang="zh-TW" sz="1400" b="0" kern="100" dirty="0">
                        <a:solidFill>
                          <a:schemeClr val="tx1"/>
                        </a:solidFill>
                        <a:effectLst/>
                        <a:latin typeface="+mn-lt"/>
                        <a:ea typeface="微軟正黑體" pitchFamily="34" charset="-120"/>
                        <a:cs typeface="Arial"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b="0" kern="100">
                          <a:solidFill>
                            <a:srgbClr val="000000"/>
                          </a:solidFill>
                          <a:effectLst/>
                          <a:latin typeface="+mn-lt"/>
                          <a:ea typeface="新細明體" panose="02020500000000000000" pitchFamily="18" charset="-120"/>
                        </a:rPr>
                        <a:t>41%</a:t>
                      </a:r>
                      <a:endParaRPr lang="zh-TW" sz="1400" b="0" kern="10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b="0" kern="100">
                          <a:solidFill>
                            <a:srgbClr val="000000"/>
                          </a:solidFill>
                          <a:effectLst/>
                          <a:latin typeface="+mn-lt"/>
                          <a:ea typeface="新細明體" panose="02020500000000000000" pitchFamily="18" charset="-120"/>
                        </a:rPr>
                        <a:t>49%</a:t>
                      </a:r>
                      <a:endParaRPr lang="zh-TW" sz="1400" b="0" kern="10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b="0" kern="100" dirty="0">
                          <a:solidFill>
                            <a:srgbClr val="000000"/>
                          </a:solidFill>
                          <a:effectLst/>
                          <a:latin typeface="+mn-lt"/>
                          <a:ea typeface="新細明體" panose="02020500000000000000" pitchFamily="18" charset="-120"/>
                        </a:rPr>
                        <a:t>--</a:t>
                      </a:r>
                      <a:endParaRPr lang="zh-TW" sz="1400" b="0" kern="100" dirty="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b="0" kern="100">
                          <a:solidFill>
                            <a:srgbClr val="000000"/>
                          </a:solidFill>
                          <a:effectLst/>
                          <a:latin typeface="+mn-lt"/>
                          <a:ea typeface="新細明體" panose="02020500000000000000" pitchFamily="18" charset="-120"/>
                        </a:rPr>
                        <a:t>47%</a:t>
                      </a:r>
                      <a:endParaRPr lang="zh-TW" sz="1400" b="0" kern="10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60838">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2100"/>
                        </a:lnSpc>
                        <a:spcBef>
                          <a:spcPts val="0"/>
                        </a:spcBef>
                        <a:spcAft>
                          <a:spcPts val="0"/>
                        </a:spcAft>
                      </a:pPr>
                      <a:r>
                        <a:rPr lang="zh-TW" sz="1400" b="0" kern="100" dirty="0">
                          <a:solidFill>
                            <a:schemeClr val="tx1"/>
                          </a:solidFill>
                          <a:effectLst/>
                          <a:latin typeface="+mn-lt"/>
                          <a:ea typeface="微軟正黑體" pitchFamily="34" charset="-120"/>
                          <a:cs typeface="Arial" pitchFamily="34" charset="0"/>
                        </a:rPr>
                        <a:t>精算價值</a:t>
                      </a:r>
                    </a:p>
                  </a:txBody>
                  <a:tcPr marL="61212" marR="6121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lnSpc>
                          <a:spcPts val="2100"/>
                        </a:lnSpc>
                        <a:spcBef>
                          <a:spcPts val="0"/>
                        </a:spcBef>
                        <a:spcAft>
                          <a:spcPts val="0"/>
                        </a:spcAft>
                      </a:pPr>
                      <a:r>
                        <a:rPr lang="zh-TW" sz="1400" b="0" kern="100" dirty="0">
                          <a:solidFill>
                            <a:schemeClr val="tx1"/>
                          </a:solidFill>
                          <a:effectLst/>
                          <a:latin typeface="+mn-lt"/>
                          <a:ea typeface="微軟正黑體" pitchFamily="34" charset="-120"/>
                          <a:cs typeface="Arial" pitchFamily="34" charset="0"/>
                        </a:rPr>
                        <a:t>新契約乘數</a:t>
                      </a:r>
                    </a:p>
                  </a:txBody>
                  <a:tcPr marL="61212" marR="6121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b="0" kern="100">
                          <a:solidFill>
                            <a:srgbClr val="000000"/>
                          </a:solidFill>
                          <a:effectLst/>
                          <a:latin typeface="+mn-lt"/>
                          <a:ea typeface="新細明體" panose="02020500000000000000" pitchFamily="18" charset="-120"/>
                        </a:rPr>
                        <a:t>8.8</a:t>
                      </a:r>
                      <a:endParaRPr lang="zh-TW" sz="1400" b="0" kern="10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b="0" kern="100">
                          <a:solidFill>
                            <a:srgbClr val="000000"/>
                          </a:solidFill>
                          <a:effectLst/>
                          <a:latin typeface="+mn-lt"/>
                          <a:ea typeface="新細明體" panose="02020500000000000000" pitchFamily="18" charset="-120"/>
                        </a:rPr>
                        <a:t>8.8</a:t>
                      </a:r>
                      <a:endParaRPr lang="zh-TW" sz="1400" b="0" kern="10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b="0" kern="100" dirty="0">
                          <a:solidFill>
                            <a:srgbClr val="000000"/>
                          </a:solidFill>
                          <a:effectLst/>
                          <a:latin typeface="+mn-lt"/>
                          <a:ea typeface="新細明體" panose="02020500000000000000" pitchFamily="18" charset="-120"/>
                        </a:rPr>
                        <a:t>--</a:t>
                      </a:r>
                      <a:endParaRPr lang="zh-TW" sz="1400" b="0" kern="100" dirty="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b="0" kern="100">
                          <a:solidFill>
                            <a:srgbClr val="000000"/>
                          </a:solidFill>
                          <a:effectLst/>
                          <a:latin typeface="+mn-lt"/>
                          <a:ea typeface="新細明體" panose="02020500000000000000" pitchFamily="18" charset="-120"/>
                        </a:rPr>
                        <a:t>--</a:t>
                      </a:r>
                      <a:endParaRPr lang="zh-TW" sz="1400" b="0" kern="10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60838">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lnSpc>
                          <a:spcPts val="2100"/>
                        </a:lnSpc>
                        <a:spcBef>
                          <a:spcPts val="0"/>
                        </a:spcBef>
                        <a:spcAft>
                          <a:spcPts val="0"/>
                        </a:spcAft>
                      </a:pPr>
                      <a:r>
                        <a:rPr lang="zh-TW" sz="1400" b="0" kern="100" dirty="0">
                          <a:solidFill>
                            <a:schemeClr val="tx1"/>
                          </a:solidFill>
                          <a:effectLst/>
                          <a:latin typeface="+mn-lt"/>
                          <a:ea typeface="微軟正黑體" pitchFamily="34" charset="-120"/>
                          <a:cs typeface="Arial" pitchFamily="34" charset="0"/>
                        </a:rPr>
                        <a:t>精算價值</a:t>
                      </a:r>
                    </a:p>
                  </a:txBody>
                  <a:tcPr marL="61212" marR="6121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b="0" kern="100">
                          <a:solidFill>
                            <a:srgbClr val="000000"/>
                          </a:solidFill>
                          <a:effectLst/>
                          <a:latin typeface="+mn-lt"/>
                          <a:ea typeface="新細明體" panose="02020500000000000000" pitchFamily="18" charset="-120"/>
                        </a:rPr>
                        <a:t>1,446</a:t>
                      </a:r>
                      <a:endParaRPr lang="zh-TW" sz="1400" b="0" kern="10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b="0" kern="100">
                          <a:solidFill>
                            <a:srgbClr val="000000"/>
                          </a:solidFill>
                          <a:effectLst/>
                          <a:latin typeface="+mn-lt"/>
                          <a:ea typeface="新細明體" panose="02020500000000000000" pitchFamily="18" charset="-120"/>
                        </a:rPr>
                        <a:t>1,462</a:t>
                      </a:r>
                      <a:endParaRPr lang="zh-TW" sz="1400" b="0" kern="10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b="0" kern="100" dirty="0">
                          <a:solidFill>
                            <a:srgbClr val="000000"/>
                          </a:solidFill>
                          <a:effectLst/>
                          <a:latin typeface="+mn-lt"/>
                          <a:ea typeface="新細明體" panose="02020500000000000000" pitchFamily="18" charset="-120"/>
                        </a:rPr>
                        <a:t>1%</a:t>
                      </a:r>
                      <a:endParaRPr lang="zh-TW" sz="1400" b="0" kern="100" dirty="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b="0" kern="100">
                          <a:solidFill>
                            <a:srgbClr val="000000"/>
                          </a:solidFill>
                          <a:effectLst/>
                          <a:latin typeface="+mn-lt"/>
                          <a:ea typeface="新細明體" panose="02020500000000000000" pitchFamily="18" charset="-120"/>
                        </a:rPr>
                        <a:t>--</a:t>
                      </a:r>
                      <a:endParaRPr lang="zh-TW" sz="1400" b="0" kern="10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60838">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2100"/>
                        </a:lnSpc>
                        <a:spcBef>
                          <a:spcPts val="0"/>
                        </a:spcBef>
                        <a:spcAft>
                          <a:spcPts val="0"/>
                        </a:spcAft>
                      </a:pPr>
                      <a:r>
                        <a:rPr lang="zh-TW" sz="1400" b="0" kern="100" dirty="0" smtClean="0">
                          <a:solidFill>
                            <a:schemeClr val="tx1"/>
                          </a:solidFill>
                          <a:effectLst/>
                          <a:latin typeface="+mn-lt"/>
                          <a:ea typeface="微軟正黑體" pitchFamily="34" charset="-120"/>
                          <a:cs typeface="Arial" pitchFamily="34" charset="0"/>
                        </a:rPr>
                        <a:t>每</a:t>
                      </a:r>
                      <a:r>
                        <a:rPr lang="zh-TW" sz="1400" b="0" kern="100" dirty="0">
                          <a:solidFill>
                            <a:schemeClr val="tx1"/>
                          </a:solidFill>
                          <a:effectLst/>
                          <a:latin typeface="+mn-lt"/>
                          <a:ea typeface="微軟正黑體" pitchFamily="34" charset="-120"/>
                          <a:cs typeface="Arial" pitchFamily="34" charset="0"/>
                        </a:rPr>
                        <a:t>股</a:t>
                      </a:r>
                      <a:r>
                        <a:rPr lang="zh-TW" sz="1400" b="0" kern="100" dirty="0" smtClean="0">
                          <a:solidFill>
                            <a:schemeClr val="tx1"/>
                          </a:solidFill>
                          <a:effectLst/>
                          <a:latin typeface="+mn-lt"/>
                          <a:ea typeface="微軟正黑體" pitchFamily="34" charset="-120"/>
                          <a:cs typeface="Arial" pitchFamily="34" charset="0"/>
                        </a:rPr>
                        <a:t>價值</a:t>
                      </a:r>
                      <a:endParaRPr lang="zh-TW" sz="1400" b="0" kern="100" baseline="30000" dirty="0" smtClean="0">
                        <a:solidFill>
                          <a:schemeClr val="tx1"/>
                        </a:solidFill>
                        <a:effectLst/>
                        <a:latin typeface="+mn-lt"/>
                        <a:ea typeface="微軟正黑體" pitchFamily="34" charset="-120"/>
                        <a:cs typeface="Arial" pitchFamily="34" charset="0"/>
                      </a:endParaRPr>
                    </a:p>
                  </a:txBody>
                  <a:tcPr marL="61212" marR="6121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lnSpc>
                          <a:spcPts val="2100"/>
                        </a:lnSpc>
                        <a:spcBef>
                          <a:spcPts val="0"/>
                        </a:spcBef>
                        <a:spcAft>
                          <a:spcPts val="0"/>
                        </a:spcAft>
                      </a:pPr>
                      <a:r>
                        <a:rPr lang="zh-TW" altLang="en-US" sz="1400" b="0" kern="100" dirty="0" smtClean="0">
                          <a:solidFill>
                            <a:schemeClr val="tx1"/>
                          </a:solidFill>
                          <a:effectLst/>
                          <a:latin typeface="+mn-lt"/>
                          <a:ea typeface="微軟正黑體" pitchFamily="34" charset="-120"/>
                          <a:cs typeface="Arial" pitchFamily="34" charset="0"/>
                        </a:rPr>
                        <a:t>金控</a:t>
                      </a:r>
                      <a:r>
                        <a:rPr lang="zh-TW" sz="1400" b="0" kern="100" dirty="0" smtClean="0">
                          <a:solidFill>
                            <a:schemeClr val="tx1"/>
                          </a:solidFill>
                          <a:effectLst/>
                          <a:latin typeface="+mn-lt"/>
                          <a:ea typeface="微軟正黑體" pitchFamily="34" charset="-120"/>
                          <a:cs typeface="Arial" pitchFamily="34" charset="0"/>
                        </a:rPr>
                        <a:t>每</a:t>
                      </a:r>
                      <a:r>
                        <a:rPr lang="zh-TW" sz="1400" b="0" kern="100" dirty="0">
                          <a:solidFill>
                            <a:schemeClr val="tx1"/>
                          </a:solidFill>
                          <a:effectLst/>
                          <a:latin typeface="+mn-lt"/>
                          <a:ea typeface="微軟正黑體" pitchFamily="34" charset="-120"/>
                          <a:cs typeface="Arial" pitchFamily="34" charset="0"/>
                        </a:rPr>
                        <a:t>股隱含價值</a:t>
                      </a:r>
                    </a:p>
                  </a:txBody>
                  <a:tcPr marL="61212" marR="6121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spcAft>
                          <a:spcPts val="0"/>
                        </a:spcAft>
                      </a:pPr>
                      <a:r>
                        <a:rPr lang="en-US" sz="1400" b="0" kern="100">
                          <a:solidFill>
                            <a:srgbClr val="000000"/>
                          </a:solidFill>
                          <a:effectLst/>
                          <a:latin typeface="+mn-lt"/>
                          <a:ea typeface="新細明體" panose="02020500000000000000" pitchFamily="18" charset="-120"/>
                        </a:rPr>
                        <a:t>86.8</a:t>
                      </a:r>
                      <a:endParaRPr lang="zh-TW" sz="1400" b="0" kern="10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spcAft>
                          <a:spcPts val="0"/>
                        </a:spcAft>
                      </a:pPr>
                      <a:r>
                        <a:rPr lang="en-US" sz="1400" b="0" kern="100">
                          <a:solidFill>
                            <a:srgbClr val="000000"/>
                          </a:solidFill>
                          <a:effectLst/>
                          <a:latin typeface="+mn-lt"/>
                          <a:ea typeface="新細明體" panose="02020500000000000000" pitchFamily="18" charset="-120"/>
                        </a:rPr>
                        <a:t>91.0</a:t>
                      </a:r>
                      <a:endParaRPr lang="zh-TW" sz="1400" b="0" kern="10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spcAft>
                          <a:spcPts val="0"/>
                        </a:spcAft>
                      </a:pPr>
                      <a:r>
                        <a:rPr lang="en-US" sz="1400" b="0" kern="100" dirty="0">
                          <a:solidFill>
                            <a:srgbClr val="000000"/>
                          </a:solidFill>
                          <a:effectLst/>
                          <a:latin typeface="+mn-lt"/>
                          <a:ea typeface="新細明體" panose="02020500000000000000" pitchFamily="18" charset="-120"/>
                        </a:rPr>
                        <a:t>5%</a:t>
                      </a:r>
                      <a:endParaRPr lang="zh-TW" sz="1400" b="0" kern="100" dirty="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spcAft>
                          <a:spcPts val="0"/>
                        </a:spcAft>
                      </a:pPr>
                      <a:r>
                        <a:rPr lang="en-US" sz="1400" b="0" kern="100" dirty="0">
                          <a:solidFill>
                            <a:srgbClr val="000000"/>
                          </a:solidFill>
                          <a:effectLst/>
                          <a:latin typeface="+mn-lt"/>
                          <a:ea typeface="新細明體" panose="02020500000000000000" pitchFamily="18" charset="-120"/>
                        </a:rPr>
                        <a:t>--</a:t>
                      </a:r>
                      <a:endParaRPr lang="zh-TW" sz="1400" b="0" kern="100" dirty="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15"/>
                  </a:ext>
                </a:extLst>
              </a:tr>
              <a:tr h="260838">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lnSpc>
                          <a:spcPts val="2100"/>
                        </a:lnSpc>
                        <a:spcBef>
                          <a:spcPts val="0"/>
                        </a:spcBef>
                        <a:spcAft>
                          <a:spcPts val="0"/>
                        </a:spcAft>
                      </a:pPr>
                      <a:r>
                        <a:rPr lang="zh-TW" altLang="en-US" sz="1400" b="0" kern="100" dirty="0" smtClean="0">
                          <a:solidFill>
                            <a:schemeClr val="tx1"/>
                          </a:solidFill>
                          <a:effectLst/>
                          <a:latin typeface="+mn-lt"/>
                          <a:ea typeface="微軟正黑體" pitchFamily="34" charset="-120"/>
                          <a:cs typeface="Arial" pitchFamily="34" charset="0"/>
                        </a:rPr>
                        <a:t>金控</a:t>
                      </a:r>
                      <a:r>
                        <a:rPr lang="zh-TW" sz="1400" b="0" kern="100" dirty="0" smtClean="0">
                          <a:solidFill>
                            <a:schemeClr val="tx1"/>
                          </a:solidFill>
                          <a:effectLst/>
                          <a:latin typeface="+mn-lt"/>
                          <a:ea typeface="微軟正黑體" pitchFamily="34" charset="-120"/>
                          <a:cs typeface="Arial" pitchFamily="34" charset="0"/>
                        </a:rPr>
                        <a:t>每</a:t>
                      </a:r>
                      <a:r>
                        <a:rPr lang="zh-TW" sz="1400" b="0" kern="100" dirty="0">
                          <a:solidFill>
                            <a:schemeClr val="tx1"/>
                          </a:solidFill>
                          <a:effectLst/>
                          <a:latin typeface="+mn-lt"/>
                          <a:ea typeface="微軟正黑體" pitchFamily="34" charset="-120"/>
                          <a:cs typeface="Arial" pitchFamily="34" charset="0"/>
                        </a:rPr>
                        <a:t>股精算價值</a:t>
                      </a:r>
                    </a:p>
                  </a:txBody>
                  <a:tcPr marL="61212" marR="6121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b="0" kern="100">
                          <a:solidFill>
                            <a:srgbClr val="000000"/>
                          </a:solidFill>
                          <a:effectLst/>
                          <a:latin typeface="+mn-lt"/>
                          <a:ea typeface="新細明體" panose="02020500000000000000" pitchFamily="18" charset="-120"/>
                        </a:rPr>
                        <a:t>109.8</a:t>
                      </a:r>
                      <a:endParaRPr lang="zh-TW" sz="1400" b="0" kern="10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b="0" kern="100">
                          <a:solidFill>
                            <a:srgbClr val="000000"/>
                          </a:solidFill>
                          <a:effectLst/>
                          <a:latin typeface="+mn-lt"/>
                          <a:ea typeface="新細明體" panose="02020500000000000000" pitchFamily="18" charset="-120"/>
                        </a:rPr>
                        <a:t>111.0</a:t>
                      </a:r>
                      <a:endParaRPr lang="zh-TW" sz="1400" b="0" kern="10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b="0" kern="100">
                          <a:solidFill>
                            <a:srgbClr val="000000"/>
                          </a:solidFill>
                          <a:effectLst/>
                          <a:latin typeface="+mn-lt"/>
                          <a:ea typeface="新細明體" panose="02020500000000000000" pitchFamily="18" charset="-120"/>
                        </a:rPr>
                        <a:t>1%</a:t>
                      </a:r>
                      <a:endParaRPr lang="zh-TW" sz="1400" b="0" kern="10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b="0" kern="100" dirty="0">
                          <a:solidFill>
                            <a:srgbClr val="000000"/>
                          </a:solidFill>
                          <a:effectLst/>
                          <a:latin typeface="+mn-lt"/>
                          <a:ea typeface="新細明體" panose="02020500000000000000" pitchFamily="18" charset="-120"/>
                        </a:rPr>
                        <a:t>--</a:t>
                      </a:r>
                      <a:endParaRPr lang="zh-TW" sz="1400" b="0" kern="100" dirty="0">
                        <a:effectLst/>
                        <a:latin typeface="+mn-lt"/>
                        <a:ea typeface="新細明體" panose="02020500000000000000" pitchFamily="18"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3320035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經濟假設：有效契約投資報酬率假設</a:t>
            </a:r>
            <a:endParaRPr lang="zh-TW" altLang="en-US" dirty="0"/>
          </a:p>
        </p:txBody>
      </p:sp>
      <p:sp>
        <p:nvSpPr>
          <p:cNvPr id="5" name="投影片編號版面配置區 4"/>
          <p:cNvSpPr>
            <a:spLocks noGrp="1"/>
          </p:cNvSpPr>
          <p:nvPr>
            <p:ph type="sldNum" sz="quarter" idx="12"/>
          </p:nvPr>
        </p:nvSpPr>
        <p:spPr/>
        <p:txBody>
          <a:bodyPr/>
          <a:lstStyle/>
          <a:p>
            <a:fld id="{018B90E8-31B4-41F6-8174-D549C5229FD8}" type="slidenum">
              <a:rPr lang="zh-TW" altLang="en-US" smtClean="0"/>
              <a:pPr/>
              <a:t>53</a:t>
            </a:fld>
            <a:endParaRPr lang="zh-TW" altLang="en-US"/>
          </a:p>
        </p:txBody>
      </p:sp>
      <p:sp>
        <p:nvSpPr>
          <p:cNvPr id="11" name="Rectangle 3"/>
          <p:cNvSpPr>
            <a:spLocks noChangeArrowheads="1"/>
          </p:cNvSpPr>
          <p:nvPr/>
        </p:nvSpPr>
        <p:spPr bwMode="auto">
          <a:xfrm>
            <a:off x="497633" y="855285"/>
            <a:ext cx="8525423"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263525" indent="-263525">
              <a:lnSpc>
                <a:spcPts val="2000"/>
              </a:lnSpc>
              <a:buFont typeface="Wingdings" pitchFamily="2" charset="2"/>
              <a:buChar char="n"/>
              <a:tabLst>
                <a:tab pos="990600" algn="l"/>
              </a:tabLst>
              <a:defRPr/>
            </a:pPr>
            <a:r>
              <a:rPr lang="en-US" altLang="zh-TW" i="0" dirty="0" smtClean="0">
                <a:solidFill>
                  <a:schemeClr val="tx1"/>
                </a:solidFill>
                <a:ea typeface="微軟正黑體" pitchFamily="34" charset="-120"/>
                <a:cs typeface="Arial" pitchFamily="34" charset="0"/>
              </a:rPr>
              <a:t>2020</a:t>
            </a:r>
            <a:r>
              <a:rPr lang="zh-TW" altLang="zh-TW" i="0" dirty="0" smtClean="0">
                <a:solidFill>
                  <a:schemeClr val="tx1"/>
                </a:solidFill>
                <a:ea typeface="微軟正黑體" pitchFamily="34" charset="-120"/>
                <a:cs typeface="Arial" pitchFamily="34" charset="0"/>
              </a:rPr>
              <a:t>年</a:t>
            </a:r>
            <a:r>
              <a:rPr lang="zh-TW" altLang="zh-TW" i="0" dirty="0">
                <a:solidFill>
                  <a:schemeClr val="tx1"/>
                </a:solidFill>
                <a:ea typeface="微軟正黑體" pitchFamily="34" charset="-120"/>
                <a:cs typeface="Arial" pitchFamily="34" charset="0"/>
              </a:rPr>
              <a:t>及</a:t>
            </a:r>
            <a:r>
              <a:rPr lang="en-US" altLang="zh-TW" i="0" dirty="0" smtClean="0">
                <a:solidFill>
                  <a:schemeClr val="tx1"/>
                </a:solidFill>
                <a:ea typeface="微軟正黑體" pitchFamily="34" charset="-120"/>
                <a:cs typeface="Arial" pitchFamily="34" charset="0"/>
              </a:rPr>
              <a:t>2021</a:t>
            </a:r>
            <a:r>
              <a:rPr lang="zh-TW" altLang="zh-TW" i="0" dirty="0" smtClean="0">
                <a:solidFill>
                  <a:schemeClr val="tx1"/>
                </a:solidFill>
                <a:ea typeface="微軟正黑體" pitchFamily="34" charset="-120"/>
                <a:cs typeface="Arial" pitchFamily="34" charset="0"/>
              </a:rPr>
              <a:t>年</a:t>
            </a:r>
            <a:r>
              <a:rPr lang="zh-TW" altLang="zh-TW" i="0" dirty="0">
                <a:solidFill>
                  <a:schemeClr val="tx1"/>
                </a:solidFill>
                <a:ea typeface="微軟正黑體" pitchFamily="34" charset="-120"/>
                <a:cs typeface="Arial" pitchFamily="34" charset="0"/>
              </a:rPr>
              <a:t>台幣帳戶有效契約投資報酬率比較</a:t>
            </a:r>
            <a:endParaRPr lang="en-US" altLang="zh-TW" i="0" dirty="0">
              <a:solidFill>
                <a:schemeClr val="tx1"/>
              </a:solidFill>
              <a:ea typeface="微軟正黑體" pitchFamily="34" charset="-120"/>
              <a:cs typeface="Arial" pitchFamily="34" charset="0"/>
            </a:endParaRPr>
          </a:p>
          <a:p>
            <a:pPr>
              <a:lnSpc>
                <a:spcPts val="2000"/>
              </a:lnSpc>
              <a:buFont typeface="Wingdings" pitchFamily="2" charset="2"/>
              <a:buChar char="n"/>
              <a:tabLst>
                <a:tab pos="990600" algn="l"/>
              </a:tabLst>
              <a:defRPr/>
            </a:pPr>
            <a:endParaRPr lang="en-US" altLang="zh-TW" i="0" dirty="0">
              <a:solidFill>
                <a:schemeClr val="tx1"/>
              </a:solidFill>
              <a:ea typeface="微軟正黑體" pitchFamily="34" charset="-120"/>
              <a:cs typeface="Arial" pitchFamily="34" charset="0"/>
            </a:endParaRPr>
          </a:p>
          <a:p>
            <a:pPr>
              <a:lnSpc>
                <a:spcPts val="2000"/>
              </a:lnSpc>
              <a:buFont typeface="Wingdings" pitchFamily="2" charset="2"/>
              <a:buChar char="n"/>
              <a:tabLst>
                <a:tab pos="990600" algn="l"/>
              </a:tabLst>
              <a:defRPr/>
            </a:pPr>
            <a:endParaRPr lang="en-US" altLang="zh-TW" i="0" dirty="0">
              <a:solidFill>
                <a:schemeClr val="tx1"/>
              </a:solidFill>
              <a:ea typeface="微軟正黑體" pitchFamily="34" charset="-120"/>
              <a:cs typeface="Arial" pitchFamily="34" charset="0"/>
            </a:endParaRPr>
          </a:p>
          <a:p>
            <a:pPr>
              <a:lnSpc>
                <a:spcPts val="2000"/>
              </a:lnSpc>
              <a:buFont typeface="Wingdings" pitchFamily="2" charset="2"/>
              <a:buChar char="n"/>
              <a:tabLst>
                <a:tab pos="990600" algn="l"/>
              </a:tabLst>
              <a:defRPr/>
            </a:pPr>
            <a:endParaRPr lang="en-US" altLang="zh-TW" i="0" dirty="0">
              <a:solidFill>
                <a:schemeClr val="tx1"/>
              </a:solidFill>
              <a:ea typeface="微軟正黑體" pitchFamily="34" charset="-120"/>
              <a:cs typeface="Arial" pitchFamily="34" charset="0"/>
            </a:endParaRPr>
          </a:p>
          <a:p>
            <a:pPr>
              <a:lnSpc>
                <a:spcPts val="2000"/>
              </a:lnSpc>
              <a:buFont typeface="Wingdings" pitchFamily="2" charset="2"/>
              <a:buChar char="n"/>
              <a:tabLst>
                <a:tab pos="990600" algn="l"/>
              </a:tabLst>
              <a:defRPr/>
            </a:pPr>
            <a:endParaRPr lang="zh-TW" altLang="en-US" i="0" dirty="0">
              <a:solidFill>
                <a:schemeClr val="tx1"/>
              </a:solidFill>
              <a:ea typeface="微軟正黑體" pitchFamily="34" charset="-120"/>
              <a:cs typeface="Arial" pitchFamily="34" charset="0"/>
            </a:endParaRPr>
          </a:p>
          <a:p>
            <a:pPr>
              <a:lnSpc>
                <a:spcPts val="2000"/>
              </a:lnSpc>
              <a:tabLst>
                <a:tab pos="990600" algn="l"/>
              </a:tabLst>
              <a:defRPr/>
            </a:pPr>
            <a:endParaRPr lang="en-US" altLang="zh-TW" i="0" dirty="0">
              <a:solidFill>
                <a:schemeClr val="tx1"/>
              </a:solidFill>
              <a:ea typeface="微軟正黑體" pitchFamily="34" charset="-120"/>
              <a:cs typeface="Arial" pitchFamily="34" charset="0"/>
            </a:endParaRPr>
          </a:p>
          <a:p>
            <a:pPr>
              <a:lnSpc>
                <a:spcPts val="2000"/>
              </a:lnSpc>
              <a:tabLst>
                <a:tab pos="990600" algn="l"/>
              </a:tabLst>
              <a:defRPr/>
            </a:pPr>
            <a:endParaRPr lang="en-US" altLang="zh-TW" i="0" dirty="0">
              <a:solidFill>
                <a:schemeClr val="tx1"/>
              </a:solidFill>
              <a:ea typeface="微軟正黑體" pitchFamily="34" charset="-120"/>
              <a:cs typeface="Arial" pitchFamily="34" charset="0"/>
            </a:endParaRPr>
          </a:p>
          <a:p>
            <a:pPr>
              <a:lnSpc>
                <a:spcPts val="2000"/>
              </a:lnSpc>
              <a:tabLst>
                <a:tab pos="990600" algn="l"/>
              </a:tabLst>
              <a:defRPr/>
            </a:pPr>
            <a:endParaRPr lang="en-US" altLang="zh-TW" i="0" dirty="0">
              <a:solidFill>
                <a:schemeClr val="tx1"/>
              </a:solidFill>
              <a:ea typeface="微軟正黑體" pitchFamily="34" charset="-120"/>
              <a:cs typeface="Arial" pitchFamily="34" charset="0"/>
            </a:endParaRPr>
          </a:p>
          <a:p>
            <a:pPr>
              <a:lnSpc>
                <a:spcPts val="2000"/>
              </a:lnSpc>
              <a:tabLst>
                <a:tab pos="990600" algn="l"/>
              </a:tabLst>
              <a:defRPr/>
            </a:pPr>
            <a:endParaRPr lang="en-US" altLang="zh-TW" i="0" dirty="0">
              <a:solidFill>
                <a:schemeClr val="tx1"/>
              </a:solidFill>
              <a:ea typeface="微軟正黑體" pitchFamily="34" charset="-120"/>
              <a:cs typeface="Arial" pitchFamily="34" charset="0"/>
            </a:endParaRPr>
          </a:p>
          <a:p>
            <a:pPr>
              <a:lnSpc>
                <a:spcPts val="2000"/>
              </a:lnSpc>
              <a:tabLst>
                <a:tab pos="990600" algn="l"/>
              </a:tabLst>
              <a:defRPr/>
            </a:pPr>
            <a:endParaRPr lang="en-US" altLang="zh-TW" i="0" dirty="0">
              <a:solidFill>
                <a:schemeClr val="tx1"/>
              </a:solidFill>
              <a:ea typeface="微軟正黑體" pitchFamily="34" charset="-120"/>
              <a:cs typeface="Arial" pitchFamily="34" charset="0"/>
            </a:endParaRPr>
          </a:p>
          <a:p>
            <a:pPr marL="285750" indent="-285750">
              <a:lnSpc>
                <a:spcPts val="2000"/>
              </a:lnSpc>
              <a:buFont typeface="Wingdings" pitchFamily="2" charset="2"/>
              <a:buChar char="n"/>
              <a:tabLst>
                <a:tab pos="990600" algn="l"/>
              </a:tabLst>
              <a:defRPr/>
            </a:pPr>
            <a:endParaRPr lang="en-US" altLang="zh-TW" i="0" dirty="0" smtClean="0">
              <a:solidFill>
                <a:schemeClr val="tx1"/>
              </a:solidFill>
              <a:ea typeface="微軟正黑體" pitchFamily="34" charset="-120"/>
              <a:cs typeface="Arial" pitchFamily="34" charset="0"/>
            </a:endParaRPr>
          </a:p>
          <a:p>
            <a:pPr marL="273050" indent="-273050">
              <a:lnSpc>
                <a:spcPts val="2000"/>
              </a:lnSpc>
              <a:buFont typeface="Wingdings" pitchFamily="2" charset="2"/>
              <a:buChar char="n"/>
              <a:tabLst>
                <a:tab pos="990600" algn="l"/>
              </a:tabLst>
              <a:defRPr/>
            </a:pPr>
            <a:r>
              <a:rPr lang="en-US" altLang="zh-TW" i="0" dirty="0" smtClean="0">
                <a:solidFill>
                  <a:schemeClr val="tx1"/>
                </a:solidFill>
                <a:ea typeface="微軟正黑體" pitchFamily="34" charset="-120"/>
                <a:cs typeface="Arial" pitchFamily="34" charset="0"/>
              </a:rPr>
              <a:t>2020</a:t>
            </a:r>
            <a:r>
              <a:rPr lang="zh-TW" altLang="zh-TW" i="0" dirty="0" smtClean="0">
                <a:solidFill>
                  <a:schemeClr val="tx1"/>
                </a:solidFill>
                <a:ea typeface="微軟正黑體" pitchFamily="34" charset="-120"/>
                <a:cs typeface="Arial" pitchFamily="34" charset="0"/>
              </a:rPr>
              <a:t>年</a:t>
            </a:r>
            <a:r>
              <a:rPr lang="zh-TW" altLang="zh-TW" i="0" dirty="0">
                <a:solidFill>
                  <a:schemeClr val="tx1"/>
                </a:solidFill>
                <a:ea typeface="微軟正黑體" pitchFamily="34" charset="-120"/>
                <a:cs typeface="Arial" pitchFamily="34" charset="0"/>
              </a:rPr>
              <a:t>及</a:t>
            </a:r>
            <a:r>
              <a:rPr lang="en-US" altLang="zh-TW" i="0" dirty="0" smtClean="0">
                <a:solidFill>
                  <a:schemeClr val="tx1"/>
                </a:solidFill>
                <a:ea typeface="微軟正黑體" pitchFamily="34" charset="-120"/>
                <a:cs typeface="Arial" pitchFamily="34" charset="0"/>
              </a:rPr>
              <a:t>2021</a:t>
            </a:r>
            <a:r>
              <a:rPr lang="zh-TW" altLang="en-US" i="0" dirty="0" smtClean="0">
                <a:solidFill>
                  <a:schemeClr val="tx1"/>
                </a:solidFill>
                <a:ea typeface="微軟正黑體" pitchFamily="34" charset="-120"/>
                <a:cs typeface="Arial" pitchFamily="34" charset="0"/>
              </a:rPr>
              <a:t>年</a:t>
            </a:r>
            <a:r>
              <a:rPr lang="zh-TW" altLang="zh-TW" i="0" dirty="0" smtClean="0">
                <a:solidFill>
                  <a:schemeClr val="tx1"/>
                </a:solidFill>
                <a:ea typeface="微軟正黑體" pitchFamily="34" charset="-120"/>
                <a:cs typeface="Arial" pitchFamily="34" charset="0"/>
              </a:rPr>
              <a:t>美元</a:t>
            </a:r>
            <a:r>
              <a:rPr lang="zh-TW" altLang="en-US" i="0" dirty="0" smtClean="0">
                <a:solidFill>
                  <a:schemeClr val="tx1"/>
                </a:solidFill>
                <a:ea typeface="微軟正黑體" pitchFamily="34" charset="-120"/>
                <a:cs typeface="Arial" pitchFamily="34" charset="0"/>
              </a:rPr>
              <a:t>帳戶有效契約</a:t>
            </a:r>
            <a:r>
              <a:rPr lang="zh-TW" altLang="zh-TW" i="0" dirty="0" smtClean="0">
                <a:solidFill>
                  <a:schemeClr val="tx1"/>
                </a:solidFill>
                <a:ea typeface="微軟正黑體" pitchFamily="34" charset="-120"/>
                <a:cs typeface="Arial" pitchFamily="34" charset="0"/>
              </a:rPr>
              <a:t>投資</a:t>
            </a:r>
            <a:r>
              <a:rPr lang="zh-TW" altLang="zh-TW" i="0" dirty="0">
                <a:solidFill>
                  <a:schemeClr val="tx1"/>
                </a:solidFill>
                <a:ea typeface="微軟正黑體" pitchFamily="34" charset="-120"/>
                <a:cs typeface="Arial" pitchFamily="34" charset="0"/>
              </a:rPr>
              <a:t>報酬率</a:t>
            </a:r>
            <a:r>
              <a:rPr lang="zh-TW" altLang="zh-TW" i="0" dirty="0" smtClean="0">
                <a:solidFill>
                  <a:schemeClr val="tx1"/>
                </a:solidFill>
                <a:ea typeface="微軟正黑體" pitchFamily="34" charset="-120"/>
                <a:cs typeface="Arial" pitchFamily="34" charset="0"/>
              </a:rPr>
              <a:t>比較</a:t>
            </a:r>
            <a:endParaRPr lang="en-US" altLang="zh-TW" i="0" dirty="0">
              <a:solidFill>
                <a:schemeClr val="tx1"/>
              </a:solidFill>
              <a:ea typeface="微軟正黑體" pitchFamily="34" charset="-120"/>
              <a:cs typeface="Arial" pitchFamily="34"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248" y="1183799"/>
            <a:ext cx="6094800" cy="25130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150" y="4043957"/>
            <a:ext cx="6094800" cy="2520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0126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497633" y="857501"/>
            <a:ext cx="8525423"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263525" indent="-263525" fontAlgn="base">
              <a:lnSpc>
                <a:spcPts val="2000"/>
              </a:lnSpc>
              <a:spcBef>
                <a:spcPct val="0"/>
              </a:spcBef>
              <a:spcAft>
                <a:spcPct val="0"/>
              </a:spcAft>
              <a:buFont typeface="Wingdings" pitchFamily="2" charset="2"/>
              <a:buChar char="n"/>
              <a:tabLst>
                <a:tab pos="990600" algn="l"/>
              </a:tabLst>
              <a:defRPr/>
            </a:pPr>
            <a:r>
              <a:rPr kumimoji="1" lang="en-US" altLang="zh-TW" dirty="0" smtClean="0">
                <a:solidFill>
                  <a:prstClr val="black"/>
                </a:solidFill>
                <a:cs typeface="Arial" pitchFamily="34" charset="0"/>
              </a:rPr>
              <a:t>2020</a:t>
            </a:r>
            <a:r>
              <a:rPr kumimoji="1" lang="zh-TW" altLang="zh-TW" dirty="0" smtClean="0">
                <a:solidFill>
                  <a:prstClr val="black"/>
                </a:solidFill>
                <a:cs typeface="Arial" pitchFamily="34" charset="0"/>
              </a:rPr>
              <a:t>年及</a:t>
            </a:r>
            <a:r>
              <a:rPr kumimoji="1" lang="en-US" altLang="zh-TW" dirty="0" smtClean="0">
                <a:solidFill>
                  <a:prstClr val="black"/>
                </a:solidFill>
                <a:cs typeface="Arial" pitchFamily="34" charset="0"/>
              </a:rPr>
              <a:t>2021</a:t>
            </a:r>
            <a:r>
              <a:rPr kumimoji="1" lang="zh-TW" altLang="zh-TW" dirty="0" smtClean="0">
                <a:solidFill>
                  <a:prstClr val="black"/>
                </a:solidFill>
                <a:cs typeface="Arial" pitchFamily="34" charset="0"/>
              </a:rPr>
              <a:t>年</a:t>
            </a:r>
            <a:r>
              <a:rPr kumimoji="1" lang="zh-TW" altLang="zh-TW" dirty="0">
                <a:solidFill>
                  <a:prstClr val="black"/>
                </a:solidFill>
                <a:cs typeface="Arial" pitchFamily="34" charset="0"/>
              </a:rPr>
              <a:t>台幣</a:t>
            </a:r>
            <a:r>
              <a:rPr kumimoji="1" lang="zh-TW" altLang="zh-TW" dirty="0" smtClean="0">
                <a:solidFill>
                  <a:prstClr val="black"/>
                </a:solidFill>
                <a:cs typeface="Arial" pitchFamily="34" charset="0"/>
              </a:rPr>
              <a:t>帳戶</a:t>
            </a:r>
            <a:r>
              <a:rPr kumimoji="1" lang="zh-TW" altLang="en-US" dirty="0">
                <a:solidFill>
                  <a:prstClr val="black"/>
                </a:solidFill>
                <a:cs typeface="Arial" pitchFamily="34" charset="0"/>
              </a:rPr>
              <a:t>未來</a:t>
            </a:r>
            <a:r>
              <a:rPr kumimoji="1" lang="zh-TW" altLang="en-US" dirty="0" smtClean="0">
                <a:solidFill>
                  <a:prstClr val="black"/>
                </a:solidFill>
                <a:cs typeface="Arial" pitchFamily="34" charset="0"/>
              </a:rPr>
              <a:t>一年新</a:t>
            </a:r>
            <a:r>
              <a:rPr kumimoji="1" lang="zh-TW" altLang="zh-TW" dirty="0" smtClean="0">
                <a:solidFill>
                  <a:prstClr val="black"/>
                </a:solidFill>
                <a:cs typeface="Arial" pitchFamily="34" charset="0"/>
              </a:rPr>
              <a:t>契約</a:t>
            </a:r>
            <a:r>
              <a:rPr kumimoji="1" lang="zh-TW" altLang="zh-TW" dirty="0">
                <a:solidFill>
                  <a:prstClr val="black"/>
                </a:solidFill>
                <a:cs typeface="Arial" pitchFamily="34" charset="0"/>
              </a:rPr>
              <a:t>投資報酬率比較</a:t>
            </a:r>
            <a:endParaRPr kumimoji="1" lang="en-US" altLang="zh-TW" dirty="0">
              <a:solidFill>
                <a:prstClr val="black"/>
              </a:solidFill>
              <a:cs typeface="Arial" pitchFamily="34" charset="0"/>
            </a:endParaRPr>
          </a:p>
          <a:p>
            <a:pPr fontAlgn="base">
              <a:lnSpc>
                <a:spcPts val="2000"/>
              </a:lnSpc>
              <a:spcBef>
                <a:spcPct val="0"/>
              </a:spcBef>
              <a:spcAft>
                <a:spcPct val="0"/>
              </a:spcAft>
              <a:buFont typeface="Wingdings" pitchFamily="2" charset="2"/>
              <a:buChar char="n"/>
              <a:tabLst>
                <a:tab pos="990600" algn="l"/>
              </a:tabLst>
              <a:defRPr/>
            </a:pPr>
            <a:endParaRPr kumimoji="1" lang="en-US" altLang="zh-TW" dirty="0">
              <a:solidFill>
                <a:prstClr val="black"/>
              </a:solidFill>
              <a:cs typeface="Arial" pitchFamily="34" charset="0"/>
            </a:endParaRPr>
          </a:p>
          <a:p>
            <a:pPr fontAlgn="base">
              <a:lnSpc>
                <a:spcPts val="2000"/>
              </a:lnSpc>
              <a:spcBef>
                <a:spcPct val="0"/>
              </a:spcBef>
              <a:spcAft>
                <a:spcPct val="0"/>
              </a:spcAft>
              <a:buFont typeface="Wingdings" pitchFamily="2" charset="2"/>
              <a:buChar char="n"/>
              <a:tabLst>
                <a:tab pos="990600" algn="l"/>
              </a:tabLst>
              <a:defRPr/>
            </a:pPr>
            <a:endParaRPr kumimoji="1" lang="en-US" altLang="zh-TW" dirty="0">
              <a:solidFill>
                <a:prstClr val="black"/>
              </a:solidFill>
              <a:cs typeface="Arial" pitchFamily="34" charset="0"/>
            </a:endParaRPr>
          </a:p>
          <a:p>
            <a:pPr fontAlgn="base">
              <a:lnSpc>
                <a:spcPts val="2000"/>
              </a:lnSpc>
              <a:spcBef>
                <a:spcPct val="0"/>
              </a:spcBef>
              <a:spcAft>
                <a:spcPct val="0"/>
              </a:spcAft>
              <a:buFont typeface="Wingdings" pitchFamily="2" charset="2"/>
              <a:buChar char="n"/>
              <a:tabLst>
                <a:tab pos="990600" algn="l"/>
              </a:tabLst>
              <a:defRPr/>
            </a:pPr>
            <a:endParaRPr kumimoji="1" lang="en-US" altLang="zh-TW" dirty="0">
              <a:solidFill>
                <a:prstClr val="black"/>
              </a:solidFill>
              <a:cs typeface="Arial" pitchFamily="34" charset="0"/>
            </a:endParaRPr>
          </a:p>
          <a:p>
            <a:pPr fontAlgn="base">
              <a:lnSpc>
                <a:spcPts val="2000"/>
              </a:lnSpc>
              <a:spcBef>
                <a:spcPct val="0"/>
              </a:spcBef>
              <a:spcAft>
                <a:spcPct val="0"/>
              </a:spcAft>
              <a:buFont typeface="Wingdings" pitchFamily="2" charset="2"/>
              <a:buChar char="n"/>
              <a:tabLst>
                <a:tab pos="990600" algn="l"/>
              </a:tabLst>
              <a:defRPr/>
            </a:pPr>
            <a:endParaRPr kumimoji="1" lang="zh-TW" altLang="en-US" dirty="0">
              <a:solidFill>
                <a:prstClr val="black"/>
              </a:solidFill>
              <a:cs typeface="Arial" pitchFamily="34" charset="0"/>
            </a:endParaRPr>
          </a:p>
          <a:p>
            <a:pPr fontAlgn="base">
              <a:lnSpc>
                <a:spcPts val="2000"/>
              </a:lnSpc>
              <a:spcBef>
                <a:spcPct val="0"/>
              </a:spcBef>
              <a:spcAft>
                <a:spcPct val="0"/>
              </a:spcAft>
              <a:tabLst>
                <a:tab pos="990600" algn="l"/>
              </a:tabLst>
              <a:defRPr/>
            </a:pPr>
            <a:endParaRPr kumimoji="1" lang="en-US" altLang="zh-TW" dirty="0">
              <a:solidFill>
                <a:prstClr val="black"/>
              </a:solidFill>
              <a:cs typeface="Arial" pitchFamily="34" charset="0"/>
            </a:endParaRPr>
          </a:p>
          <a:p>
            <a:pPr fontAlgn="base">
              <a:lnSpc>
                <a:spcPts val="2000"/>
              </a:lnSpc>
              <a:spcBef>
                <a:spcPct val="0"/>
              </a:spcBef>
              <a:spcAft>
                <a:spcPct val="0"/>
              </a:spcAft>
              <a:tabLst>
                <a:tab pos="990600" algn="l"/>
              </a:tabLst>
              <a:defRPr/>
            </a:pPr>
            <a:endParaRPr kumimoji="1" lang="en-US" altLang="zh-TW" dirty="0">
              <a:solidFill>
                <a:prstClr val="black"/>
              </a:solidFill>
              <a:cs typeface="Arial" pitchFamily="34" charset="0"/>
            </a:endParaRPr>
          </a:p>
          <a:p>
            <a:pPr fontAlgn="base">
              <a:lnSpc>
                <a:spcPts val="2000"/>
              </a:lnSpc>
              <a:spcBef>
                <a:spcPct val="0"/>
              </a:spcBef>
              <a:spcAft>
                <a:spcPct val="0"/>
              </a:spcAft>
              <a:tabLst>
                <a:tab pos="990600" algn="l"/>
              </a:tabLst>
              <a:defRPr/>
            </a:pPr>
            <a:endParaRPr kumimoji="1" lang="en-US" altLang="zh-TW" dirty="0">
              <a:solidFill>
                <a:prstClr val="black"/>
              </a:solidFill>
              <a:cs typeface="Arial" pitchFamily="34" charset="0"/>
            </a:endParaRPr>
          </a:p>
          <a:p>
            <a:pPr fontAlgn="base">
              <a:lnSpc>
                <a:spcPts val="2000"/>
              </a:lnSpc>
              <a:spcBef>
                <a:spcPct val="0"/>
              </a:spcBef>
              <a:spcAft>
                <a:spcPct val="0"/>
              </a:spcAft>
              <a:tabLst>
                <a:tab pos="990600" algn="l"/>
              </a:tabLst>
              <a:defRPr/>
            </a:pPr>
            <a:endParaRPr kumimoji="1" lang="en-US" altLang="zh-TW" dirty="0">
              <a:solidFill>
                <a:prstClr val="black"/>
              </a:solidFill>
              <a:cs typeface="Arial" pitchFamily="34" charset="0"/>
            </a:endParaRPr>
          </a:p>
          <a:p>
            <a:pPr fontAlgn="base">
              <a:lnSpc>
                <a:spcPts val="2000"/>
              </a:lnSpc>
              <a:spcBef>
                <a:spcPct val="0"/>
              </a:spcBef>
              <a:spcAft>
                <a:spcPct val="0"/>
              </a:spcAft>
              <a:tabLst>
                <a:tab pos="990600" algn="l"/>
              </a:tabLst>
              <a:defRPr/>
            </a:pPr>
            <a:endParaRPr kumimoji="1" lang="en-US" altLang="zh-TW" dirty="0">
              <a:solidFill>
                <a:prstClr val="black"/>
              </a:solidFill>
              <a:cs typeface="Arial" pitchFamily="34" charset="0"/>
            </a:endParaRPr>
          </a:p>
          <a:p>
            <a:pPr marL="285750" indent="-285750" fontAlgn="base">
              <a:lnSpc>
                <a:spcPts val="2000"/>
              </a:lnSpc>
              <a:spcBef>
                <a:spcPct val="0"/>
              </a:spcBef>
              <a:spcAft>
                <a:spcPct val="0"/>
              </a:spcAft>
              <a:buFont typeface="Wingdings" pitchFamily="2" charset="2"/>
              <a:buChar char="n"/>
              <a:tabLst>
                <a:tab pos="990600" algn="l"/>
              </a:tabLst>
              <a:defRPr/>
            </a:pPr>
            <a:endParaRPr kumimoji="1" lang="en-US" altLang="zh-TW" dirty="0" smtClean="0">
              <a:solidFill>
                <a:prstClr val="black"/>
              </a:solidFill>
              <a:cs typeface="Arial" pitchFamily="34" charset="0"/>
            </a:endParaRPr>
          </a:p>
          <a:p>
            <a:pPr marL="263525" indent="-263525" fontAlgn="base">
              <a:lnSpc>
                <a:spcPts val="2000"/>
              </a:lnSpc>
              <a:spcBef>
                <a:spcPct val="0"/>
              </a:spcBef>
              <a:spcAft>
                <a:spcPct val="0"/>
              </a:spcAft>
              <a:buFont typeface="Wingdings" pitchFamily="2" charset="2"/>
              <a:buChar char="n"/>
              <a:tabLst>
                <a:tab pos="990600" algn="l"/>
              </a:tabLst>
              <a:defRPr/>
            </a:pPr>
            <a:r>
              <a:rPr kumimoji="1" lang="en-US" altLang="zh-TW" dirty="0" smtClean="0">
                <a:solidFill>
                  <a:prstClr val="black"/>
                </a:solidFill>
                <a:cs typeface="Arial" pitchFamily="34" charset="0"/>
              </a:rPr>
              <a:t>2020</a:t>
            </a:r>
            <a:r>
              <a:rPr kumimoji="1" lang="zh-TW" altLang="zh-TW" dirty="0" smtClean="0">
                <a:solidFill>
                  <a:prstClr val="black"/>
                </a:solidFill>
                <a:cs typeface="Arial" pitchFamily="34" charset="0"/>
              </a:rPr>
              <a:t>年</a:t>
            </a:r>
            <a:r>
              <a:rPr kumimoji="1" lang="zh-TW" altLang="zh-TW" dirty="0">
                <a:solidFill>
                  <a:prstClr val="black"/>
                </a:solidFill>
                <a:cs typeface="Arial" pitchFamily="34" charset="0"/>
              </a:rPr>
              <a:t>及</a:t>
            </a:r>
            <a:r>
              <a:rPr kumimoji="1" lang="en-US" altLang="zh-TW" dirty="0" smtClean="0">
                <a:solidFill>
                  <a:prstClr val="black"/>
                </a:solidFill>
                <a:cs typeface="Arial" pitchFamily="34" charset="0"/>
              </a:rPr>
              <a:t>2021</a:t>
            </a:r>
            <a:r>
              <a:rPr kumimoji="1" lang="zh-TW" altLang="zh-TW" dirty="0" smtClean="0">
                <a:solidFill>
                  <a:prstClr val="black"/>
                </a:solidFill>
                <a:cs typeface="Arial" pitchFamily="34" charset="0"/>
              </a:rPr>
              <a:t>年</a:t>
            </a:r>
            <a:r>
              <a:rPr kumimoji="1" lang="zh-TW" altLang="en-US" dirty="0" smtClean="0">
                <a:solidFill>
                  <a:prstClr val="black"/>
                </a:solidFill>
                <a:cs typeface="Arial" pitchFamily="34" charset="0"/>
              </a:rPr>
              <a:t>美元帳戶未來一年新契約</a:t>
            </a:r>
            <a:r>
              <a:rPr kumimoji="1" lang="zh-TW" altLang="zh-TW" dirty="0" smtClean="0">
                <a:solidFill>
                  <a:prstClr val="black"/>
                </a:solidFill>
                <a:cs typeface="Arial" pitchFamily="34" charset="0"/>
              </a:rPr>
              <a:t>投資</a:t>
            </a:r>
            <a:r>
              <a:rPr kumimoji="1" lang="zh-TW" altLang="zh-TW" dirty="0">
                <a:solidFill>
                  <a:prstClr val="black"/>
                </a:solidFill>
                <a:cs typeface="Arial" pitchFamily="34" charset="0"/>
              </a:rPr>
              <a:t>報酬率</a:t>
            </a:r>
            <a:r>
              <a:rPr kumimoji="1" lang="zh-TW" altLang="zh-TW" dirty="0" smtClean="0">
                <a:solidFill>
                  <a:prstClr val="black"/>
                </a:solidFill>
                <a:cs typeface="Arial" pitchFamily="34" charset="0"/>
              </a:rPr>
              <a:t>比較</a:t>
            </a:r>
            <a:endParaRPr kumimoji="1" lang="en-US" altLang="zh-TW" dirty="0">
              <a:solidFill>
                <a:prstClr val="black"/>
              </a:solidFill>
              <a:cs typeface="Arial" pitchFamily="34" charset="0"/>
            </a:endParaRPr>
          </a:p>
        </p:txBody>
      </p:sp>
      <p:sp>
        <p:nvSpPr>
          <p:cNvPr id="2" name="標題 1"/>
          <p:cNvSpPr>
            <a:spLocks noGrp="1"/>
          </p:cNvSpPr>
          <p:nvPr>
            <p:ph type="title"/>
          </p:nvPr>
        </p:nvSpPr>
        <p:spPr/>
        <p:txBody>
          <a:bodyPr/>
          <a:lstStyle/>
          <a:p>
            <a:r>
              <a:rPr lang="zh-TW" altLang="en-US" dirty="0"/>
              <a:t>經濟假設：未來一年新契約投資報酬率假設</a:t>
            </a:r>
          </a:p>
        </p:txBody>
      </p:sp>
      <p:sp>
        <p:nvSpPr>
          <p:cNvPr id="4" name="投影片編號版面配置區 3"/>
          <p:cNvSpPr>
            <a:spLocks noGrp="1"/>
          </p:cNvSpPr>
          <p:nvPr>
            <p:ph type="sldNum" sz="quarter" idx="12"/>
          </p:nvPr>
        </p:nvSpPr>
        <p:spPr/>
        <p:txBody>
          <a:bodyPr/>
          <a:lstStyle/>
          <a:p>
            <a:fld id="{018B90E8-31B4-41F6-8174-D549C5229FD8}" type="slidenum">
              <a:rPr lang="zh-TW" altLang="en-US" smtClean="0"/>
              <a:t>54</a:t>
            </a:fld>
            <a:endParaRPr lang="zh-TW" altLang="en-US"/>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846" y="1159257"/>
            <a:ext cx="6444000" cy="25082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206" y="3953127"/>
            <a:ext cx="6444000" cy="2514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4792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IFRS</a:t>
            </a:r>
            <a:r>
              <a:rPr lang="zh-TW" altLang="en-US" dirty="0"/>
              <a:t> </a:t>
            </a:r>
            <a:r>
              <a:rPr lang="en-US" altLang="zh-TW" dirty="0"/>
              <a:t>17</a:t>
            </a:r>
            <a:r>
              <a:rPr lang="zh-TW" altLang="en-US" dirty="0"/>
              <a:t> ─ 衡量概念</a:t>
            </a:r>
          </a:p>
        </p:txBody>
      </p:sp>
      <p:sp>
        <p:nvSpPr>
          <p:cNvPr id="3" name="投影片編號版面配置區 2"/>
          <p:cNvSpPr>
            <a:spLocks noGrp="1"/>
          </p:cNvSpPr>
          <p:nvPr>
            <p:ph type="sldNum" sz="quarter" idx="12"/>
          </p:nvPr>
        </p:nvSpPr>
        <p:spPr/>
        <p:txBody>
          <a:bodyPr/>
          <a:lstStyle/>
          <a:p>
            <a:fld id="{018B90E8-31B4-41F6-8174-D549C5229FD8}" type="slidenum">
              <a:rPr lang="zh-TW" altLang="en-US" smtClean="0"/>
              <a:t>55</a:t>
            </a:fld>
            <a:endParaRPr lang="zh-TW" altLang="en-US"/>
          </a:p>
        </p:txBody>
      </p:sp>
      <p:sp>
        <p:nvSpPr>
          <p:cNvPr id="5" name="＞形箭號 7"/>
          <p:cNvSpPr/>
          <p:nvPr/>
        </p:nvSpPr>
        <p:spPr bwMode="auto">
          <a:xfrm>
            <a:off x="905364" y="3987083"/>
            <a:ext cx="6624735" cy="2448272"/>
          </a:xfrm>
          <a:prstGeom prst="roundRect">
            <a:avLst>
              <a:gd name="adj" fmla="val 8327"/>
            </a:avLst>
          </a:prstGeom>
          <a:noFill/>
          <a:ln w="15875">
            <a:solidFill>
              <a:schemeClr val="accent1">
                <a:lumMod val="75000"/>
                <a:alpha val="72000"/>
              </a:schemeClr>
            </a:solidFill>
          </a:ln>
        </p:spPr>
        <p:style>
          <a:lnRef idx="1">
            <a:schemeClr val="accent6"/>
          </a:lnRef>
          <a:fillRef idx="2">
            <a:schemeClr val="accent6"/>
          </a:fillRef>
          <a:effectRef idx="1">
            <a:schemeClr val="accent6"/>
          </a:effectRef>
          <a:fontRef idx="minor">
            <a:schemeClr val="dk1"/>
          </a:fontRef>
        </p:style>
        <p:txBody>
          <a:bodyPr anchor="ctr"/>
          <a:lstStyle/>
          <a:p>
            <a:pPr algn="ctr" fontAlgn="base">
              <a:spcBef>
                <a:spcPct val="0"/>
              </a:spcBef>
              <a:spcAft>
                <a:spcPct val="0"/>
              </a:spcAft>
            </a:pPr>
            <a:endParaRPr kumimoji="1" lang="zh-TW" altLang="en-US" sz="1200" b="1" dirty="0">
              <a:solidFill>
                <a:prstClr val="black"/>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Text Box 19"/>
          <p:cNvSpPr txBox="1">
            <a:spLocks noChangeArrowheads="1"/>
          </p:cNvSpPr>
          <p:nvPr/>
        </p:nvSpPr>
        <p:spPr bwMode="auto">
          <a:xfrm>
            <a:off x="5246706" y="1452709"/>
            <a:ext cx="3528000" cy="648000"/>
          </a:xfrm>
          <a:prstGeom prst="roundRect">
            <a:avLst>
              <a:gd name="adj" fmla="val 13172"/>
            </a:avLst>
          </a:prstGeom>
          <a:solidFill>
            <a:schemeClr val="bg1"/>
          </a:solidFill>
          <a:ln w="6350" cap="rnd">
            <a:solidFill>
              <a:schemeClr val="bg2">
                <a:lumMod val="60000"/>
                <a:lumOff val="40000"/>
              </a:schemeClr>
            </a:solidFill>
            <a:prstDash val="dash"/>
            <a:round/>
            <a:headEnd type="none" w="sm" len="sm"/>
            <a:tailEnd type="none" w="sm" len="sm"/>
          </a:ln>
          <a:effectLst>
            <a:outerShdw blurRad="50800" dist="63500" dir="2700000" algn="tl" rotWithShape="0">
              <a:prstClr val="black">
                <a:alpha val="40000"/>
              </a:prstClr>
            </a:outerShdw>
          </a:effectLst>
          <a:scene3d>
            <a:camera prst="orthographicFront"/>
            <a:lightRig rig="threePt" dir="t"/>
          </a:scene3d>
          <a:sp3d>
            <a:bevelT w="50800" h="50800" prst="slope"/>
            <a:bevelB w="50800" h="50800"/>
          </a:sp3d>
        </p:spPr>
        <p:txBody>
          <a:bodyPr wrap="none" lIns="0" tIns="0" rIns="0" bIns="36000" anchor="ctr" anchorCtr="0"/>
          <a:lstStyle/>
          <a:p>
            <a:pPr marL="180000" fontAlgn="base">
              <a:lnSpc>
                <a:spcPct val="110000"/>
              </a:lnSpc>
              <a:spcBef>
                <a:spcPct val="10000"/>
              </a:spcBef>
              <a:spcAft>
                <a:spcPct val="0"/>
              </a:spcAft>
            </a:pPr>
            <a:r>
              <a:rPr kumimoji="1" lang="en-US" altLang="zh-TW" sz="2400" b="1" dirty="0">
                <a:solidFill>
                  <a:prstClr val="black"/>
                </a:solidFill>
                <a:cs typeface="Arial" pitchFamily="34" charset="0"/>
              </a:rPr>
              <a:t> </a:t>
            </a:r>
            <a:r>
              <a:rPr kumimoji="1" lang="zh-TW" altLang="en-US" sz="2000" b="1" dirty="0">
                <a:solidFill>
                  <a:prstClr val="black"/>
                </a:solidFill>
                <a:cs typeface="Arial" pitchFamily="34" charset="0"/>
              </a:rPr>
              <a:t>新契約價值 </a:t>
            </a:r>
            <a:endParaRPr kumimoji="1" lang="en-US" altLang="zh-TW" sz="1400" b="1" dirty="0">
              <a:solidFill>
                <a:prstClr val="black"/>
              </a:solidFill>
              <a:cs typeface="Arial" pitchFamily="34" charset="0"/>
            </a:endParaRPr>
          </a:p>
        </p:txBody>
      </p:sp>
      <p:sp>
        <p:nvSpPr>
          <p:cNvPr id="8" name="圓角矩形 7"/>
          <p:cNvSpPr/>
          <p:nvPr/>
        </p:nvSpPr>
        <p:spPr bwMode="auto">
          <a:xfrm>
            <a:off x="4860032" y="896185"/>
            <a:ext cx="3866873" cy="432000"/>
          </a:xfrm>
          <a:prstGeom prst="roundRect">
            <a:avLst/>
          </a:prstGeom>
          <a:solidFill>
            <a:schemeClr val="accent1">
              <a:lumMod val="75000"/>
            </a:schemeClr>
          </a:solidFill>
          <a:ln>
            <a:solidFill>
              <a:schemeClr val="accent1">
                <a:lumMod val="75000"/>
              </a:schemeClr>
            </a:solidFill>
          </a:ln>
          <a:effectLst>
            <a:glow rad="101600">
              <a:schemeClr val="accent6">
                <a:lumMod val="20000"/>
                <a:lumOff val="80000"/>
                <a:alpha val="40000"/>
              </a:schemeClr>
            </a:glow>
          </a:effectLst>
          <a:scene3d>
            <a:camera prst="orthographicFront">
              <a:rot lat="0" lon="0" rev="0"/>
            </a:camera>
            <a:lightRig rig="contrasting" dir="t">
              <a:rot lat="0" lon="0" rev="1200000"/>
            </a:lightRig>
          </a:scene3d>
          <a:sp3d contourW="19050" prstMaterial="metal">
            <a:bevelT w="88900" h="203200"/>
            <a:bevelB w="165100" h="254000"/>
            <a:contourClr>
              <a:schemeClr val="accent2">
                <a:lumMod val="75000"/>
              </a:schemeClr>
            </a:contourClr>
          </a:sp3d>
        </p:spPr>
        <p:txBody>
          <a:bodyPr wrap="none" lIns="0" tIns="0" rIns="0" bIns="0" anchor="ctr" anchorCtr="0">
            <a:sp3d extrusionH="57150" contourW="19050">
              <a:bevelT w="101600" h="101600"/>
              <a:contourClr>
                <a:schemeClr val="accent2">
                  <a:lumMod val="25000"/>
                </a:schemeClr>
              </a:contourClr>
            </a:sp3d>
          </a:bodyPr>
          <a:lstStyle/>
          <a:p>
            <a:pPr algn="ctr" fontAlgn="base">
              <a:spcBef>
                <a:spcPct val="0"/>
              </a:spcBef>
              <a:spcAft>
                <a:spcPct val="0"/>
              </a:spcAft>
            </a:pPr>
            <a:r>
              <a:rPr kumimoji="1" lang="zh-TW" altLang="en-US" sz="2000" b="1" kern="0" dirty="0">
                <a:solidFill>
                  <a:prstClr val="white"/>
                </a:solidFill>
                <a:effectLst>
                  <a:outerShdw blurRad="38100" dist="38100" dir="2700000" algn="tl">
                    <a:srgbClr val="99CCFF">
                      <a:lumMod val="25000"/>
                      <a:alpha val="43000"/>
                    </a:srgbClr>
                  </a:outerShdw>
                </a:effectLst>
                <a:latin typeface="Arial" pitchFamily="34" charset="0"/>
                <a:cs typeface="Arial" pitchFamily="34" charset="0"/>
              </a:rPr>
              <a:t>新商品獲利指標</a:t>
            </a:r>
          </a:p>
        </p:txBody>
      </p:sp>
      <p:sp>
        <p:nvSpPr>
          <p:cNvPr id="9" name="內容版面配置區 4"/>
          <p:cNvSpPr txBox="1">
            <a:spLocks/>
          </p:cNvSpPr>
          <p:nvPr/>
        </p:nvSpPr>
        <p:spPr bwMode="blackWhite">
          <a:xfrm>
            <a:off x="4767680" y="1454085"/>
            <a:ext cx="648000" cy="648000"/>
          </a:xfrm>
          <a:prstGeom prst="ellipse">
            <a:avLst/>
          </a:prstGeom>
          <a:solidFill>
            <a:schemeClr val="bg2">
              <a:lumMod val="40000"/>
              <a:lumOff val="60000"/>
            </a:schemeClr>
          </a:solidFill>
          <a:ln w="9525">
            <a:solidFill>
              <a:schemeClr val="bg2">
                <a:lumMod val="20000"/>
                <a:lumOff val="80000"/>
              </a:schemeClr>
            </a:solidFill>
            <a:round/>
            <a:headEnd/>
            <a:tailEnd/>
          </a:ln>
          <a:effectLst/>
          <a:scene3d>
            <a:camera prst="orthographicFront"/>
            <a:lightRig rig="contrasting" dir="t">
              <a:rot lat="0" lon="0" rev="1200000"/>
            </a:lightRig>
          </a:scene3d>
          <a:sp3d>
            <a:bevelT w="165100" h="203200"/>
            <a:bevelB w="165100" h="254000"/>
          </a:sp3d>
          <a:extLst/>
        </p:spPr>
        <p:txBody>
          <a:bodyPr vert="horz" wrap="none" lIns="0" tIns="0" rIns="0" bIns="0" numCol="1" rtlCol="0" anchor="ctr" anchorCtr="0" compatLnSpc="1">
            <a:prstTxWarp prst="textNoShape">
              <a:avLst/>
            </a:prstTxWarp>
            <a:sp3d extrusionH="57150" contourW="12700">
              <a:bevelT w="101600" h="101600"/>
            </a:sp3d>
          </a:bodyPr>
          <a:lstStyle>
            <a:lvl1pPr marL="342900" indent="-342900" algn="l" rtl="0" eaLnBrk="1" fontAlgn="base" hangingPunct="1">
              <a:spcBef>
                <a:spcPct val="20000"/>
              </a:spcBef>
              <a:spcAft>
                <a:spcPct val="0"/>
              </a:spcAft>
              <a:buClr>
                <a:srgbClr val="00A94F"/>
              </a:buClr>
              <a:buSzPct val="100000"/>
              <a:buFont typeface="Wingdings" pitchFamily="2" charset="2"/>
              <a:buChar char="p"/>
              <a:defRPr sz="2000" kern="1200">
                <a:solidFill>
                  <a:schemeClr val="tx1"/>
                </a:solidFill>
                <a:latin typeface="Arial" pitchFamily="34" charset="0"/>
                <a:ea typeface="微軟正黑體" pitchFamily="34" charset="-120"/>
                <a:cs typeface="Arial" pitchFamily="34" charset="0"/>
              </a:defRPr>
            </a:lvl1pPr>
            <a:lvl2pPr marL="804863" indent="-347663" algn="l" rtl="0" eaLnBrk="1" fontAlgn="base" hangingPunct="1">
              <a:spcBef>
                <a:spcPts val="600"/>
              </a:spcBef>
              <a:spcAft>
                <a:spcPct val="0"/>
              </a:spcAft>
              <a:buClr>
                <a:srgbClr val="FFC000"/>
              </a:buClr>
              <a:buSzPct val="50000"/>
              <a:buFont typeface="Wingdings" pitchFamily="2" charset="2"/>
              <a:buChar char="l"/>
              <a:defRPr sz="1800" kern="1200">
                <a:solidFill>
                  <a:schemeClr val="tx1"/>
                </a:solidFill>
                <a:latin typeface="Arial" pitchFamily="34" charset="0"/>
                <a:ea typeface="微軟正黑體" pitchFamily="34" charset="-120"/>
                <a:cs typeface="Arial" pitchFamily="34" charset="0"/>
              </a:defRPr>
            </a:lvl2pPr>
            <a:lvl3pPr marL="1252538" indent="-338138" algn="l" rtl="0" eaLnBrk="1" fontAlgn="base" hangingPunct="1">
              <a:spcBef>
                <a:spcPts val="600"/>
              </a:spcBef>
              <a:spcAft>
                <a:spcPct val="0"/>
              </a:spcAft>
              <a:buClr>
                <a:schemeClr val="accent3">
                  <a:lumMod val="75000"/>
                </a:schemeClr>
              </a:buClr>
              <a:buSzPct val="100000"/>
              <a:buFont typeface="Wingdings" pitchFamily="2" charset="2"/>
              <a:buChar char="Ø"/>
              <a:defRPr sz="1600" kern="1200">
                <a:solidFill>
                  <a:schemeClr val="tx1"/>
                </a:solidFill>
                <a:latin typeface="Arial" pitchFamily="34" charset="0"/>
                <a:ea typeface="微軟正黑體" pitchFamily="34" charset="-120"/>
                <a:cs typeface="Arial" pitchFamily="34" charset="0"/>
              </a:defRPr>
            </a:lvl3pPr>
            <a:lvl4pPr marL="1698625" indent="-327025" algn="l" rtl="0" eaLnBrk="1" fontAlgn="base" hangingPunct="1">
              <a:spcBef>
                <a:spcPts val="600"/>
              </a:spcBef>
              <a:spcAft>
                <a:spcPct val="0"/>
              </a:spcAft>
              <a:buClr>
                <a:srgbClr val="FF0000"/>
              </a:buClr>
              <a:buSzPct val="50000"/>
              <a:buFont typeface="Wingdings" pitchFamily="2" charset="2"/>
              <a:buChar char="l"/>
              <a:defRPr sz="1600" kern="1200">
                <a:solidFill>
                  <a:schemeClr val="tx1"/>
                </a:solidFill>
                <a:latin typeface="Arial" pitchFamily="34" charset="0"/>
                <a:ea typeface="微軟正黑體" pitchFamily="34" charset="-120"/>
                <a:cs typeface="Arial" pitchFamily="34" charset="0"/>
              </a:defRPr>
            </a:lvl4pPr>
            <a:lvl5pPr marL="2243138" indent="-360363" algn="l" rtl="0" eaLnBrk="1" fontAlgn="base" hangingPunct="1">
              <a:spcBef>
                <a:spcPts val="600"/>
              </a:spcBef>
              <a:spcAft>
                <a:spcPct val="0"/>
              </a:spcAft>
              <a:buClr>
                <a:srgbClr val="0070C0"/>
              </a:buClr>
              <a:buSzPct val="100000"/>
              <a:buFontTx/>
              <a:buBlip>
                <a:blip r:embed="rId3"/>
              </a:buBlip>
              <a:defRPr sz="1600" kern="1200">
                <a:solidFill>
                  <a:schemeClr val="tx1"/>
                </a:solidFill>
                <a:latin typeface="Arial" pitchFamily="34" charset="0"/>
                <a:ea typeface="微軟正黑體" pitchFamily="34" charset="-12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altLang="zh-TW" sz="1800" b="1" kern="0" dirty="0">
                <a:ln>
                  <a:solidFill>
                    <a:prstClr val="white"/>
                  </a:solidFill>
                </a:ln>
                <a:solidFill>
                  <a:prstClr val="white"/>
                </a:solidFill>
                <a:effectLst>
                  <a:outerShdw blurRad="38100" dist="38100" dir="2700000" algn="tl" rotWithShape="0">
                    <a:srgbClr val="E46C0A">
                      <a:lumMod val="50000"/>
                      <a:alpha val="43000"/>
                    </a:srgbClr>
                  </a:outerShdw>
                </a:effectLst>
                <a:latin typeface="+mn-lt"/>
                <a:ea typeface="新細明體"/>
                <a:cs typeface="Arial"/>
              </a:rPr>
              <a:t>VNB</a:t>
            </a:r>
            <a:endParaRPr kumimoji="1" lang="en-US" altLang="zh-TW" sz="1800" b="1" kern="0" dirty="0">
              <a:ln>
                <a:solidFill>
                  <a:prstClr val="white"/>
                </a:solidFill>
              </a:ln>
              <a:solidFill>
                <a:prstClr val="white"/>
              </a:solidFill>
              <a:effectLst>
                <a:outerShdw blurRad="38100" dist="38100" dir="2700000" algn="tl" rotWithShape="0">
                  <a:srgbClr val="E46C0A">
                    <a:lumMod val="50000"/>
                    <a:alpha val="43000"/>
                  </a:srgbClr>
                </a:outerShdw>
              </a:effectLst>
              <a:latin typeface="+mn-lt"/>
              <a:ea typeface="新細明體"/>
              <a:cs typeface="Arial"/>
            </a:endParaRPr>
          </a:p>
        </p:txBody>
      </p:sp>
      <p:sp>
        <p:nvSpPr>
          <p:cNvPr id="12" name="Text Box 19"/>
          <p:cNvSpPr txBox="1">
            <a:spLocks noChangeArrowheads="1"/>
          </p:cNvSpPr>
          <p:nvPr/>
        </p:nvSpPr>
        <p:spPr bwMode="auto">
          <a:xfrm>
            <a:off x="5231615" y="2286134"/>
            <a:ext cx="3528000" cy="648000"/>
          </a:xfrm>
          <a:prstGeom prst="roundRect">
            <a:avLst>
              <a:gd name="adj" fmla="val 13172"/>
            </a:avLst>
          </a:prstGeom>
          <a:solidFill>
            <a:schemeClr val="bg1"/>
          </a:solidFill>
          <a:ln w="6350" cap="rnd">
            <a:solidFill>
              <a:schemeClr val="bg2">
                <a:lumMod val="60000"/>
                <a:lumOff val="40000"/>
              </a:schemeClr>
            </a:solidFill>
            <a:prstDash val="dash"/>
            <a:round/>
            <a:headEnd type="none" w="sm" len="sm"/>
            <a:tailEnd type="none" w="sm" len="sm"/>
          </a:ln>
          <a:effectLst>
            <a:outerShdw blurRad="50800" dist="63500" dir="2700000" algn="tl" rotWithShape="0">
              <a:prstClr val="black">
                <a:alpha val="40000"/>
              </a:prstClr>
            </a:outerShdw>
          </a:effectLst>
          <a:scene3d>
            <a:camera prst="orthographicFront"/>
            <a:lightRig rig="threePt" dir="t"/>
          </a:scene3d>
          <a:sp3d>
            <a:bevelT w="50800" h="50800" prst="slope"/>
            <a:bevelB w="50800" h="50800"/>
          </a:sp3d>
        </p:spPr>
        <p:txBody>
          <a:bodyPr lIns="0" tIns="0" rIns="0" bIns="36000" anchor="ctr" anchorCtr="0"/>
          <a:lstStyle/>
          <a:p>
            <a:pPr marL="180000" fontAlgn="base">
              <a:lnSpc>
                <a:spcPct val="110000"/>
              </a:lnSpc>
              <a:spcBef>
                <a:spcPct val="10000"/>
              </a:spcBef>
              <a:spcAft>
                <a:spcPct val="0"/>
              </a:spcAft>
            </a:pPr>
            <a:r>
              <a:rPr kumimoji="1" lang="en-US" altLang="zh-TW" sz="2400" b="1" dirty="0">
                <a:solidFill>
                  <a:prstClr val="black"/>
                </a:solidFill>
                <a:cs typeface="Arial" pitchFamily="34" charset="0"/>
              </a:rPr>
              <a:t> </a:t>
            </a:r>
            <a:r>
              <a:rPr kumimoji="1" lang="zh-TW" altLang="en-US" sz="2000" b="1" dirty="0">
                <a:solidFill>
                  <a:prstClr val="black"/>
                </a:solidFill>
                <a:cs typeface="Arial" pitchFamily="34" charset="0"/>
              </a:rPr>
              <a:t>合約服務邊際</a:t>
            </a:r>
            <a:r>
              <a:rPr kumimoji="1" lang="en-US" altLang="zh-TW" sz="2400" baseline="30000" dirty="0">
                <a:solidFill>
                  <a:prstClr val="black"/>
                </a:solidFill>
                <a:cs typeface="Arial" pitchFamily="34" charset="0"/>
              </a:rPr>
              <a:t>*</a:t>
            </a:r>
            <a:r>
              <a:rPr kumimoji="1" lang="zh-TW" altLang="en-US" sz="2000" b="1" dirty="0">
                <a:solidFill>
                  <a:prstClr val="black"/>
                </a:solidFill>
                <a:cs typeface="Arial" pitchFamily="34" charset="0"/>
              </a:rPr>
              <a:t> </a:t>
            </a:r>
            <a:endParaRPr kumimoji="1" lang="en-US" altLang="zh-TW" sz="1400" b="1" dirty="0">
              <a:solidFill>
                <a:prstClr val="black"/>
              </a:solidFill>
              <a:cs typeface="Arial" pitchFamily="34" charset="0"/>
            </a:endParaRPr>
          </a:p>
        </p:txBody>
      </p:sp>
      <p:sp>
        <p:nvSpPr>
          <p:cNvPr id="13" name="內容版面配置區 4"/>
          <p:cNvSpPr txBox="1">
            <a:spLocks/>
          </p:cNvSpPr>
          <p:nvPr/>
        </p:nvSpPr>
        <p:spPr bwMode="blackWhite">
          <a:xfrm>
            <a:off x="4741640" y="2299513"/>
            <a:ext cx="648000" cy="648000"/>
          </a:xfrm>
          <a:prstGeom prst="ellipse">
            <a:avLst/>
          </a:prstGeom>
          <a:solidFill>
            <a:schemeClr val="bg2">
              <a:lumMod val="40000"/>
              <a:lumOff val="60000"/>
            </a:schemeClr>
          </a:solidFill>
          <a:ln w="9525">
            <a:solidFill>
              <a:schemeClr val="bg2">
                <a:lumMod val="20000"/>
                <a:lumOff val="80000"/>
              </a:schemeClr>
            </a:solidFill>
            <a:round/>
            <a:headEnd/>
            <a:tailEnd/>
          </a:ln>
          <a:effectLst/>
          <a:scene3d>
            <a:camera prst="orthographicFront"/>
            <a:lightRig rig="contrasting" dir="t">
              <a:rot lat="0" lon="0" rev="1200000"/>
            </a:lightRig>
          </a:scene3d>
          <a:sp3d>
            <a:bevelT w="165100" h="203200"/>
            <a:bevelB w="165100" h="254000"/>
          </a:sp3d>
          <a:extLst/>
        </p:spPr>
        <p:txBody>
          <a:bodyPr vert="horz" wrap="none" lIns="0" tIns="0" rIns="0" bIns="0" numCol="1" rtlCol="0" anchor="ctr" anchorCtr="0" compatLnSpc="1">
            <a:prstTxWarp prst="textNoShape">
              <a:avLst/>
            </a:prstTxWarp>
            <a:sp3d extrusionH="57150" contourW="12700">
              <a:bevelT w="101600" h="101600"/>
            </a:sp3d>
          </a:bodyPr>
          <a:lstStyle>
            <a:lvl1pPr marL="342900" indent="-342900" algn="l" rtl="0" eaLnBrk="1" fontAlgn="base" hangingPunct="1">
              <a:spcBef>
                <a:spcPct val="20000"/>
              </a:spcBef>
              <a:spcAft>
                <a:spcPct val="0"/>
              </a:spcAft>
              <a:buClr>
                <a:srgbClr val="00A94F"/>
              </a:buClr>
              <a:buSzPct val="100000"/>
              <a:buFont typeface="Wingdings" pitchFamily="2" charset="2"/>
              <a:buChar char="p"/>
              <a:defRPr sz="2000" kern="1200">
                <a:solidFill>
                  <a:schemeClr val="tx1"/>
                </a:solidFill>
                <a:latin typeface="Arial" pitchFamily="34" charset="0"/>
                <a:ea typeface="微軟正黑體" pitchFamily="34" charset="-120"/>
                <a:cs typeface="Arial" pitchFamily="34" charset="0"/>
              </a:defRPr>
            </a:lvl1pPr>
            <a:lvl2pPr marL="804863" indent="-347663" algn="l" rtl="0" eaLnBrk="1" fontAlgn="base" hangingPunct="1">
              <a:spcBef>
                <a:spcPts val="600"/>
              </a:spcBef>
              <a:spcAft>
                <a:spcPct val="0"/>
              </a:spcAft>
              <a:buClr>
                <a:srgbClr val="FFC000"/>
              </a:buClr>
              <a:buSzPct val="50000"/>
              <a:buFont typeface="Wingdings" pitchFamily="2" charset="2"/>
              <a:buChar char="l"/>
              <a:defRPr sz="1800" kern="1200">
                <a:solidFill>
                  <a:schemeClr val="tx1"/>
                </a:solidFill>
                <a:latin typeface="Arial" pitchFamily="34" charset="0"/>
                <a:ea typeface="微軟正黑體" pitchFamily="34" charset="-120"/>
                <a:cs typeface="Arial" pitchFamily="34" charset="0"/>
              </a:defRPr>
            </a:lvl2pPr>
            <a:lvl3pPr marL="1252538" indent="-338138" algn="l" rtl="0" eaLnBrk="1" fontAlgn="base" hangingPunct="1">
              <a:spcBef>
                <a:spcPts val="600"/>
              </a:spcBef>
              <a:spcAft>
                <a:spcPct val="0"/>
              </a:spcAft>
              <a:buClr>
                <a:schemeClr val="accent3">
                  <a:lumMod val="75000"/>
                </a:schemeClr>
              </a:buClr>
              <a:buSzPct val="100000"/>
              <a:buFont typeface="Wingdings" pitchFamily="2" charset="2"/>
              <a:buChar char="Ø"/>
              <a:defRPr sz="1600" kern="1200">
                <a:solidFill>
                  <a:schemeClr val="tx1"/>
                </a:solidFill>
                <a:latin typeface="Arial" pitchFamily="34" charset="0"/>
                <a:ea typeface="微軟正黑體" pitchFamily="34" charset="-120"/>
                <a:cs typeface="Arial" pitchFamily="34" charset="0"/>
              </a:defRPr>
            </a:lvl3pPr>
            <a:lvl4pPr marL="1698625" indent="-327025" algn="l" rtl="0" eaLnBrk="1" fontAlgn="base" hangingPunct="1">
              <a:spcBef>
                <a:spcPts val="600"/>
              </a:spcBef>
              <a:spcAft>
                <a:spcPct val="0"/>
              </a:spcAft>
              <a:buClr>
                <a:srgbClr val="FF0000"/>
              </a:buClr>
              <a:buSzPct val="50000"/>
              <a:buFont typeface="Wingdings" pitchFamily="2" charset="2"/>
              <a:buChar char="l"/>
              <a:defRPr sz="1600" kern="1200">
                <a:solidFill>
                  <a:schemeClr val="tx1"/>
                </a:solidFill>
                <a:latin typeface="Arial" pitchFamily="34" charset="0"/>
                <a:ea typeface="微軟正黑體" pitchFamily="34" charset="-120"/>
                <a:cs typeface="Arial" pitchFamily="34" charset="0"/>
              </a:defRPr>
            </a:lvl4pPr>
            <a:lvl5pPr marL="2243138" indent="-360363" algn="l" rtl="0" eaLnBrk="1" fontAlgn="base" hangingPunct="1">
              <a:spcBef>
                <a:spcPts val="600"/>
              </a:spcBef>
              <a:spcAft>
                <a:spcPct val="0"/>
              </a:spcAft>
              <a:buClr>
                <a:srgbClr val="0070C0"/>
              </a:buClr>
              <a:buSzPct val="100000"/>
              <a:buFontTx/>
              <a:buBlip>
                <a:blip r:embed="rId3"/>
              </a:buBlip>
              <a:defRPr sz="1600" kern="1200">
                <a:solidFill>
                  <a:schemeClr val="tx1"/>
                </a:solidFill>
                <a:latin typeface="Arial" pitchFamily="34" charset="0"/>
                <a:ea typeface="微軟正黑體" pitchFamily="34" charset="-12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Font typeface="Wingdings" pitchFamily="2" charset="2"/>
              <a:buNone/>
            </a:pPr>
            <a:r>
              <a:rPr kumimoji="1" lang="en-US" altLang="zh-TW" sz="1800" b="1" kern="0" dirty="0">
                <a:solidFill>
                  <a:prstClr val="white"/>
                </a:solidFill>
                <a:effectLst>
                  <a:outerShdw blurRad="38100" dist="38100" dir="2700000" algn="tl">
                    <a:srgbClr val="6F3505">
                      <a:alpha val="43000"/>
                    </a:srgbClr>
                  </a:outerShdw>
                </a:effectLst>
                <a:latin typeface="+mn-lt"/>
              </a:rPr>
              <a:t>CSM</a:t>
            </a:r>
            <a:endParaRPr kumimoji="1" lang="zh-TW" altLang="en-US" sz="1800" b="1" kern="0" dirty="0">
              <a:solidFill>
                <a:prstClr val="white"/>
              </a:solidFill>
              <a:effectLst>
                <a:outerShdw blurRad="38100" dist="38100" dir="2700000" algn="tl">
                  <a:srgbClr val="6F3505">
                    <a:alpha val="43000"/>
                  </a:srgbClr>
                </a:outerShdw>
              </a:effectLst>
              <a:latin typeface="+mn-lt"/>
            </a:endParaRPr>
          </a:p>
        </p:txBody>
      </p:sp>
      <p:cxnSp>
        <p:nvCxnSpPr>
          <p:cNvPr id="15" name="直線單箭頭接點 14"/>
          <p:cNvCxnSpPr/>
          <p:nvPr/>
        </p:nvCxnSpPr>
        <p:spPr>
          <a:xfrm>
            <a:off x="2130824" y="2205588"/>
            <a:ext cx="288000" cy="0"/>
          </a:xfrm>
          <a:prstGeom prst="straightConnector1">
            <a:avLst/>
          </a:prstGeom>
          <a:ln w="22225">
            <a:solidFill>
              <a:srgbClr val="C00000"/>
            </a:solidFill>
            <a:prstDash val="sysDash"/>
            <a:tailEnd type="arrow"/>
          </a:ln>
        </p:spPr>
        <p:style>
          <a:lnRef idx="1">
            <a:schemeClr val="accent6"/>
          </a:lnRef>
          <a:fillRef idx="0">
            <a:schemeClr val="accent6"/>
          </a:fillRef>
          <a:effectRef idx="0">
            <a:schemeClr val="accent6"/>
          </a:effectRef>
          <a:fontRef idx="minor">
            <a:schemeClr val="tx1"/>
          </a:fontRef>
        </p:style>
      </p:cxnSp>
      <p:sp>
        <p:nvSpPr>
          <p:cNvPr id="16" name="＞形箭號 7"/>
          <p:cNvSpPr/>
          <p:nvPr/>
        </p:nvSpPr>
        <p:spPr bwMode="auto">
          <a:xfrm>
            <a:off x="1055958" y="1869770"/>
            <a:ext cx="916868" cy="648000"/>
          </a:xfrm>
          <a:prstGeom prst="roundRect">
            <a:avLst/>
          </a:prstGeom>
          <a:gradFill>
            <a:gsLst>
              <a:gs pos="53350">
                <a:srgbClr val="B8C3FF"/>
              </a:gs>
              <a:gs pos="0">
                <a:schemeClr val="accent1">
                  <a:tint val="66000"/>
                  <a:satMod val="160000"/>
                </a:schemeClr>
              </a:gs>
              <a:gs pos="53000">
                <a:schemeClr val="accent1">
                  <a:tint val="44500"/>
                  <a:satMod val="160000"/>
                </a:schemeClr>
              </a:gs>
              <a:gs pos="100000">
                <a:schemeClr val="accent1">
                  <a:tint val="23500"/>
                  <a:satMod val="160000"/>
                </a:schemeClr>
              </a:gs>
            </a:gsLst>
            <a:lin ang="5400000" scaled="0"/>
          </a:gradFill>
          <a:ln/>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wrap="none" anchor="ctr"/>
          <a:lstStyle/>
          <a:p>
            <a:pPr algn="ctr" fontAlgn="base">
              <a:spcBef>
                <a:spcPct val="0"/>
              </a:spcBef>
              <a:spcAft>
                <a:spcPct val="0"/>
              </a:spcAft>
            </a:pPr>
            <a:r>
              <a:rPr kumimoji="1" lang="en-US" altLang="zh-TW" sz="1400" b="1" dirty="0">
                <a:solidFill>
                  <a:prstClr val="black">
                    <a:lumMod val="85000"/>
                    <a:lumOff val="15000"/>
                  </a:prstClr>
                </a:solidFill>
                <a:latin typeface="Arial" pitchFamily="34" charset="0"/>
                <a:cs typeface="Arial" pitchFamily="34" charset="0"/>
              </a:rPr>
              <a:t>Reserve</a:t>
            </a:r>
            <a:endParaRPr kumimoji="1" lang="zh-TW" altLang="en-US" sz="1400" b="1" dirty="0">
              <a:solidFill>
                <a:prstClr val="black">
                  <a:lumMod val="85000"/>
                  <a:lumOff val="15000"/>
                </a:prstClr>
              </a:solidFill>
              <a:latin typeface="Arial" pitchFamily="34" charset="0"/>
              <a:cs typeface="Arial" pitchFamily="34" charset="0"/>
            </a:endParaRPr>
          </a:p>
        </p:txBody>
      </p:sp>
      <p:sp>
        <p:nvSpPr>
          <p:cNvPr id="18" name="加號 17"/>
          <p:cNvSpPr/>
          <p:nvPr/>
        </p:nvSpPr>
        <p:spPr bwMode="auto">
          <a:xfrm>
            <a:off x="2870762" y="2219798"/>
            <a:ext cx="216000" cy="216000"/>
          </a:xfrm>
          <a:prstGeom prst="mathPlus">
            <a:avLst/>
          </a:prstGeom>
          <a:solidFill>
            <a:srgbClr val="FFFF00"/>
          </a:solidFill>
          <a:ln>
            <a:solidFill>
              <a:schemeClr val="bg1"/>
            </a:solidFill>
          </a:ln>
          <a:effectLst>
            <a:glow rad="76200">
              <a:schemeClr val="accent1">
                <a:satMod val="175000"/>
                <a:alpha val="30000"/>
              </a:schemeClr>
            </a:glow>
          </a:effectLst>
          <a:scene3d>
            <a:camera prst="orthographicFront">
              <a:rot lat="0" lon="0" rev="0"/>
            </a:camera>
            <a:lightRig rig="contrasting" dir="t">
              <a:rot lat="0" lon="0" rev="1200000"/>
            </a:lightRig>
          </a:scene3d>
          <a:sp3d z="-182000" contourW="19050" prstMaterial="metal">
            <a:bevelT w="88900" h="203200"/>
            <a:bevelB w="165100" h="254000"/>
            <a:contourClr>
              <a:srgbClr val="984807"/>
            </a:contourClr>
          </a:sp3d>
        </p:spPr>
        <p:style>
          <a:lnRef idx="0">
            <a:schemeClr val="lt1">
              <a:hueOff val="0"/>
              <a:satOff val="0"/>
              <a:lumOff val="0"/>
              <a:alphaOff val="0"/>
            </a:schemeClr>
          </a:lnRef>
          <a:fillRef idx="1">
            <a:scrgbClr r="0" g="0" b="0"/>
          </a:fillRef>
          <a:effectRef idx="0">
            <a:schemeClr val="accent5">
              <a:hueOff val="1628512"/>
              <a:satOff val="5598"/>
              <a:lumOff val="-26863"/>
              <a:alphaOff val="0"/>
            </a:schemeClr>
          </a:effectRef>
          <a:fontRef idx="minor">
            <a:schemeClr val="lt1"/>
          </a:fontRef>
        </p:style>
      </p:sp>
      <p:grpSp>
        <p:nvGrpSpPr>
          <p:cNvPr id="19" name="群組 18"/>
          <p:cNvGrpSpPr/>
          <p:nvPr/>
        </p:nvGrpSpPr>
        <p:grpSpPr>
          <a:xfrm>
            <a:off x="1014344" y="2757934"/>
            <a:ext cx="1007999" cy="633600"/>
            <a:chOff x="779641" y="2725003"/>
            <a:chExt cx="754523" cy="615724"/>
          </a:xfrm>
        </p:grpSpPr>
        <p:sp>
          <p:nvSpPr>
            <p:cNvPr id="20" name="五邊形 19"/>
            <p:cNvSpPr/>
            <p:nvPr/>
          </p:nvSpPr>
          <p:spPr>
            <a:xfrm rot="16200000">
              <a:off x="849041" y="2655603"/>
              <a:ext cx="615724" cy="754523"/>
            </a:xfrm>
            <a:prstGeom prst="homePlate">
              <a:avLst>
                <a:gd name="adj" fmla="val 39982"/>
              </a:avLst>
            </a:prstGeom>
            <a:solidFill>
              <a:schemeClr val="accent1">
                <a:lumMod val="20000"/>
                <a:lumOff val="80000"/>
              </a:schemeClr>
            </a:solidFill>
            <a:ln>
              <a:solidFill>
                <a:schemeClr val="accent1">
                  <a:lumMod val="60000"/>
                  <a:lumOff val="40000"/>
                </a:schemeClr>
              </a:solidFill>
              <a:prstDash val="sysDot"/>
            </a:ln>
          </p:spPr>
          <p:style>
            <a:lnRef idx="2">
              <a:schemeClr val="accent5"/>
            </a:lnRef>
            <a:fillRef idx="1">
              <a:schemeClr val="lt1"/>
            </a:fillRef>
            <a:effectRef idx="0">
              <a:schemeClr val="accent5"/>
            </a:effectRef>
            <a:fontRef idx="minor">
              <a:schemeClr val="dk1"/>
            </a:fontRef>
          </p:style>
          <p:txBody>
            <a:bodyPr lIns="36000" tIns="36000" rIns="36000" bIns="36000" rtlCol="0" anchor="ctr"/>
            <a:lstStyle/>
            <a:p>
              <a:pPr algn="ctr" fontAlgn="base">
                <a:spcBef>
                  <a:spcPct val="0"/>
                </a:spcBef>
                <a:spcAft>
                  <a:spcPct val="0"/>
                </a:spcAft>
              </a:pPr>
              <a:endParaRPr kumimoji="1" lang="en-US" altLang="zh-TW" dirty="0">
                <a:noFill/>
              </a:endParaRPr>
            </a:p>
          </p:txBody>
        </p:sp>
        <p:sp>
          <p:nvSpPr>
            <p:cNvPr id="21" name="文字方塊 20"/>
            <p:cNvSpPr txBox="1"/>
            <p:nvPr/>
          </p:nvSpPr>
          <p:spPr>
            <a:xfrm>
              <a:off x="835652" y="2898286"/>
              <a:ext cx="691865" cy="441101"/>
            </a:xfrm>
            <a:prstGeom prst="rect">
              <a:avLst/>
            </a:prstGeom>
            <a:noFill/>
          </p:spPr>
          <p:txBody>
            <a:bodyPr wrap="none" rtlCol="0">
              <a:spAutoFit/>
            </a:bodyPr>
            <a:lstStyle/>
            <a:p>
              <a:pPr algn="ctr" fontAlgn="base">
                <a:lnSpc>
                  <a:spcPts val="1400"/>
                </a:lnSpc>
                <a:spcBef>
                  <a:spcPct val="0"/>
                </a:spcBef>
                <a:spcAft>
                  <a:spcPct val="0"/>
                </a:spcAft>
              </a:pPr>
              <a:r>
                <a:rPr kumimoji="1" lang="en-US" altLang="zh-TW" sz="1400" dirty="0">
                  <a:solidFill>
                    <a:prstClr val="black"/>
                  </a:solidFill>
                  <a:cs typeface="Arial" pitchFamily="34" charset="0"/>
                </a:rPr>
                <a:t>Locked-In</a:t>
              </a:r>
              <a:r>
                <a:rPr kumimoji="1" lang="zh-TW" altLang="en-US" sz="1400" dirty="0">
                  <a:solidFill>
                    <a:prstClr val="black"/>
                  </a:solidFill>
                  <a:cs typeface="Arial" pitchFamily="34" charset="0"/>
                </a:rPr>
                <a:t> </a:t>
              </a:r>
              <a:endParaRPr kumimoji="1" lang="en-US" altLang="zh-TW" sz="1400" dirty="0">
                <a:solidFill>
                  <a:prstClr val="black"/>
                </a:solidFill>
                <a:cs typeface="Arial" pitchFamily="34" charset="0"/>
              </a:endParaRPr>
            </a:p>
            <a:p>
              <a:pPr algn="ctr" fontAlgn="base">
                <a:lnSpc>
                  <a:spcPts val="1400"/>
                </a:lnSpc>
                <a:spcBef>
                  <a:spcPct val="0"/>
                </a:spcBef>
                <a:spcAft>
                  <a:spcPct val="0"/>
                </a:spcAft>
              </a:pPr>
              <a:r>
                <a:rPr kumimoji="1" lang="en-US" altLang="zh-TW" sz="1400" dirty="0">
                  <a:solidFill>
                    <a:prstClr val="black"/>
                  </a:solidFill>
                  <a:cs typeface="Arial" pitchFamily="34" charset="0"/>
                </a:rPr>
                <a:t>rate</a:t>
              </a:r>
              <a:endParaRPr kumimoji="1" lang="zh-TW" altLang="en-US" sz="1400" dirty="0">
                <a:solidFill>
                  <a:prstClr val="black"/>
                </a:solidFill>
                <a:cs typeface="Arial" pitchFamily="34" charset="0"/>
              </a:endParaRPr>
            </a:p>
          </p:txBody>
        </p:sp>
      </p:grpSp>
      <p:sp>
        <p:nvSpPr>
          <p:cNvPr id="29" name="＞形箭號 13"/>
          <p:cNvSpPr/>
          <p:nvPr/>
        </p:nvSpPr>
        <p:spPr bwMode="auto">
          <a:xfrm>
            <a:off x="2565528" y="2453094"/>
            <a:ext cx="864000" cy="288000"/>
          </a:xfrm>
          <a:prstGeom prst="roundRect">
            <a:avLst/>
          </a:prstGeom>
          <a:solidFill>
            <a:schemeClr val="accent2">
              <a:lumMod val="75000"/>
            </a:schemeClr>
          </a:solidFill>
          <a:ln/>
        </p:spPr>
        <p:style>
          <a:lnRef idx="0">
            <a:schemeClr val="accent4"/>
          </a:lnRef>
          <a:fillRef idx="3">
            <a:schemeClr val="accent4"/>
          </a:fillRef>
          <a:effectRef idx="3">
            <a:schemeClr val="accent4"/>
          </a:effectRef>
          <a:fontRef idx="minor">
            <a:schemeClr val="lt1"/>
          </a:fontRef>
        </p:style>
        <p:txBody>
          <a:bodyPr anchor="ctr"/>
          <a:lstStyle/>
          <a:p>
            <a:pPr algn="ctr" fontAlgn="base">
              <a:spcBef>
                <a:spcPct val="0"/>
              </a:spcBef>
              <a:spcAft>
                <a:spcPct val="0"/>
              </a:spcAft>
            </a:pPr>
            <a:r>
              <a:rPr kumimoji="1" lang="en-US" altLang="zh-TW" sz="1600" b="1" dirty="0">
                <a:solidFill>
                  <a:prstClr val="white"/>
                </a:solidFill>
                <a:effectLst>
                  <a:outerShdw blurRad="38100" dist="38100" dir="2700000" algn="tl">
                    <a:srgbClr val="000000">
                      <a:alpha val="43137"/>
                    </a:srgbClr>
                  </a:outerShdw>
                </a:effectLst>
                <a:cs typeface="Arial" pitchFamily="34" charset="0"/>
              </a:rPr>
              <a:t>CSM</a:t>
            </a:r>
            <a:endParaRPr kumimoji="1" lang="zh-TW" altLang="en-US" sz="1600" b="1" dirty="0">
              <a:solidFill>
                <a:prstClr val="white"/>
              </a:solidFill>
              <a:effectLst>
                <a:outerShdw blurRad="38100" dist="38100" dir="2700000" algn="tl">
                  <a:srgbClr val="000000">
                    <a:alpha val="43137"/>
                  </a:srgbClr>
                </a:outerShdw>
              </a:effectLst>
              <a:cs typeface="Arial" pitchFamily="34" charset="0"/>
            </a:endParaRPr>
          </a:p>
        </p:txBody>
      </p:sp>
      <p:sp>
        <p:nvSpPr>
          <p:cNvPr id="31" name="Text Box 19"/>
          <p:cNvSpPr txBox="1">
            <a:spLocks noChangeArrowheads="1"/>
          </p:cNvSpPr>
          <p:nvPr/>
        </p:nvSpPr>
        <p:spPr bwMode="auto">
          <a:xfrm>
            <a:off x="1014341" y="1313556"/>
            <a:ext cx="1008000" cy="418025"/>
          </a:xfrm>
          <a:prstGeom prst="roundRect">
            <a:avLst>
              <a:gd name="adj" fmla="val 13172"/>
            </a:avLst>
          </a:prstGeom>
          <a:noFill/>
          <a:ln w="12700" cap="sq">
            <a:noFill/>
            <a:miter lim="800000"/>
            <a:headEnd type="none" w="sm" len="sm"/>
            <a:tailEnd type="none" w="sm" len="sm"/>
          </a:ln>
          <a:effectLst/>
          <a:scene3d>
            <a:camera prst="orthographicFront"/>
            <a:lightRig rig="balanced" dir="t"/>
          </a:scene3d>
          <a:sp3d prstMaterial="metal">
            <a:contourClr>
              <a:schemeClr val="bg1"/>
            </a:contourClr>
          </a:sp3d>
        </p:spPr>
        <p:txBody>
          <a:bodyPr lIns="36000" tIns="0" rIns="36000" bIns="0" anchor="ctr" anchorCtr="0"/>
          <a:lstStyle/>
          <a:p>
            <a:pPr algn="ctr" fontAlgn="base">
              <a:lnSpc>
                <a:spcPts val="1600"/>
              </a:lnSpc>
              <a:spcBef>
                <a:spcPct val="0"/>
              </a:spcBef>
              <a:spcAft>
                <a:spcPct val="0"/>
              </a:spcAft>
              <a:defRPr/>
            </a:pPr>
            <a:r>
              <a:rPr kumimoji="1" lang="en-US" altLang="zh-TW" sz="2000" b="1" kern="0" dirty="0">
                <a:solidFill>
                  <a:srgbClr val="1F497D">
                    <a:lumMod val="75000"/>
                  </a:srgbClr>
                </a:solidFill>
                <a:cs typeface="Arial" pitchFamily="34" charset="0"/>
              </a:rPr>
              <a:t>IFRS 4</a:t>
            </a:r>
          </a:p>
        </p:txBody>
      </p:sp>
      <p:sp>
        <p:nvSpPr>
          <p:cNvPr id="32" name="圓角矩形 31"/>
          <p:cNvSpPr/>
          <p:nvPr/>
        </p:nvSpPr>
        <p:spPr bwMode="auto">
          <a:xfrm>
            <a:off x="1136190" y="3798677"/>
            <a:ext cx="1803153" cy="360000"/>
          </a:xfrm>
          <a:prstGeom prst="roundRect">
            <a:avLst/>
          </a:prstGeom>
          <a:solidFill>
            <a:schemeClr val="accent1">
              <a:lumMod val="75000"/>
            </a:schemeClr>
          </a:solidFill>
          <a:ln>
            <a:solidFill>
              <a:schemeClr val="accent1">
                <a:lumMod val="75000"/>
              </a:schemeClr>
            </a:solidFill>
          </a:ln>
          <a:effectLst>
            <a:glow rad="101600">
              <a:schemeClr val="accent6">
                <a:lumMod val="20000"/>
                <a:lumOff val="80000"/>
                <a:alpha val="40000"/>
              </a:schemeClr>
            </a:glow>
          </a:effectLst>
          <a:scene3d>
            <a:camera prst="orthographicFront">
              <a:rot lat="0" lon="0" rev="0"/>
            </a:camera>
            <a:lightRig rig="contrasting" dir="t">
              <a:rot lat="0" lon="0" rev="1200000"/>
            </a:lightRig>
          </a:scene3d>
          <a:sp3d contourW="19050" prstMaterial="metal">
            <a:bevelT w="88900" h="203200"/>
            <a:bevelB w="165100" h="254000"/>
            <a:contourClr>
              <a:schemeClr val="accent2">
                <a:lumMod val="75000"/>
              </a:schemeClr>
            </a:contourClr>
          </a:sp3d>
        </p:spPr>
        <p:txBody>
          <a:bodyPr wrap="none" lIns="0" tIns="0" rIns="0" bIns="0" anchor="ctr" anchorCtr="0">
            <a:sp3d extrusionH="57150" contourW="19050">
              <a:bevelT w="101600" h="101600"/>
              <a:contourClr>
                <a:schemeClr val="accent2">
                  <a:lumMod val="25000"/>
                </a:schemeClr>
              </a:contourClr>
            </a:sp3d>
          </a:bodyPr>
          <a:lstStyle/>
          <a:p>
            <a:pPr algn="ctr" fontAlgn="base">
              <a:spcBef>
                <a:spcPct val="0"/>
              </a:spcBef>
              <a:spcAft>
                <a:spcPct val="0"/>
              </a:spcAft>
            </a:pPr>
            <a:r>
              <a:rPr kumimoji="1" lang="en-US" altLang="zh-TW" sz="2000" b="1" kern="0" dirty="0">
                <a:solidFill>
                  <a:prstClr val="white"/>
                </a:solidFill>
                <a:effectLst>
                  <a:outerShdw blurRad="38100" dist="38100" dir="2700000" algn="tl">
                    <a:srgbClr val="99CCFF">
                      <a:lumMod val="25000"/>
                      <a:alpha val="43000"/>
                    </a:srgbClr>
                  </a:outerShdw>
                </a:effectLst>
                <a:cs typeface="Arial" pitchFamily="34" charset="0"/>
              </a:rPr>
              <a:t>VNB vs CSM</a:t>
            </a:r>
            <a:endParaRPr kumimoji="1" lang="zh-TW" altLang="en-US" sz="2000" b="1" kern="0" dirty="0">
              <a:solidFill>
                <a:prstClr val="white"/>
              </a:solidFill>
              <a:effectLst>
                <a:outerShdw blurRad="38100" dist="38100" dir="2700000" algn="tl">
                  <a:srgbClr val="99CCFF">
                    <a:lumMod val="25000"/>
                    <a:alpha val="43000"/>
                  </a:srgbClr>
                </a:outerShdw>
              </a:effectLst>
              <a:cs typeface="Arial" pitchFamily="34" charset="0"/>
            </a:endParaRPr>
          </a:p>
        </p:txBody>
      </p:sp>
      <p:cxnSp>
        <p:nvCxnSpPr>
          <p:cNvPr id="33" name="直線接點 32"/>
          <p:cNvCxnSpPr/>
          <p:nvPr/>
        </p:nvCxnSpPr>
        <p:spPr>
          <a:xfrm>
            <a:off x="1067863" y="4644033"/>
            <a:ext cx="62640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1067863" y="5508129"/>
            <a:ext cx="62640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35" name="五邊形 34"/>
          <p:cNvSpPr/>
          <p:nvPr/>
        </p:nvSpPr>
        <p:spPr>
          <a:xfrm>
            <a:off x="1072251" y="4770293"/>
            <a:ext cx="1957840" cy="305310"/>
          </a:xfrm>
          <a:prstGeom prst="homePlate">
            <a:avLst>
              <a:gd name="adj" fmla="val 42356"/>
            </a:avLst>
          </a:prstGeom>
          <a:solidFill>
            <a:schemeClr val="accent1">
              <a:lumMod val="40000"/>
              <a:lumOff val="60000"/>
            </a:schemeClr>
          </a:solidFill>
          <a:ln>
            <a:solidFill>
              <a:schemeClr val="accent1">
                <a:lumMod val="40000"/>
                <a:lumOff val="60000"/>
              </a:schemeClr>
            </a:solidFill>
          </a:ln>
        </p:spPr>
        <p:style>
          <a:lnRef idx="2">
            <a:schemeClr val="accent2"/>
          </a:lnRef>
          <a:fillRef idx="1">
            <a:schemeClr val="lt1"/>
          </a:fillRef>
          <a:effectRef idx="0">
            <a:schemeClr val="accent2"/>
          </a:effectRef>
          <a:fontRef idx="minor">
            <a:schemeClr val="dk1"/>
          </a:fontRef>
        </p:style>
        <p:txBody>
          <a:bodyPr wrap="none" lIns="72000" tIns="36000" rIns="0" bIns="36000" rtlCol="0" anchor="ctr"/>
          <a:lstStyle/>
          <a:p>
            <a:pPr fontAlgn="base">
              <a:spcBef>
                <a:spcPct val="0"/>
              </a:spcBef>
              <a:spcAft>
                <a:spcPct val="0"/>
              </a:spcAft>
            </a:pPr>
            <a:r>
              <a:rPr kumimoji="1" lang="zh-TW" altLang="en-US" sz="1500" b="1" dirty="0">
                <a:solidFill>
                  <a:prstClr val="black"/>
                </a:solidFill>
                <a:latin typeface="Arial" panose="020B0604020202020204" pitchFamily="34" charset="0"/>
                <a:cs typeface="Arial" panose="020B0604020202020204" pitchFamily="34" charset="0"/>
              </a:rPr>
              <a:t>投報率</a:t>
            </a:r>
            <a:endParaRPr kumimoji="1" lang="en-US" altLang="zh-TW" sz="1500" dirty="0">
              <a:solidFill>
                <a:prstClr val="black"/>
              </a:solidFill>
              <a:latin typeface="Arial" pitchFamily="34" charset="0"/>
              <a:cs typeface="Arial" pitchFamily="34" charset="0"/>
            </a:endParaRPr>
          </a:p>
        </p:txBody>
      </p:sp>
      <p:sp>
        <p:nvSpPr>
          <p:cNvPr id="36" name="五邊形 35"/>
          <p:cNvSpPr/>
          <p:nvPr/>
        </p:nvSpPr>
        <p:spPr>
          <a:xfrm>
            <a:off x="1067863" y="5620328"/>
            <a:ext cx="1940658" cy="612000"/>
          </a:xfrm>
          <a:prstGeom prst="homePlate">
            <a:avLst>
              <a:gd name="adj" fmla="val 42356"/>
            </a:avLst>
          </a:prstGeom>
          <a:solidFill>
            <a:schemeClr val="accent1">
              <a:lumMod val="40000"/>
              <a:lumOff val="60000"/>
            </a:schemeClr>
          </a:solidFill>
          <a:ln>
            <a:solidFill>
              <a:schemeClr val="accent1">
                <a:lumMod val="40000"/>
                <a:lumOff val="60000"/>
              </a:schemeClr>
            </a:solidFill>
          </a:ln>
        </p:spPr>
        <p:style>
          <a:lnRef idx="2">
            <a:schemeClr val="accent2"/>
          </a:lnRef>
          <a:fillRef idx="1">
            <a:schemeClr val="lt1"/>
          </a:fillRef>
          <a:effectRef idx="0">
            <a:schemeClr val="accent2"/>
          </a:effectRef>
          <a:fontRef idx="minor">
            <a:schemeClr val="dk1"/>
          </a:fontRef>
        </p:style>
        <p:txBody>
          <a:bodyPr wrap="none" lIns="72000" tIns="36000" rIns="0" bIns="36000" rtlCol="0" anchor="ctr"/>
          <a:lstStyle/>
          <a:p>
            <a:pPr fontAlgn="base">
              <a:spcBef>
                <a:spcPct val="0"/>
              </a:spcBef>
              <a:spcAft>
                <a:spcPct val="0"/>
              </a:spcAft>
            </a:pPr>
            <a:endParaRPr kumimoji="1" lang="zh-TW" altLang="en-US" sz="1250" b="1" dirty="0">
              <a:solidFill>
                <a:prstClr val="black"/>
              </a:solidFill>
              <a:latin typeface="Arial" panose="020B0604020202020204" pitchFamily="34" charset="0"/>
              <a:cs typeface="Arial" panose="020B0604020202020204" pitchFamily="34" charset="0"/>
            </a:endParaRPr>
          </a:p>
        </p:txBody>
      </p:sp>
      <p:sp>
        <p:nvSpPr>
          <p:cNvPr id="37" name="內容版面配置區 4"/>
          <p:cNvSpPr txBox="1">
            <a:spLocks/>
          </p:cNvSpPr>
          <p:nvPr/>
        </p:nvSpPr>
        <p:spPr bwMode="blackWhite">
          <a:xfrm>
            <a:off x="3224544" y="4157733"/>
            <a:ext cx="1512000" cy="360040"/>
          </a:xfrm>
          <a:prstGeom prst="rect">
            <a:avLst/>
          </a:prstGeom>
          <a:solidFill>
            <a:schemeClr val="bg2">
              <a:lumMod val="40000"/>
              <a:lumOff val="60000"/>
            </a:schemeClr>
          </a:solidFill>
          <a:ln w="9525">
            <a:solidFill>
              <a:schemeClr val="bg2">
                <a:lumMod val="20000"/>
                <a:lumOff val="80000"/>
              </a:schemeClr>
            </a:solidFill>
            <a:round/>
            <a:headEnd/>
            <a:tailEnd/>
          </a:ln>
          <a:effectLst/>
          <a:scene3d>
            <a:camera prst="orthographicFront"/>
            <a:lightRig rig="contrasting" dir="t">
              <a:rot lat="0" lon="0" rev="1200000"/>
            </a:lightRig>
          </a:scene3d>
          <a:sp3d>
            <a:bevelT w="165100" h="203200"/>
            <a:bevelB w="165100" h="254000"/>
          </a:sp3d>
          <a:extLst/>
        </p:spPr>
        <p:txBody>
          <a:bodyPr vert="horz" wrap="none" lIns="0" tIns="0" rIns="0" bIns="0" numCol="1" rtlCol="0" anchor="ctr" anchorCtr="0" compatLnSpc="1">
            <a:prstTxWarp prst="textNoShape">
              <a:avLst/>
            </a:prstTxWarp>
            <a:sp3d extrusionH="57150" contourW="12700">
              <a:bevelT w="101600" h="101600"/>
            </a:sp3d>
          </a:bodyPr>
          <a:lstStyle>
            <a:lvl1pPr marL="342900" indent="-342900" algn="l" rtl="0" eaLnBrk="1" fontAlgn="base" hangingPunct="1">
              <a:spcBef>
                <a:spcPct val="20000"/>
              </a:spcBef>
              <a:spcAft>
                <a:spcPct val="0"/>
              </a:spcAft>
              <a:buClr>
                <a:srgbClr val="00A94F"/>
              </a:buClr>
              <a:buSzPct val="100000"/>
              <a:buFont typeface="Wingdings" pitchFamily="2" charset="2"/>
              <a:buChar char="p"/>
              <a:defRPr sz="2000" kern="1200">
                <a:solidFill>
                  <a:schemeClr val="tx1"/>
                </a:solidFill>
                <a:latin typeface="Arial" pitchFamily="34" charset="0"/>
                <a:ea typeface="微軟正黑體" pitchFamily="34" charset="-120"/>
                <a:cs typeface="Arial" pitchFamily="34" charset="0"/>
              </a:defRPr>
            </a:lvl1pPr>
            <a:lvl2pPr marL="804863" indent="-347663" algn="l" rtl="0" eaLnBrk="1" fontAlgn="base" hangingPunct="1">
              <a:spcBef>
                <a:spcPts val="600"/>
              </a:spcBef>
              <a:spcAft>
                <a:spcPct val="0"/>
              </a:spcAft>
              <a:buClr>
                <a:srgbClr val="FFC000"/>
              </a:buClr>
              <a:buSzPct val="50000"/>
              <a:buFont typeface="Wingdings" pitchFamily="2" charset="2"/>
              <a:buChar char="l"/>
              <a:defRPr sz="1800" kern="1200">
                <a:solidFill>
                  <a:schemeClr val="tx1"/>
                </a:solidFill>
                <a:latin typeface="Arial" pitchFamily="34" charset="0"/>
                <a:ea typeface="微軟正黑體" pitchFamily="34" charset="-120"/>
                <a:cs typeface="Arial" pitchFamily="34" charset="0"/>
              </a:defRPr>
            </a:lvl2pPr>
            <a:lvl3pPr marL="1252538" indent="-338138" algn="l" rtl="0" eaLnBrk="1" fontAlgn="base" hangingPunct="1">
              <a:spcBef>
                <a:spcPts val="600"/>
              </a:spcBef>
              <a:spcAft>
                <a:spcPct val="0"/>
              </a:spcAft>
              <a:buClr>
                <a:schemeClr val="accent3">
                  <a:lumMod val="75000"/>
                </a:schemeClr>
              </a:buClr>
              <a:buSzPct val="100000"/>
              <a:buFont typeface="Wingdings" pitchFamily="2" charset="2"/>
              <a:buChar char="Ø"/>
              <a:defRPr sz="1600" kern="1200">
                <a:solidFill>
                  <a:schemeClr val="tx1"/>
                </a:solidFill>
                <a:latin typeface="Arial" pitchFamily="34" charset="0"/>
                <a:ea typeface="微軟正黑體" pitchFamily="34" charset="-120"/>
                <a:cs typeface="Arial" pitchFamily="34" charset="0"/>
              </a:defRPr>
            </a:lvl3pPr>
            <a:lvl4pPr marL="1698625" indent="-327025" algn="l" rtl="0" eaLnBrk="1" fontAlgn="base" hangingPunct="1">
              <a:spcBef>
                <a:spcPts val="600"/>
              </a:spcBef>
              <a:spcAft>
                <a:spcPct val="0"/>
              </a:spcAft>
              <a:buClr>
                <a:srgbClr val="FF0000"/>
              </a:buClr>
              <a:buSzPct val="50000"/>
              <a:buFont typeface="Wingdings" pitchFamily="2" charset="2"/>
              <a:buChar char="l"/>
              <a:defRPr sz="1600" kern="1200">
                <a:solidFill>
                  <a:schemeClr val="tx1"/>
                </a:solidFill>
                <a:latin typeface="Arial" pitchFamily="34" charset="0"/>
                <a:ea typeface="微軟正黑體" pitchFamily="34" charset="-120"/>
                <a:cs typeface="Arial" pitchFamily="34" charset="0"/>
              </a:defRPr>
            </a:lvl4pPr>
            <a:lvl5pPr marL="2243138" indent="-360363" algn="l" rtl="0" eaLnBrk="1" fontAlgn="base" hangingPunct="1">
              <a:spcBef>
                <a:spcPts val="600"/>
              </a:spcBef>
              <a:spcAft>
                <a:spcPct val="0"/>
              </a:spcAft>
              <a:buClr>
                <a:srgbClr val="0070C0"/>
              </a:buClr>
              <a:buSzPct val="100000"/>
              <a:buFontTx/>
              <a:buBlip>
                <a:blip r:embed="rId3"/>
              </a:buBlip>
              <a:defRPr sz="1600" kern="1200">
                <a:solidFill>
                  <a:schemeClr val="tx1"/>
                </a:solidFill>
                <a:latin typeface="Arial" pitchFamily="34" charset="0"/>
                <a:ea typeface="微軟正黑體" pitchFamily="34" charset="-12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altLang="zh-TW" b="1" kern="0" dirty="0">
                <a:ln>
                  <a:solidFill>
                    <a:prstClr val="white"/>
                  </a:solidFill>
                </a:ln>
                <a:solidFill>
                  <a:prstClr val="white"/>
                </a:solidFill>
                <a:effectLst>
                  <a:outerShdw blurRad="38100" dist="38100" dir="2700000" algn="tl" rotWithShape="0">
                    <a:srgbClr val="E46C0A">
                      <a:lumMod val="50000"/>
                      <a:alpha val="43000"/>
                    </a:srgbClr>
                  </a:outerShdw>
                </a:effectLst>
                <a:latin typeface="Arial"/>
                <a:ea typeface="新細明體"/>
                <a:cs typeface="Arial"/>
              </a:rPr>
              <a:t>VNB</a:t>
            </a:r>
            <a:endParaRPr kumimoji="1" lang="en-US" altLang="zh-TW" b="1" kern="0" dirty="0">
              <a:ln>
                <a:solidFill>
                  <a:prstClr val="white"/>
                </a:solidFill>
              </a:ln>
              <a:solidFill>
                <a:prstClr val="white"/>
              </a:solidFill>
              <a:effectLst>
                <a:outerShdw blurRad="38100" dist="38100" dir="2700000" algn="tl" rotWithShape="0">
                  <a:srgbClr val="E46C0A">
                    <a:lumMod val="50000"/>
                    <a:alpha val="43000"/>
                  </a:srgbClr>
                </a:outerShdw>
              </a:effectLst>
              <a:latin typeface="Arial"/>
              <a:ea typeface="新細明體"/>
              <a:cs typeface="Arial"/>
            </a:endParaRPr>
          </a:p>
        </p:txBody>
      </p:sp>
      <p:sp>
        <p:nvSpPr>
          <p:cNvPr id="38" name="內容版面配置區 4"/>
          <p:cNvSpPr txBox="1">
            <a:spLocks/>
          </p:cNvSpPr>
          <p:nvPr/>
        </p:nvSpPr>
        <p:spPr bwMode="blackWhite">
          <a:xfrm>
            <a:off x="3224545" y="4752293"/>
            <a:ext cx="1511515" cy="324267"/>
          </a:xfrm>
          <a:prstGeom prst="round2DiagRect">
            <a:avLst/>
          </a:prstGeom>
          <a:solidFill>
            <a:schemeClr val="bg2">
              <a:lumMod val="20000"/>
              <a:lumOff val="80000"/>
            </a:schemeClr>
          </a:solidFill>
          <a:ln w="12700">
            <a:solidFill>
              <a:schemeClr val="bg2">
                <a:lumMod val="20000"/>
                <a:lumOff val="80000"/>
              </a:schemeClr>
            </a:solidFill>
            <a:round/>
            <a:headEnd/>
            <a:tailEnd/>
          </a:ln>
          <a:effectLst/>
          <a:scene3d>
            <a:camera prst="orthographicFront"/>
            <a:lightRig rig="contrasting" dir="t">
              <a:rot lat="0" lon="0" rev="1200000"/>
            </a:lightRig>
          </a:scene3d>
          <a:sp3d/>
          <a:extLst/>
        </p:spPr>
        <p:txBody>
          <a:bodyPr vert="horz" wrap="none" lIns="0" tIns="0" rIns="0" bIns="0" numCol="1" rtlCol="0" anchor="ctr" anchorCtr="0" compatLnSpc="1">
            <a:prstTxWarp prst="textNoShape">
              <a:avLst/>
            </a:prstTxWarp>
            <a:sp3d contourW="12700"/>
          </a:bodyPr>
          <a:lstStyle>
            <a:lvl1pPr marL="342900" indent="-342900" algn="l" rtl="0" eaLnBrk="1" fontAlgn="base" hangingPunct="1">
              <a:spcBef>
                <a:spcPct val="20000"/>
              </a:spcBef>
              <a:spcAft>
                <a:spcPct val="0"/>
              </a:spcAft>
              <a:buClr>
                <a:srgbClr val="00A94F"/>
              </a:buClr>
              <a:buSzPct val="100000"/>
              <a:buFont typeface="Wingdings" pitchFamily="2" charset="2"/>
              <a:buChar char="p"/>
              <a:defRPr sz="2000" kern="1200">
                <a:solidFill>
                  <a:schemeClr val="tx1"/>
                </a:solidFill>
                <a:latin typeface="Arial" pitchFamily="34" charset="0"/>
                <a:ea typeface="微軟正黑體" pitchFamily="34" charset="-120"/>
                <a:cs typeface="Arial" pitchFamily="34" charset="0"/>
              </a:defRPr>
            </a:lvl1pPr>
            <a:lvl2pPr marL="804863" indent="-347663" algn="l" rtl="0" eaLnBrk="1" fontAlgn="base" hangingPunct="1">
              <a:spcBef>
                <a:spcPts val="600"/>
              </a:spcBef>
              <a:spcAft>
                <a:spcPct val="0"/>
              </a:spcAft>
              <a:buClr>
                <a:srgbClr val="FFC000"/>
              </a:buClr>
              <a:buSzPct val="50000"/>
              <a:buFont typeface="Wingdings" pitchFamily="2" charset="2"/>
              <a:buChar char="l"/>
              <a:defRPr sz="1800" kern="1200">
                <a:solidFill>
                  <a:schemeClr val="tx1"/>
                </a:solidFill>
                <a:latin typeface="Arial" pitchFamily="34" charset="0"/>
                <a:ea typeface="微軟正黑體" pitchFamily="34" charset="-120"/>
                <a:cs typeface="Arial" pitchFamily="34" charset="0"/>
              </a:defRPr>
            </a:lvl2pPr>
            <a:lvl3pPr marL="1252538" indent="-338138" algn="l" rtl="0" eaLnBrk="1" fontAlgn="base" hangingPunct="1">
              <a:spcBef>
                <a:spcPts val="600"/>
              </a:spcBef>
              <a:spcAft>
                <a:spcPct val="0"/>
              </a:spcAft>
              <a:buClr>
                <a:schemeClr val="accent3">
                  <a:lumMod val="75000"/>
                </a:schemeClr>
              </a:buClr>
              <a:buSzPct val="100000"/>
              <a:buFont typeface="Wingdings" pitchFamily="2" charset="2"/>
              <a:buChar char="Ø"/>
              <a:defRPr sz="1600" kern="1200">
                <a:solidFill>
                  <a:schemeClr val="tx1"/>
                </a:solidFill>
                <a:latin typeface="Arial" pitchFamily="34" charset="0"/>
                <a:ea typeface="微軟正黑體" pitchFamily="34" charset="-120"/>
                <a:cs typeface="Arial" pitchFamily="34" charset="0"/>
              </a:defRPr>
            </a:lvl3pPr>
            <a:lvl4pPr marL="1698625" indent="-327025" algn="l" rtl="0" eaLnBrk="1" fontAlgn="base" hangingPunct="1">
              <a:spcBef>
                <a:spcPts val="600"/>
              </a:spcBef>
              <a:spcAft>
                <a:spcPct val="0"/>
              </a:spcAft>
              <a:buClr>
                <a:srgbClr val="FF0000"/>
              </a:buClr>
              <a:buSzPct val="50000"/>
              <a:buFont typeface="Wingdings" pitchFamily="2" charset="2"/>
              <a:buChar char="l"/>
              <a:defRPr sz="1600" kern="1200">
                <a:solidFill>
                  <a:schemeClr val="tx1"/>
                </a:solidFill>
                <a:latin typeface="Arial" pitchFamily="34" charset="0"/>
                <a:ea typeface="微軟正黑體" pitchFamily="34" charset="-120"/>
                <a:cs typeface="Arial" pitchFamily="34" charset="0"/>
              </a:defRPr>
            </a:lvl4pPr>
            <a:lvl5pPr marL="2243138" indent="-360363" algn="l" rtl="0" eaLnBrk="1" fontAlgn="base" hangingPunct="1">
              <a:spcBef>
                <a:spcPts val="600"/>
              </a:spcBef>
              <a:spcAft>
                <a:spcPct val="0"/>
              </a:spcAft>
              <a:buClr>
                <a:srgbClr val="0070C0"/>
              </a:buClr>
              <a:buSzPct val="100000"/>
              <a:buFontTx/>
              <a:buBlip>
                <a:blip r:embed="rId3"/>
              </a:buBlip>
              <a:defRPr sz="1600" kern="1200">
                <a:solidFill>
                  <a:schemeClr val="tx1"/>
                </a:solidFill>
                <a:latin typeface="Arial" pitchFamily="34" charset="0"/>
                <a:ea typeface="微軟正黑體" pitchFamily="34" charset="-12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kumimoji="1" lang="zh-TW" altLang="en-US" sz="1500" dirty="0">
                <a:solidFill>
                  <a:prstClr val="black"/>
                </a:solidFill>
              </a:rPr>
              <a:t>公司報酬率</a:t>
            </a:r>
          </a:p>
        </p:txBody>
      </p:sp>
      <p:sp>
        <p:nvSpPr>
          <p:cNvPr id="39" name="內容版面配置區 4"/>
          <p:cNvSpPr txBox="1">
            <a:spLocks/>
          </p:cNvSpPr>
          <p:nvPr/>
        </p:nvSpPr>
        <p:spPr bwMode="blackWhite">
          <a:xfrm>
            <a:off x="3224545" y="5620328"/>
            <a:ext cx="1511515" cy="648000"/>
          </a:xfrm>
          <a:prstGeom prst="round2DiagRect">
            <a:avLst/>
          </a:prstGeom>
          <a:solidFill>
            <a:schemeClr val="bg2">
              <a:lumMod val="20000"/>
              <a:lumOff val="80000"/>
            </a:schemeClr>
          </a:solidFill>
          <a:ln w="12700">
            <a:solidFill>
              <a:schemeClr val="bg2">
                <a:lumMod val="20000"/>
                <a:lumOff val="80000"/>
              </a:schemeClr>
            </a:solidFill>
            <a:round/>
            <a:headEnd/>
            <a:tailEnd/>
          </a:ln>
          <a:effectLst/>
          <a:scene3d>
            <a:camera prst="orthographicFront"/>
            <a:lightRig rig="contrasting" dir="t">
              <a:rot lat="0" lon="0" rev="1200000"/>
            </a:lightRig>
          </a:scene3d>
          <a:sp3d/>
          <a:extLst/>
        </p:spPr>
        <p:txBody>
          <a:bodyPr vert="horz" wrap="none" lIns="0" tIns="0" rIns="0" bIns="0" numCol="1" rtlCol="0" anchor="ctr" anchorCtr="0" compatLnSpc="1">
            <a:prstTxWarp prst="textNoShape">
              <a:avLst/>
            </a:prstTxWarp>
            <a:sp3d contourW="12700"/>
          </a:bodyPr>
          <a:lstStyle>
            <a:lvl1pPr marL="342900" indent="-342900" algn="l" rtl="0" eaLnBrk="1" fontAlgn="base" hangingPunct="1">
              <a:spcBef>
                <a:spcPct val="20000"/>
              </a:spcBef>
              <a:spcAft>
                <a:spcPct val="0"/>
              </a:spcAft>
              <a:buClr>
                <a:srgbClr val="00A94F"/>
              </a:buClr>
              <a:buSzPct val="100000"/>
              <a:buFont typeface="Wingdings" pitchFamily="2" charset="2"/>
              <a:buChar char="p"/>
              <a:defRPr sz="2000" kern="1200">
                <a:solidFill>
                  <a:schemeClr val="tx1"/>
                </a:solidFill>
                <a:latin typeface="Arial" pitchFamily="34" charset="0"/>
                <a:ea typeface="微軟正黑體" pitchFamily="34" charset="-120"/>
                <a:cs typeface="Arial" pitchFamily="34" charset="0"/>
              </a:defRPr>
            </a:lvl1pPr>
            <a:lvl2pPr marL="804863" indent="-347663" algn="l" rtl="0" eaLnBrk="1" fontAlgn="base" hangingPunct="1">
              <a:spcBef>
                <a:spcPts val="600"/>
              </a:spcBef>
              <a:spcAft>
                <a:spcPct val="0"/>
              </a:spcAft>
              <a:buClr>
                <a:srgbClr val="FFC000"/>
              </a:buClr>
              <a:buSzPct val="50000"/>
              <a:buFont typeface="Wingdings" pitchFamily="2" charset="2"/>
              <a:buChar char="l"/>
              <a:defRPr sz="1800" kern="1200">
                <a:solidFill>
                  <a:schemeClr val="tx1"/>
                </a:solidFill>
                <a:latin typeface="Arial" pitchFamily="34" charset="0"/>
                <a:ea typeface="微軟正黑體" pitchFamily="34" charset="-120"/>
                <a:cs typeface="Arial" pitchFamily="34" charset="0"/>
              </a:defRPr>
            </a:lvl2pPr>
            <a:lvl3pPr marL="1252538" indent="-338138" algn="l" rtl="0" eaLnBrk="1" fontAlgn="base" hangingPunct="1">
              <a:spcBef>
                <a:spcPts val="600"/>
              </a:spcBef>
              <a:spcAft>
                <a:spcPct val="0"/>
              </a:spcAft>
              <a:buClr>
                <a:schemeClr val="accent3">
                  <a:lumMod val="75000"/>
                </a:schemeClr>
              </a:buClr>
              <a:buSzPct val="100000"/>
              <a:buFont typeface="Wingdings" pitchFamily="2" charset="2"/>
              <a:buChar char="Ø"/>
              <a:defRPr sz="1600" kern="1200">
                <a:solidFill>
                  <a:schemeClr val="tx1"/>
                </a:solidFill>
                <a:latin typeface="Arial" pitchFamily="34" charset="0"/>
                <a:ea typeface="微軟正黑體" pitchFamily="34" charset="-120"/>
                <a:cs typeface="Arial" pitchFamily="34" charset="0"/>
              </a:defRPr>
            </a:lvl3pPr>
            <a:lvl4pPr marL="1698625" indent="-327025" algn="l" rtl="0" eaLnBrk="1" fontAlgn="base" hangingPunct="1">
              <a:spcBef>
                <a:spcPts val="600"/>
              </a:spcBef>
              <a:spcAft>
                <a:spcPct val="0"/>
              </a:spcAft>
              <a:buClr>
                <a:srgbClr val="FF0000"/>
              </a:buClr>
              <a:buSzPct val="50000"/>
              <a:buFont typeface="Wingdings" pitchFamily="2" charset="2"/>
              <a:buChar char="l"/>
              <a:defRPr sz="1600" kern="1200">
                <a:solidFill>
                  <a:schemeClr val="tx1"/>
                </a:solidFill>
                <a:latin typeface="Arial" pitchFamily="34" charset="0"/>
                <a:ea typeface="微軟正黑體" pitchFamily="34" charset="-120"/>
                <a:cs typeface="Arial" pitchFamily="34" charset="0"/>
              </a:defRPr>
            </a:lvl4pPr>
            <a:lvl5pPr marL="2243138" indent="-360363" algn="l" rtl="0" eaLnBrk="1" fontAlgn="base" hangingPunct="1">
              <a:spcBef>
                <a:spcPts val="600"/>
              </a:spcBef>
              <a:spcAft>
                <a:spcPct val="0"/>
              </a:spcAft>
              <a:buClr>
                <a:srgbClr val="0070C0"/>
              </a:buClr>
              <a:buSzPct val="100000"/>
              <a:buFontTx/>
              <a:buBlip>
                <a:blip r:embed="rId3"/>
              </a:buBlip>
              <a:defRPr sz="1600" kern="1200">
                <a:solidFill>
                  <a:schemeClr val="tx1"/>
                </a:solidFill>
                <a:latin typeface="Arial" pitchFamily="34" charset="0"/>
                <a:ea typeface="微軟正黑體" pitchFamily="34" charset="-12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kumimoji="1" lang="zh-TW" altLang="en-US" sz="1500" dirty="0">
                <a:solidFill>
                  <a:prstClr val="black"/>
                </a:solidFill>
              </a:rPr>
              <a:t>定態評價</a:t>
            </a:r>
          </a:p>
        </p:txBody>
      </p:sp>
      <p:sp>
        <p:nvSpPr>
          <p:cNvPr id="40" name="內容版面配置區 4"/>
          <p:cNvSpPr txBox="1">
            <a:spLocks/>
          </p:cNvSpPr>
          <p:nvPr/>
        </p:nvSpPr>
        <p:spPr bwMode="blackWhite">
          <a:xfrm>
            <a:off x="5549555" y="4157733"/>
            <a:ext cx="1512000" cy="360040"/>
          </a:xfrm>
          <a:prstGeom prst="rect">
            <a:avLst/>
          </a:prstGeom>
          <a:solidFill>
            <a:schemeClr val="bg2">
              <a:lumMod val="40000"/>
              <a:lumOff val="60000"/>
            </a:schemeClr>
          </a:solidFill>
          <a:ln w="9525">
            <a:solidFill>
              <a:schemeClr val="bg2">
                <a:lumMod val="20000"/>
                <a:lumOff val="80000"/>
              </a:schemeClr>
            </a:solidFill>
            <a:round/>
            <a:headEnd/>
            <a:tailEnd/>
          </a:ln>
          <a:effectLst/>
          <a:scene3d>
            <a:camera prst="orthographicFront"/>
            <a:lightRig rig="contrasting" dir="t">
              <a:rot lat="0" lon="0" rev="1200000"/>
            </a:lightRig>
          </a:scene3d>
          <a:sp3d>
            <a:bevelT w="165100" h="203200"/>
            <a:bevelB w="165100" h="254000"/>
          </a:sp3d>
          <a:extLst/>
        </p:spPr>
        <p:txBody>
          <a:bodyPr vert="horz" wrap="none" lIns="0" tIns="0" rIns="0" bIns="0" numCol="1" rtlCol="0" anchor="ctr" anchorCtr="0" compatLnSpc="1">
            <a:prstTxWarp prst="textNoShape">
              <a:avLst/>
            </a:prstTxWarp>
            <a:sp3d extrusionH="57150" contourW="12700">
              <a:bevelT w="101600" h="101600"/>
            </a:sp3d>
          </a:bodyPr>
          <a:lstStyle>
            <a:lvl1pPr marL="342900" indent="-342900" algn="l" rtl="0" eaLnBrk="1" fontAlgn="base" hangingPunct="1">
              <a:spcBef>
                <a:spcPct val="20000"/>
              </a:spcBef>
              <a:spcAft>
                <a:spcPct val="0"/>
              </a:spcAft>
              <a:buClr>
                <a:srgbClr val="00A94F"/>
              </a:buClr>
              <a:buSzPct val="100000"/>
              <a:buFont typeface="Wingdings" pitchFamily="2" charset="2"/>
              <a:buChar char="p"/>
              <a:defRPr sz="2000" kern="1200">
                <a:solidFill>
                  <a:schemeClr val="tx1"/>
                </a:solidFill>
                <a:latin typeface="Arial" pitchFamily="34" charset="0"/>
                <a:ea typeface="微軟正黑體" pitchFamily="34" charset="-120"/>
                <a:cs typeface="Arial" pitchFamily="34" charset="0"/>
              </a:defRPr>
            </a:lvl1pPr>
            <a:lvl2pPr marL="804863" indent="-347663" algn="l" rtl="0" eaLnBrk="1" fontAlgn="base" hangingPunct="1">
              <a:spcBef>
                <a:spcPts val="600"/>
              </a:spcBef>
              <a:spcAft>
                <a:spcPct val="0"/>
              </a:spcAft>
              <a:buClr>
                <a:srgbClr val="FFC000"/>
              </a:buClr>
              <a:buSzPct val="50000"/>
              <a:buFont typeface="Wingdings" pitchFamily="2" charset="2"/>
              <a:buChar char="l"/>
              <a:defRPr sz="1800" kern="1200">
                <a:solidFill>
                  <a:schemeClr val="tx1"/>
                </a:solidFill>
                <a:latin typeface="Arial" pitchFamily="34" charset="0"/>
                <a:ea typeface="微軟正黑體" pitchFamily="34" charset="-120"/>
                <a:cs typeface="Arial" pitchFamily="34" charset="0"/>
              </a:defRPr>
            </a:lvl2pPr>
            <a:lvl3pPr marL="1252538" indent="-338138" algn="l" rtl="0" eaLnBrk="1" fontAlgn="base" hangingPunct="1">
              <a:spcBef>
                <a:spcPts val="600"/>
              </a:spcBef>
              <a:spcAft>
                <a:spcPct val="0"/>
              </a:spcAft>
              <a:buClr>
                <a:schemeClr val="accent3">
                  <a:lumMod val="75000"/>
                </a:schemeClr>
              </a:buClr>
              <a:buSzPct val="100000"/>
              <a:buFont typeface="Wingdings" pitchFamily="2" charset="2"/>
              <a:buChar char="Ø"/>
              <a:defRPr sz="1600" kern="1200">
                <a:solidFill>
                  <a:schemeClr val="tx1"/>
                </a:solidFill>
                <a:latin typeface="Arial" pitchFamily="34" charset="0"/>
                <a:ea typeface="微軟正黑體" pitchFamily="34" charset="-120"/>
                <a:cs typeface="Arial" pitchFamily="34" charset="0"/>
              </a:defRPr>
            </a:lvl3pPr>
            <a:lvl4pPr marL="1698625" indent="-327025" algn="l" rtl="0" eaLnBrk="1" fontAlgn="base" hangingPunct="1">
              <a:spcBef>
                <a:spcPts val="600"/>
              </a:spcBef>
              <a:spcAft>
                <a:spcPct val="0"/>
              </a:spcAft>
              <a:buClr>
                <a:srgbClr val="FF0000"/>
              </a:buClr>
              <a:buSzPct val="50000"/>
              <a:buFont typeface="Wingdings" pitchFamily="2" charset="2"/>
              <a:buChar char="l"/>
              <a:defRPr sz="1600" kern="1200">
                <a:solidFill>
                  <a:schemeClr val="tx1"/>
                </a:solidFill>
                <a:latin typeface="Arial" pitchFamily="34" charset="0"/>
                <a:ea typeface="微軟正黑體" pitchFamily="34" charset="-120"/>
                <a:cs typeface="Arial" pitchFamily="34" charset="0"/>
              </a:defRPr>
            </a:lvl4pPr>
            <a:lvl5pPr marL="2243138" indent="-360363" algn="l" rtl="0" eaLnBrk="1" fontAlgn="base" hangingPunct="1">
              <a:spcBef>
                <a:spcPts val="600"/>
              </a:spcBef>
              <a:spcAft>
                <a:spcPct val="0"/>
              </a:spcAft>
              <a:buClr>
                <a:srgbClr val="0070C0"/>
              </a:buClr>
              <a:buSzPct val="100000"/>
              <a:buFontTx/>
              <a:buBlip>
                <a:blip r:embed="rId3"/>
              </a:buBlip>
              <a:defRPr sz="1600" kern="1200">
                <a:solidFill>
                  <a:schemeClr val="tx1"/>
                </a:solidFill>
                <a:latin typeface="Arial" pitchFamily="34" charset="0"/>
                <a:ea typeface="微軟正黑體" pitchFamily="34" charset="-12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altLang="zh-TW" b="1" kern="0" dirty="0">
                <a:ln>
                  <a:solidFill>
                    <a:prstClr val="white"/>
                  </a:solidFill>
                </a:ln>
                <a:solidFill>
                  <a:prstClr val="white"/>
                </a:solidFill>
                <a:effectLst>
                  <a:outerShdw blurRad="38100" dist="38100" dir="2700000" algn="tl" rotWithShape="0">
                    <a:srgbClr val="E46C0A">
                      <a:lumMod val="50000"/>
                      <a:alpha val="43000"/>
                    </a:srgbClr>
                  </a:outerShdw>
                </a:effectLst>
                <a:latin typeface="+mn-lt"/>
                <a:ea typeface="新細明體"/>
                <a:cs typeface="Arial"/>
              </a:rPr>
              <a:t>CSM</a:t>
            </a:r>
            <a:endParaRPr kumimoji="1" lang="en-US" altLang="zh-TW" b="1" kern="0" dirty="0">
              <a:ln>
                <a:solidFill>
                  <a:prstClr val="white"/>
                </a:solidFill>
              </a:ln>
              <a:solidFill>
                <a:prstClr val="white"/>
              </a:solidFill>
              <a:effectLst>
                <a:outerShdw blurRad="38100" dist="38100" dir="2700000" algn="tl" rotWithShape="0">
                  <a:srgbClr val="E46C0A">
                    <a:lumMod val="50000"/>
                    <a:alpha val="43000"/>
                  </a:srgbClr>
                </a:outerShdw>
              </a:effectLst>
              <a:latin typeface="+mn-lt"/>
              <a:ea typeface="新細明體"/>
              <a:cs typeface="Arial"/>
            </a:endParaRPr>
          </a:p>
        </p:txBody>
      </p:sp>
      <p:sp>
        <p:nvSpPr>
          <p:cNvPr id="41" name="內容版面配置區 4"/>
          <p:cNvSpPr txBox="1">
            <a:spLocks/>
          </p:cNvSpPr>
          <p:nvPr/>
        </p:nvSpPr>
        <p:spPr bwMode="blackWhite">
          <a:xfrm>
            <a:off x="5299487" y="4752293"/>
            <a:ext cx="2014588" cy="648000"/>
          </a:xfrm>
          <a:prstGeom prst="round2DiagRect">
            <a:avLst/>
          </a:prstGeom>
          <a:solidFill>
            <a:schemeClr val="bg2">
              <a:lumMod val="20000"/>
              <a:lumOff val="80000"/>
            </a:schemeClr>
          </a:solidFill>
          <a:ln w="12700">
            <a:solidFill>
              <a:schemeClr val="bg2">
                <a:lumMod val="20000"/>
                <a:lumOff val="80000"/>
              </a:schemeClr>
            </a:solidFill>
            <a:round/>
            <a:headEnd/>
            <a:tailEnd/>
          </a:ln>
          <a:effectLst/>
          <a:scene3d>
            <a:camera prst="orthographicFront"/>
            <a:lightRig rig="contrasting" dir="t">
              <a:rot lat="0" lon="0" rev="1200000"/>
            </a:lightRig>
          </a:scene3d>
          <a:sp3d/>
          <a:extLst/>
        </p:spPr>
        <p:txBody>
          <a:bodyPr vert="horz" wrap="none" lIns="36000" tIns="0" rIns="0" bIns="0" numCol="1" rtlCol="0" anchor="ctr" anchorCtr="0" compatLnSpc="1">
            <a:prstTxWarp prst="textNoShape">
              <a:avLst/>
            </a:prstTxWarp>
            <a:sp3d contourW="12700"/>
          </a:bodyPr>
          <a:lstStyle>
            <a:lvl1pPr marL="342900" indent="-342900" algn="l" rtl="0" eaLnBrk="1" fontAlgn="base" hangingPunct="1">
              <a:spcBef>
                <a:spcPct val="20000"/>
              </a:spcBef>
              <a:spcAft>
                <a:spcPct val="0"/>
              </a:spcAft>
              <a:buClr>
                <a:srgbClr val="00A94F"/>
              </a:buClr>
              <a:buSzPct val="100000"/>
              <a:buFont typeface="Wingdings" pitchFamily="2" charset="2"/>
              <a:buChar char="p"/>
              <a:defRPr sz="2000" kern="1200">
                <a:solidFill>
                  <a:schemeClr val="tx1"/>
                </a:solidFill>
                <a:latin typeface="Arial" pitchFamily="34" charset="0"/>
                <a:ea typeface="微軟正黑體" pitchFamily="34" charset="-120"/>
                <a:cs typeface="Arial" pitchFamily="34" charset="0"/>
              </a:defRPr>
            </a:lvl1pPr>
            <a:lvl2pPr marL="804863" indent="-347663" algn="l" rtl="0" eaLnBrk="1" fontAlgn="base" hangingPunct="1">
              <a:spcBef>
                <a:spcPts val="600"/>
              </a:spcBef>
              <a:spcAft>
                <a:spcPct val="0"/>
              </a:spcAft>
              <a:buClr>
                <a:srgbClr val="FFC000"/>
              </a:buClr>
              <a:buSzPct val="50000"/>
              <a:buFont typeface="Wingdings" pitchFamily="2" charset="2"/>
              <a:buChar char="l"/>
              <a:defRPr sz="1800" kern="1200">
                <a:solidFill>
                  <a:schemeClr val="tx1"/>
                </a:solidFill>
                <a:latin typeface="Arial" pitchFamily="34" charset="0"/>
                <a:ea typeface="微軟正黑體" pitchFamily="34" charset="-120"/>
                <a:cs typeface="Arial" pitchFamily="34" charset="0"/>
              </a:defRPr>
            </a:lvl2pPr>
            <a:lvl3pPr marL="1252538" indent="-338138" algn="l" rtl="0" eaLnBrk="1" fontAlgn="base" hangingPunct="1">
              <a:spcBef>
                <a:spcPts val="600"/>
              </a:spcBef>
              <a:spcAft>
                <a:spcPct val="0"/>
              </a:spcAft>
              <a:buClr>
                <a:schemeClr val="accent3">
                  <a:lumMod val="75000"/>
                </a:schemeClr>
              </a:buClr>
              <a:buSzPct val="100000"/>
              <a:buFont typeface="Wingdings" pitchFamily="2" charset="2"/>
              <a:buChar char="Ø"/>
              <a:defRPr sz="1600" kern="1200">
                <a:solidFill>
                  <a:schemeClr val="tx1"/>
                </a:solidFill>
                <a:latin typeface="Arial" pitchFamily="34" charset="0"/>
                <a:ea typeface="微軟正黑體" pitchFamily="34" charset="-120"/>
                <a:cs typeface="Arial" pitchFamily="34" charset="0"/>
              </a:defRPr>
            </a:lvl3pPr>
            <a:lvl4pPr marL="1698625" indent="-327025" algn="l" rtl="0" eaLnBrk="1" fontAlgn="base" hangingPunct="1">
              <a:spcBef>
                <a:spcPts val="600"/>
              </a:spcBef>
              <a:spcAft>
                <a:spcPct val="0"/>
              </a:spcAft>
              <a:buClr>
                <a:srgbClr val="FF0000"/>
              </a:buClr>
              <a:buSzPct val="50000"/>
              <a:buFont typeface="Wingdings" pitchFamily="2" charset="2"/>
              <a:buChar char="l"/>
              <a:defRPr sz="1600" kern="1200">
                <a:solidFill>
                  <a:schemeClr val="tx1"/>
                </a:solidFill>
                <a:latin typeface="Arial" pitchFamily="34" charset="0"/>
                <a:ea typeface="微軟正黑體" pitchFamily="34" charset="-120"/>
                <a:cs typeface="Arial" pitchFamily="34" charset="0"/>
              </a:defRPr>
            </a:lvl4pPr>
            <a:lvl5pPr marL="2243138" indent="-360363" algn="l" rtl="0" eaLnBrk="1" fontAlgn="base" hangingPunct="1">
              <a:spcBef>
                <a:spcPts val="600"/>
              </a:spcBef>
              <a:spcAft>
                <a:spcPct val="0"/>
              </a:spcAft>
              <a:buClr>
                <a:srgbClr val="0070C0"/>
              </a:buClr>
              <a:buSzPct val="100000"/>
              <a:buFontTx/>
              <a:buBlip>
                <a:blip r:embed="rId3"/>
              </a:buBlip>
              <a:defRPr sz="1600" kern="1200">
                <a:solidFill>
                  <a:schemeClr val="tx1"/>
                </a:solidFill>
                <a:latin typeface="Arial" pitchFamily="34" charset="0"/>
                <a:ea typeface="微軟正黑體" pitchFamily="34" charset="-12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0"/>
              </a:spcAft>
              <a:buClrTx/>
              <a:buSzTx/>
              <a:buFont typeface="Wingdings" pitchFamily="2" charset="2"/>
              <a:buNone/>
              <a:defRPr/>
            </a:pPr>
            <a:r>
              <a:rPr kumimoji="1" lang="zh-TW" altLang="en-US" sz="1500" dirty="0">
                <a:solidFill>
                  <a:prstClr val="black"/>
                </a:solidFill>
              </a:rPr>
              <a:t>市場貼現率</a:t>
            </a:r>
            <a:endParaRPr kumimoji="1" lang="en-US" altLang="zh-TW" sz="1500" dirty="0">
              <a:solidFill>
                <a:prstClr val="black"/>
              </a:solidFill>
              <a:latin typeface="Arial Narrow" panose="020B0606020202030204" pitchFamily="34" charset="0"/>
            </a:endParaRPr>
          </a:p>
          <a:p>
            <a:pPr marL="0" indent="0" algn="ctr" fontAlgn="auto">
              <a:spcBef>
                <a:spcPts val="0"/>
              </a:spcBef>
              <a:spcAft>
                <a:spcPts val="0"/>
              </a:spcAft>
              <a:buClrTx/>
              <a:buSzTx/>
              <a:buFont typeface="Wingdings" pitchFamily="2" charset="2"/>
              <a:buNone/>
              <a:defRPr/>
            </a:pPr>
            <a:r>
              <a:rPr kumimoji="1" lang="en-US" altLang="zh-TW" sz="1300" dirty="0">
                <a:solidFill>
                  <a:prstClr val="black"/>
                </a:solidFill>
                <a:latin typeface="Arial Narrow" panose="020B0606020202030204" pitchFamily="34" charset="0"/>
              </a:rPr>
              <a:t>=</a:t>
            </a:r>
            <a:r>
              <a:rPr kumimoji="1" lang="zh-TW" altLang="en-US" sz="1300" dirty="0">
                <a:solidFill>
                  <a:prstClr val="black"/>
                </a:solidFill>
                <a:latin typeface="Arial Narrow" panose="020B0606020202030204" pitchFamily="34" charset="0"/>
              </a:rPr>
              <a:t>無風險利率</a:t>
            </a:r>
            <a:r>
              <a:rPr kumimoji="1" lang="en-US" altLang="zh-TW" sz="1300" dirty="0">
                <a:solidFill>
                  <a:prstClr val="black"/>
                </a:solidFill>
                <a:latin typeface="Arial Narrow" panose="020B0606020202030204" pitchFamily="34" charset="0"/>
              </a:rPr>
              <a:t> + </a:t>
            </a:r>
            <a:r>
              <a:rPr kumimoji="1" lang="zh-TW" altLang="en-US" sz="1300" dirty="0">
                <a:solidFill>
                  <a:prstClr val="black"/>
                </a:solidFill>
                <a:latin typeface="Arial Narrow" panose="020B0606020202030204" pitchFamily="34" charset="0"/>
              </a:rPr>
              <a:t>流動性貼水</a:t>
            </a:r>
            <a:endParaRPr kumimoji="1" lang="en-US" altLang="zh-TW" sz="1300" dirty="0">
              <a:solidFill>
                <a:prstClr val="black"/>
              </a:solidFill>
              <a:latin typeface="Arial Narrow" panose="020B0606020202030204" pitchFamily="34" charset="0"/>
            </a:endParaRPr>
          </a:p>
        </p:txBody>
      </p:sp>
      <p:sp>
        <p:nvSpPr>
          <p:cNvPr id="42" name="內容版面配置區 4"/>
          <p:cNvSpPr txBox="1">
            <a:spLocks/>
          </p:cNvSpPr>
          <p:nvPr/>
        </p:nvSpPr>
        <p:spPr bwMode="blackWhite">
          <a:xfrm>
            <a:off x="5299487" y="5620328"/>
            <a:ext cx="2014588" cy="648000"/>
          </a:xfrm>
          <a:prstGeom prst="round2DiagRect">
            <a:avLst/>
          </a:prstGeom>
          <a:solidFill>
            <a:schemeClr val="bg2">
              <a:lumMod val="20000"/>
              <a:lumOff val="80000"/>
            </a:schemeClr>
          </a:solidFill>
          <a:ln w="12700">
            <a:solidFill>
              <a:schemeClr val="bg2">
                <a:lumMod val="20000"/>
                <a:lumOff val="80000"/>
              </a:schemeClr>
            </a:solidFill>
            <a:round/>
            <a:headEnd/>
            <a:tailEnd/>
          </a:ln>
          <a:effectLst/>
          <a:scene3d>
            <a:camera prst="orthographicFront"/>
            <a:lightRig rig="contrasting" dir="t">
              <a:rot lat="0" lon="0" rev="1200000"/>
            </a:lightRig>
          </a:scene3d>
          <a:sp3d/>
          <a:extLst/>
        </p:spPr>
        <p:txBody>
          <a:bodyPr vert="horz" wrap="none" lIns="0" tIns="0" rIns="0" bIns="0" numCol="1" rtlCol="0" anchor="ctr" anchorCtr="0" compatLnSpc="1">
            <a:prstTxWarp prst="textNoShape">
              <a:avLst/>
            </a:prstTxWarp>
            <a:sp3d contourW="12700"/>
          </a:bodyPr>
          <a:lstStyle>
            <a:lvl1pPr marL="342900" indent="-342900" algn="l" rtl="0" eaLnBrk="1" fontAlgn="base" hangingPunct="1">
              <a:spcBef>
                <a:spcPct val="20000"/>
              </a:spcBef>
              <a:spcAft>
                <a:spcPct val="0"/>
              </a:spcAft>
              <a:buClr>
                <a:srgbClr val="00A94F"/>
              </a:buClr>
              <a:buSzPct val="100000"/>
              <a:buFont typeface="Wingdings" pitchFamily="2" charset="2"/>
              <a:buChar char="p"/>
              <a:defRPr sz="2000" kern="1200">
                <a:solidFill>
                  <a:schemeClr val="tx1"/>
                </a:solidFill>
                <a:latin typeface="Arial" pitchFamily="34" charset="0"/>
                <a:ea typeface="微軟正黑體" pitchFamily="34" charset="-120"/>
                <a:cs typeface="Arial" pitchFamily="34" charset="0"/>
              </a:defRPr>
            </a:lvl1pPr>
            <a:lvl2pPr marL="804863" indent="-347663" algn="l" rtl="0" eaLnBrk="1" fontAlgn="base" hangingPunct="1">
              <a:spcBef>
                <a:spcPts val="600"/>
              </a:spcBef>
              <a:spcAft>
                <a:spcPct val="0"/>
              </a:spcAft>
              <a:buClr>
                <a:srgbClr val="FFC000"/>
              </a:buClr>
              <a:buSzPct val="50000"/>
              <a:buFont typeface="Wingdings" pitchFamily="2" charset="2"/>
              <a:buChar char="l"/>
              <a:defRPr sz="1800" kern="1200">
                <a:solidFill>
                  <a:schemeClr val="tx1"/>
                </a:solidFill>
                <a:latin typeface="Arial" pitchFamily="34" charset="0"/>
                <a:ea typeface="微軟正黑體" pitchFamily="34" charset="-120"/>
                <a:cs typeface="Arial" pitchFamily="34" charset="0"/>
              </a:defRPr>
            </a:lvl2pPr>
            <a:lvl3pPr marL="1252538" indent="-338138" algn="l" rtl="0" eaLnBrk="1" fontAlgn="base" hangingPunct="1">
              <a:spcBef>
                <a:spcPts val="600"/>
              </a:spcBef>
              <a:spcAft>
                <a:spcPct val="0"/>
              </a:spcAft>
              <a:buClr>
                <a:schemeClr val="accent3">
                  <a:lumMod val="75000"/>
                </a:schemeClr>
              </a:buClr>
              <a:buSzPct val="100000"/>
              <a:buFont typeface="Wingdings" pitchFamily="2" charset="2"/>
              <a:buChar char="Ø"/>
              <a:defRPr sz="1600" kern="1200">
                <a:solidFill>
                  <a:schemeClr val="tx1"/>
                </a:solidFill>
                <a:latin typeface="Arial" pitchFamily="34" charset="0"/>
                <a:ea typeface="微軟正黑體" pitchFamily="34" charset="-120"/>
                <a:cs typeface="Arial" pitchFamily="34" charset="0"/>
              </a:defRPr>
            </a:lvl3pPr>
            <a:lvl4pPr marL="1698625" indent="-327025" algn="l" rtl="0" eaLnBrk="1" fontAlgn="base" hangingPunct="1">
              <a:spcBef>
                <a:spcPts val="600"/>
              </a:spcBef>
              <a:spcAft>
                <a:spcPct val="0"/>
              </a:spcAft>
              <a:buClr>
                <a:srgbClr val="FF0000"/>
              </a:buClr>
              <a:buSzPct val="50000"/>
              <a:buFont typeface="Wingdings" pitchFamily="2" charset="2"/>
              <a:buChar char="l"/>
              <a:defRPr sz="1600" kern="1200">
                <a:solidFill>
                  <a:schemeClr val="tx1"/>
                </a:solidFill>
                <a:latin typeface="Arial" pitchFamily="34" charset="0"/>
                <a:ea typeface="微軟正黑體" pitchFamily="34" charset="-120"/>
                <a:cs typeface="Arial" pitchFamily="34" charset="0"/>
              </a:defRPr>
            </a:lvl4pPr>
            <a:lvl5pPr marL="2243138" indent="-360363" algn="l" rtl="0" eaLnBrk="1" fontAlgn="base" hangingPunct="1">
              <a:spcBef>
                <a:spcPts val="600"/>
              </a:spcBef>
              <a:spcAft>
                <a:spcPct val="0"/>
              </a:spcAft>
              <a:buClr>
                <a:srgbClr val="0070C0"/>
              </a:buClr>
              <a:buSzPct val="100000"/>
              <a:buFontTx/>
              <a:buBlip>
                <a:blip r:embed="rId3"/>
              </a:buBlip>
              <a:defRPr sz="1600" kern="1200">
                <a:solidFill>
                  <a:schemeClr val="tx1"/>
                </a:solidFill>
                <a:latin typeface="Arial" pitchFamily="34" charset="0"/>
                <a:ea typeface="微軟正黑體" pitchFamily="34" charset="-12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kumimoji="1" lang="zh-TW" altLang="en-US" sz="1500" dirty="0">
                <a:solidFill>
                  <a:prstClr val="black"/>
                </a:solidFill>
              </a:rPr>
              <a:t>隨機評價</a:t>
            </a:r>
          </a:p>
        </p:txBody>
      </p:sp>
      <p:sp>
        <p:nvSpPr>
          <p:cNvPr id="43" name="矩形 42"/>
          <p:cNvSpPr/>
          <p:nvPr/>
        </p:nvSpPr>
        <p:spPr>
          <a:xfrm>
            <a:off x="4809105" y="5029500"/>
            <a:ext cx="457176" cy="338554"/>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rgbClr val="FF0000"/>
              </a:contourClr>
            </a:sp3d>
          </a:bodyPr>
          <a:lstStyle/>
          <a:p>
            <a:pPr algn="ctr" fontAlgn="base">
              <a:spcBef>
                <a:spcPct val="0"/>
              </a:spcBef>
              <a:spcAft>
                <a:spcPct val="0"/>
              </a:spcAft>
            </a:pPr>
            <a:r>
              <a:rPr kumimoji="1" lang="en-US" altLang="zh-TW" sz="1600" b="1" cap="all" dirty="0">
                <a:ln w="0"/>
                <a:gradFill flip="none" rotWithShape="1">
                  <a:gsLst>
                    <a:gs pos="0">
                      <a:srgbClr val="920000">
                        <a:shade val="30000"/>
                        <a:satMod val="115000"/>
                      </a:srgbClr>
                    </a:gs>
                    <a:gs pos="50000">
                      <a:srgbClr val="920000">
                        <a:shade val="67500"/>
                        <a:satMod val="115000"/>
                      </a:srgbClr>
                    </a:gs>
                    <a:gs pos="100000">
                      <a:srgbClr val="920000">
                        <a:shade val="100000"/>
                        <a:satMod val="115000"/>
                      </a:srgbClr>
                    </a:gs>
                  </a:gsLst>
                  <a:lin ang="0" scaled="1"/>
                  <a:tileRect/>
                </a:gradFill>
                <a:effectLst>
                  <a:reflection blurRad="12700" stA="50000" endPos="50000" dist="5000" dir="5400000" sy="-100000" rotWithShape="0"/>
                </a:effectLst>
              </a:rPr>
              <a:t>vs.</a:t>
            </a:r>
            <a:endParaRPr kumimoji="1" lang="zh-TW" altLang="en-US" sz="1600" b="1" cap="all" dirty="0">
              <a:ln w="0"/>
              <a:gradFill flip="none" rotWithShape="1">
                <a:gsLst>
                  <a:gs pos="0">
                    <a:srgbClr val="920000">
                      <a:shade val="30000"/>
                      <a:satMod val="115000"/>
                    </a:srgbClr>
                  </a:gs>
                  <a:gs pos="50000">
                    <a:srgbClr val="920000">
                      <a:shade val="67500"/>
                      <a:satMod val="115000"/>
                    </a:srgbClr>
                  </a:gs>
                  <a:gs pos="100000">
                    <a:srgbClr val="920000">
                      <a:shade val="100000"/>
                      <a:satMod val="115000"/>
                    </a:srgbClr>
                  </a:gs>
                </a:gsLst>
                <a:lin ang="0" scaled="1"/>
                <a:tileRect/>
              </a:gradFill>
              <a:effectLst>
                <a:reflection blurRad="12700" stA="50000" endPos="50000" dist="5000" dir="5400000" sy="-100000" rotWithShape="0"/>
              </a:effectLst>
            </a:endParaRPr>
          </a:p>
        </p:txBody>
      </p:sp>
      <p:grpSp>
        <p:nvGrpSpPr>
          <p:cNvPr id="44" name="群組 43"/>
          <p:cNvGrpSpPr/>
          <p:nvPr/>
        </p:nvGrpSpPr>
        <p:grpSpPr>
          <a:xfrm>
            <a:off x="1124748" y="1635039"/>
            <a:ext cx="792000" cy="32779"/>
            <a:chOff x="526236" y="1817190"/>
            <a:chExt cx="792000" cy="32779"/>
          </a:xfrm>
        </p:grpSpPr>
        <p:cxnSp>
          <p:nvCxnSpPr>
            <p:cNvPr id="45" name="直線接點 44"/>
            <p:cNvCxnSpPr/>
            <p:nvPr/>
          </p:nvCxnSpPr>
          <p:spPr>
            <a:xfrm>
              <a:off x="526236" y="1817190"/>
              <a:ext cx="792000" cy="0"/>
            </a:xfrm>
            <a:prstGeom prst="line">
              <a:avLst/>
            </a:prstGeom>
            <a:ln w="12700">
              <a:solidFill>
                <a:schemeClr val="accent2">
                  <a:lumMod val="25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a:xfrm>
              <a:off x="526236" y="1849969"/>
              <a:ext cx="792000" cy="0"/>
            </a:xfrm>
            <a:prstGeom prst="line">
              <a:avLst/>
            </a:prstGeom>
            <a:ln w="12700">
              <a:solidFill>
                <a:schemeClr val="accent2">
                  <a:lumMod val="25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47" name="群組 46"/>
          <p:cNvGrpSpPr/>
          <p:nvPr/>
        </p:nvGrpSpPr>
        <p:grpSpPr>
          <a:xfrm>
            <a:off x="2616393" y="1635038"/>
            <a:ext cx="792000" cy="32779"/>
            <a:chOff x="526236" y="1817190"/>
            <a:chExt cx="792000" cy="32779"/>
          </a:xfrm>
        </p:grpSpPr>
        <p:cxnSp>
          <p:nvCxnSpPr>
            <p:cNvPr id="48" name="直線接點 47"/>
            <p:cNvCxnSpPr/>
            <p:nvPr/>
          </p:nvCxnSpPr>
          <p:spPr>
            <a:xfrm>
              <a:off x="526236" y="1817190"/>
              <a:ext cx="792000" cy="0"/>
            </a:xfrm>
            <a:prstGeom prst="line">
              <a:avLst/>
            </a:prstGeom>
            <a:ln w="12700">
              <a:solidFill>
                <a:schemeClr val="accent2">
                  <a:lumMod val="25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直線接點 48"/>
            <p:cNvCxnSpPr/>
            <p:nvPr/>
          </p:nvCxnSpPr>
          <p:spPr>
            <a:xfrm>
              <a:off x="526236" y="1849969"/>
              <a:ext cx="792000" cy="0"/>
            </a:xfrm>
            <a:prstGeom prst="line">
              <a:avLst/>
            </a:prstGeom>
            <a:ln w="12700">
              <a:solidFill>
                <a:schemeClr val="accent2">
                  <a:lumMod val="25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50" name="群組 49"/>
          <p:cNvGrpSpPr/>
          <p:nvPr/>
        </p:nvGrpSpPr>
        <p:grpSpPr>
          <a:xfrm>
            <a:off x="7163304" y="3958597"/>
            <a:ext cx="1872208" cy="890289"/>
            <a:chOff x="7020272" y="4122887"/>
            <a:chExt cx="1872208" cy="890289"/>
          </a:xfrm>
        </p:grpSpPr>
        <p:sp>
          <p:nvSpPr>
            <p:cNvPr id="51" name="雲朵形圖說文字 50"/>
            <p:cNvSpPr/>
            <p:nvPr/>
          </p:nvSpPr>
          <p:spPr bwMode="blackWhite">
            <a:xfrm>
              <a:off x="7020272" y="4122887"/>
              <a:ext cx="1872208" cy="890289"/>
            </a:xfrm>
            <a:prstGeom prst="cloudCallout">
              <a:avLst>
                <a:gd name="adj1" fmla="val -46115"/>
                <a:gd name="adj2" fmla="val 58926"/>
              </a:avLst>
            </a:prstGeom>
            <a:ln>
              <a:headEnd/>
              <a:tailEnd/>
            </a:ln>
            <a:extLst/>
          </p:spPr>
          <p:style>
            <a:lnRef idx="1">
              <a:schemeClr val="accent1"/>
            </a:lnRef>
            <a:fillRef idx="2">
              <a:schemeClr val="accent1"/>
            </a:fillRef>
            <a:effectRef idx="1">
              <a:schemeClr val="accent1"/>
            </a:effectRef>
            <a:fontRef idx="minor">
              <a:schemeClr val="dk1"/>
            </a:fontRef>
          </p:style>
          <p:txBody>
            <a:bodyPr wrap="none" rtlCol="0" anchor="ctr"/>
            <a:lstStyle/>
            <a:p>
              <a:pPr algn="ctr" fontAlgn="base">
                <a:spcBef>
                  <a:spcPct val="0"/>
                </a:spcBef>
                <a:spcAft>
                  <a:spcPct val="0"/>
                </a:spcAft>
              </a:pPr>
              <a:r>
                <a:rPr kumimoji="1" lang="en-US" altLang="zh-TW" sz="1250" b="1" dirty="0">
                  <a:solidFill>
                    <a:prstClr val="black">
                      <a:lumMod val="75000"/>
                      <a:lumOff val="25000"/>
                    </a:prstClr>
                  </a:solidFill>
                  <a:latin typeface="Arial" panose="020B0604020202020204" pitchFamily="34" charset="0"/>
                  <a:cs typeface="Arial" panose="020B0604020202020204" pitchFamily="34" charset="0"/>
                </a:rPr>
                <a:t>     </a:t>
              </a:r>
              <a:endParaRPr kumimoji="1" lang="zh-TW" altLang="en-US" sz="1250" b="1" dirty="0">
                <a:solidFill>
                  <a:prstClr val="black">
                    <a:lumMod val="75000"/>
                    <a:lumOff val="25000"/>
                  </a:prstClr>
                </a:solidFill>
                <a:latin typeface="Arial" panose="020B0604020202020204" pitchFamily="34" charset="0"/>
                <a:cs typeface="Arial" panose="020B0604020202020204" pitchFamily="34" charset="0"/>
              </a:endParaRPr>
            </a:p>
          </p:txBody>
        </p:sp>
        <p:sp>
          <p:nvSpPr>
            <p:cNvPr id="52" name="文字方塊 51"/>
            <p:cNvSpPr txBox="1"/>
            <p:nvPr/>
          </p:nvSpPr>
          <p:spPr>
            <a:xfrm>
              <a:off x="7070765" y="4360715"/>
              <a:ext cx="1711575" cy="461665"/>
            </a:xfrm>
            <a:prstGeom prst="rect">
              <a:avLst/>
            </a:prstGeom>
            <a:noFill/>
          </p:spPr>
          <p:txBody>
            <a:bodyPr wrap="square" lIns="0" tIns="0" rIns="0" bIns="0" rtlCol="0">
              <a:spAutoFit/>
            </a:bodyPr>
            <a:lstStyle/>
            <a:p>
              <a:pPr algn="ctr" fontAlgn="base">
                <a:spcBef>
                  <a:spcPct val="0"/>
                </a:spcBef>
                <a:spcAft>
                  <a:spcPct val="0"/>
                </a:spcAft>
              </a:pPr>
              <a:r>
                <a:rPr kumimoji="1" lang="zh-TW" altLang="en-US" sz="1500" b="1" dirty="0">
                  <a:solidFill>
                    <a:srgbClr val="920000"/>
                  </a:solidFill>
                  <a:latin typeface="Arial" panose="020B0604020202020204" pitchFamily="34" charset="0"/>
                  <a:cs typeface="Arial" panose="020B0604020202020204" pitchFamily="34" charset="0"/>
                </a:rPr>
                <a:t>公司間</a:t>
              </a:r>
              <a:endParaRPr kumimoji="1" lang="en-US" altLang="zh-TW" sz="1500" b="1" dirty="0">
                <a:solidFill>
                  <a:srgbClr val="920000"/>
                </a:solidFill>
                <a:latin typeface="Arial" panose="020B0604020202020204" pitchFamily="34" charset="0"/>
                <a:cs typeface="Arial" panose="020B0604020202020204" pitchFamily="34" charset="0"/>
              </a:endParaRPr>
            </a:p>
            <a:p>
              <a:pPr algn="ctr" fontAlgn="base">
                <a:spcBef>
                  <a:spcPct val="0"/>
                </a:spcBef>
                <a:spcAft>
                  <a:spcPct val="0"/>
                </a:spcAft>
              </a:pPr>
              <a:r>
                <a:rPr kumimoji="1" lang="zh-TW" altLang="en-US" sz="1500" b="1" dirty="0">
                  <a:solidFill>
                    <a:srgbClr val="920000"/>
                  </a:solidFill>
                  <a:latin typeface="Arial" panose="020B0604020202020204" pitchFamily="34" charset="0"/>
                  <a:cs typeface="Arial" panose="020B0604020202020204" pitchFamily="34" charset="0"/>
                </a:rPr>
                <a:t>具可比較性</a:t>
              </a:r>
              <a:endParaRPr kumimoji="1" lang="zh-TW" altLang="en-US" sz="1500" b="1" dirty="0">
                <a:solidFill>
                  <a:prstClr val="black">
                    <a:lumMod val="75000"/>
                    <a:lumOff val="25000"/>
                  </a:prstClr>
                </a:solidFill>
                <a:latin typeface="Arial" panose="020B0604020202020204" pitchFamily="34" charset="0"/>
                <a:cs typeface="Arial" panose="020B0604020202020204" pitchFamily="34" charset="0"/>
              </a:endParaRPr>
            </a:p>
          </p:txBody>
        </p:sp>
      </p:grpSp>
      <p:sp>
        <p:nvSpPr>
          <p:cNvPr id="53" name="矩形 52"/>
          <p:cNvSpPr/>
          <p:nvPr/>
        </p:nvSpPr>
        <p:spPr>
          <a:xfrm>
            <a:off x="4809105" y="5825487"/>
            <a:ext cx="457176" cy="338554"/>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rgbClr val="FF0000"/>
              </a:contourClr>
            </a:sp3d>
          </a:bodyPr>
          <a:lstStyle/>
          <a:p>
            <a:pPr algn="ctr" fontAlgn="base">
              <a:spcBef>
                <a:spcPct val="0"/>
              </a:spcBef>
              <a:spcAft>
                <a:spcPct val="0"/>
              </a:spcAft>
            </a:pPr>
            <a:r>
              <a:rPr kumimoji="1" lang="en-US" altLang="zh-TW" sz="1600" b="1" cap="all" dirty="0">
                <a:ln w="0"/>
                <a:gradFill flip="none" rotWithShape="1">
                  <a:gsLst>
                    <a:gs pos="0">
                      <a:srgbClr val="920000">
                        <a:shade val="30000"/>
                        <a:satMod val="115000"/>
                      </a:srgbClr>
                    </a:gs>
                    <a:gs pos="50000">
                      <a:srgbClr val="920000">
                        <a:shade val="67500"/>
                        <a:satMod val="115000"/>
                      </a:srgbClr>
                    </a:gs>
                    <a:gs pos="100000">
                      <a:srgbClr val="920000">
                        <a:shade val="100000"/>
                        <a:satMod val="115000"/>
                      </a:srgbClr>
                    </a:gs>
                  </a:gsLst>
                  <a:lin ang="0" scaled="1"/>
                  <a:tileRect/>
                </a:gradFill>
                <a:effectLst>
                  <a:reflection blurRad="12700" stA="50000" endPos="50000" dist="5000" dir="5400000" sy="-100000" rotWithShape="0"/>
                </a:effectLst>
              </a:rPr>
              <a:t>vs.</a:t>
            </a:r>
            <a:endParaRPr kumimoji="1" lang="zh-TW" altLang="en-US" sz="1600" b="1" cap="all" dirty="0">
              <a:ln w="0"/>
              <a:gradFill flip="none" rotWithShape="1">
                <a:gsLst>
                  <a:gs pos="0">
                    <a:srgbClr val="920000">
                      <a:shade val="30000"/>
                      <a:satMod val="115000"/>
                    </a:srgbClr>
                  </a:gs>
                  <a:gs pos="50000">
                    <a:srgbClr val="920000">
                      <a:shade val="67500"/>
                      <a:satMod val="115000"/>
                    </a:srgbClr>
                  </a:gs>
                  <a:gs pos="100000">
                    <a:srgbClr val="920000">
                      <a:shade val="100000"/>
                      <a:satMod val="115000"/>
                    </a:srgbClr>
                  </a:gs>
                </a:gsLst>
                <a:lin ang="0" scaled="1"/>
                <a:tileRect/>
              </a:gradFill>
              <a:effectLst>
                <a:reflection blurRad="12700" stA="50000" endPos="50000" dist="5000" dir="5400000" sy="-100000" rotWithShape="0"/>
              </a:effectLst>
            </a:endParaRPr>
          </a:p>
        </p:txBody>
      </p:sp>
      <p:sp>
        <p:nvSpPr>
          <p:cNvPr id="54" name="＞形箭號 7"/>
          <p:cNvSpPr/>
          <p:nvPr/>
        </p:nvSpPr>
        <p:spPr bwMode="auto">
          <a:xfrm>
            <a:off x="328474" y="1115573"/>
            <a:ext cx="3811478" cy="2337739"/>
          </a:xfrm>
          <a:prstGeom prst="roundRect">
            <a:avLst>
              <a:gd name="adj" fmla="val 8327"/>
            </a:avLst>
          </a:prstGeom>
          <a:noFill/>
          <a:ln w="15875">
            <a:solidFill>
              <a:schemeClr val="accent1">
                <a:lumMod val="75000"/>
                <a:alpha val="72000"/>
              </a:schemeClr>
            </a:solidFill>
          </a:ln>
        </p:spPr>
        <p:style>
          <a:lnRef idx="1">
            <a:schemeClr val="accent6"/>
          </a:lnRef>
          <a:fillRef idx="2">
            <a:schemeClr val="accent6"/>
          </a:fillRef>
          <a:effectRef idx="1">
            <a:schemeClr val="accent6"/>
          </a:effectRef>
          <a:fontRef idx="minor">
            <a:schemeClr val="dk1"/>
          </a:fontRef>
        </p:style>
        <p:txBody>
          <a:bodyPr anchor="ctr"/>
          <a:lstStyle/>
          <a:p>
            <a:pPr algn="ctr" fontAlgn="base">
              <a:spcBef>
                <a:spcPct val="0"/>
              </a:spcBef>
              <a:spcAft>
                <a:spcPct val="0"/>
              </a:spcAft>
            </a:pPr>
            <a:endParaRPr kumimoji="1" lang="zh-TW" altLang="en-US" sz="1200" b="1" dirty="0">
              <a:solidFill>
                <a:prstClr val="black"/>
              </a:solidFill>
              <a:effectLst>
                <a:outerShdw blurRad="38100" dist="38100" dir="2700000" algn="tl">
                  <a:srgbClr val="000000">
                    <a:alpha val="43137"/>
                  </a:srgbClr>
                </a:outerShdw>
              </a:effectLst>
              <a:latin typeface="Arial" pitchFamily="34" charset="0"/>
              <a:cs typeface="Arial" pitchFamily="34" charset="0"/>
            </a:endParaRPr>
          </a:p>
        </p:txBody>
      </p:sp>
      <p:sp>
        <p:nvSpPr>
          <p:cNvPr id="55" name="圓角矩形 54"/>
          <p:cNvSpPr/>
          <p:nvPr/>
        </p:nvSpPr>
        <p:spPr bwMode="auto">
          <a:xfrm>
            <a:off x="947701" y="896185"/>
            <a:ext cx="2632464" cy="432000"/>
          </a:xfrm>
          <a:prstGeom prst="roundRect">
            <a:avLst/>
          </a:prstGeom>
          <a:solidFill>
            <a:schemeClr val="accent1">
              <a:lumMod val="75000"/>
            </a:schemeClr>
          </a:solidFill>
          <a:ln>
            <a:solidFill>
              <a:schemeClr val="accent1">
                <a:lumMod val="75000"/>
              </a:schemeClr>
            </a:solidFill>
          </a:ln>
          <a:effectLst>
            <a:glow rad="101600">
              <a:schemeClr val="accent6">
                <a:lumMod val="20000"/>
                <a:lumOff val="80000"/>
                <a:alpha val="40000"/>
              </a:schemeClr>
            </a:glow>
          </a:effectLst>
          <a:scene3d>
            <a:camera prst="orthographicFront">
              <a:rot lat="0" lon="0" rev="0"/>
            </a:camera>
            <a:lightRig rig="contrasting" dir="t">
              <a:rot lat="0" lon="0" rev="1200000"/>
            </a:lightRig>
          </a:scene3d>
          <a:sp3d contourW="19050" prstMaterial="metal">
            <a:bevelT w="88900" h="203200"/>
            <a:bevelB w="165100" h="254000"/>
            <a:contourClr>
              <a:schemeClr val="accent2">
                <a:lumMod val="75000"/>
              </a:schemeClr>
            </a:contourClr>
          </a:sp3d>
        </p:spPr>
        <p:txBody>
          <a:bodyPr wrap="none" lIns="0" tIns="0" rIns="0" bIns="0" anchor="ctr" anchorCtr="0">
            <a:sp3d extrusionH="57150" contourW="19050">
              <a:bevelT w="101600" h="101600"/>
              <a:contourClr>
                <a:schemeClr val="accent2">
                  <a:lumMod val="25000"/>
                </a:schemeClr>
              </a:contourClr>
            </a:sp3d>
          </a:bodyPr>
          <a:lstStyle/>
          <a:p>
            <a:pPr algn="ctr" fontAlgn="base">
              <a:spcBef>
                <a:spcPct val="0"/>
              </a:spcBef>
              <a:spcAft>
                <a:spcPct val="0"/>
              </a:spcAft>
            </a:pPr>
            <a:r>
              <a:rPr kumimoji="1" lang="zh-TW" altLang="en-US" sz="2000" b="1" kern="0" dirty="0">
                <a:solidFill>
                  <a:prstClr val="white"/>
                </a:solidFill>
                <a:effectLst>
                  <a:outerShdw blurRad="38100" dist="38100" dir="2700000" algn="tl">
                    <a:srgbClr val="99CCFF">
                      <a:lumMod val="25000"/>
                      <a:alpha val="43000"/>
                    </a:srgbClr>
                  </a:outerShdw>
                </a:effectLst>
                <a:latin typeface="Arial" pitchFamily="34" charset="0"/>
                <a:cs typeface="Arial" pitchFamily="34" charset="0"/>
              </a:rPr>
              <a:t>保險負債</a:t>
            </a:r>
          </a:p>
        </p:txBody>
      </p:sp>
      <p:sp>
        <p:nvSpPr>
          <p:cNvPr id="56" name="Text Box 19"/>
          <p:cNvSpPr txBox="1">
            <a:spLocks noChangeArrowheads="1"/>
          </p:cNvSpPr>
          <p:nvPr/>
        </p:nvSpPr>
        <p:spPr bwMode="auto">
          <a:xfrm>
            <a:off x="2507499" y="1315341"/>
            <a:ext cx="1008000" cy="418025"/>
          </a:xfrm>
          <a:prstGeom prst="roundRect">
            <a:avLst>
              <a:gd name="adj" fmla="val 13172"/>
            </a:avLst>
          </a:prstGeom>
          <a:noFill/>
          <a:ln w="12700" cap="sq">
            <a:noFill/>
            <a:miter lim="800000"/>
            <a:headEnd type="none" w="sm" len="sm"/>
            <a:tailEnd type="none" w="sm" len="sm"/>
          </a:ln>
          <a:effectLst/>
          <a:scene3d>
            <a:camera prst="orthographicFront"/>
            <a:lightRig rig="balanced" dir="t"/>
          </a:scene3d>
          <a:sp3d prstMaterial="metal">
            <a:contourClr>
              <a:schemeClr val="bg1"/>
            </a:contourClr>
          </a:sp3d>
        </p:spPr>
        <p:txBody>
          <a:bodyPr lIns="36000" tIns="0" rIns="36000" bIns="0" anchor="ctr" anchorCtr="0"/>
          <a:lstStyle/>
          <a:p>
            <a:pPr algn="ctr" fontAlgn="base">
              <a:lnSpc>
                <a:spcPts val="1600"/>
              </a:lnSpc>
              <a:spcBef>
                <a:spcPct val="0"/>
              </a:spcBef>
              <a:spcAft>
                <a:spcPct val="0"/>
              </a:spcAft>
              <a:defRPr/>
            </a:pPr>
            <a:r>
              <a:rPr kumimoji="1" lang="en-US" altLang="zh-TW" sz="2000" b="1" kern="0" dirty="0">
                <a:solidFill>
                  <a:srgbClr val="1F497D">
                    <a:lumMod val="75000"/>
                  </a:srgbClr>
                </a:solidFill>
                <a:cs typeface="Arial" pitchFamily="34" charset="0"/>
              </a:rPr>
              <a:t>IFRS 17</a:t>
            </a:r>
          </a:p>
        </p:txBody>
      </p:sp>
      <p:sp>
        <p:nvSpPr>
          <p:cNvPr id="57" name="矩形 56"/>
          <p:cNvSpPr/>
          <p:nvPr/>
        </p:nvSpPr>
        <p:spPr>
          <a:xfrm>
            <a:off x="985276" y="5767168"/>
            <a:ext cx="1932605" cy="553998"/>
          </a:xfrm>
          <a:prstGeom prst="rect">
            <a:avLst/>
          </a:prstGeom>
        </p:spPr>
        <p:txBody>
          <a:bodyPr wrap="square">
            <a:spAutoFit/>
          </a:bodyPr>
          <a:lstStyle/>
          <a:p>
            <a:pPr fontAlgn="base">
              <a:spcBef>
                <a:spcPct val="0"/>
              </a:spcBef>
              <a:spcAft>
                <a:spcPct val="0"/>
              </a:spcAft>
            </a:pPr>
            <a:r>
              <a:rPr kumimoji="1" lang="zh-TW" altLang="en-US" sz="1500" b="1" dirty="0">
                <a:solidFill>
                  <a:prstClr val="black"/>
                </a:solidFill>
                <a:latin typeface="Arial" panose="020B0604020202020204" pitchFamily="34" charset="0"/>
                <a:cs typeface="Arial" panose="020B0604020202020204" pitchFamily="34" charset="0"/>
              </a:rPr>
              <a:t>利變型商品非保證部分之成本</a:t>
            </a:r>
            <a:r>
              <a:rPr kumimoji="1" lang="en-US" altLang="zh-TW" sz="1500" b="1" dirty="0">
                <a:solidFill>
                  <a:prstClr val="black"/>
                </a:solidFill>
                <a:latin typeface="Arial" panose="020B0604020202020204" pitchFamily="34" charset="0"/>
                <a:cs typeface="Arial" panose="020B0604020202020204" pitchFamily="34" charset="0"/>
              </a:rPr>
              <a:t>(</a:t>
            </a:r>
            <a:r>
              <a:rPr kumimoji="1" lang="zh-TW" altLang="en-US" sz="1500" b="1" dirty="0">
                <a:solidFill>
                  <a:prstClr val="black"/>
                </a:solidFill>
                <a:latin typeface="Arial" panose="020B0604020202020204" pitchFamily="34" charset="0"/>
                <a:cs typeface="Arial" panose="020B0604020202020204" pitchFamily="34" charset="0"/>
              </a:rPr>
              <a:t>宣告利率</a:t>
            </a:r>
            <a:r>
              <a:rPr kumimoji="1" lang="en-US" altLang="zh-TW" sz="1500" b="1" dirty="0">
                <a:solidFill>
                  <a:prstClr val="black"/>
                </a:solidFill>
                <a:latin typeface="Arial" panose="020B0604020202020204" pitchFamily="34" charset="0"/>
                <a:cs typeface="Arial" panose="020B0604020202020204" pitchFamily="34" charset="0"/>
              </a:rPr>
              <a:t>)</a:t>
            </a:r>
            <a:endParaRPr kumimoji="1" lang="zh-TW" altLang="en-US" sz="1500" b="1" dirty="0">
              <a:solidFill>
                <a:prstClr val="black"/>
              </a:solidFill>
              <a:latin typeface="Arial" panose="020B0604020202020204" pitchFamily="34" charset="0"/>
              <a:cs typeface="Arial" panose="020B0604020202020204" pitchFamily="34" charset="0"/>
            </a:endParaRPr>
          </a:p>
        </p:txBody>
      </p:sp>
      <p:sp>
        <p:nvSpPr>
          <p:cNvPr id="59" name="＞形箭號 7"/>
          <p:cNvSpPr/>
          <p:nvPr/>
        </p:nvSpPr>
        <p:spPr bwMode="auto">
          <a:xfrm>
            <a:off x="2530780" y="1714032"/>
            <a:ext cx="916868" cy="491556"/>
          </a:xfrm>
          <a:prstGeom prst="roundRect">
            <a:avLst/>
          </a:prstGeom>
          <a:solidFill>
            <a:schemeClr val="accent3">
              <a:lumMod val="60000"/>
              <a:lumOff val="40000"/>
            </a:schemeClr>
          </a:solidFill>
          <a:ln/>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wrap="none" anchor="ctr"/>
          <a:lstStyle/>
          <a:p>
            <a:pPr algn="ctr" fontAlgn="base">
              <a:spcBef>
                <a:spcPct val="0"/>
              </a:spcBef>
              <a:spcAft>
                <a:spcPct val="0"/>
              </a:spcAft>
            </a:pPr>
            <a:r>
              <a:rPr kumimoji="1" lang="en-US" altLang="zh-TW" sz="1400" b="1" dirty="0">
                <a:solidFill>
                  <a:prstClr val="black">
                    <a:lumMod val="85000"/>
                    <a:lumOff val="15000"/>
                  </a:prstClr>
                </a:solidFill>
                <a:latin typeface="Arial" pitchFamily="34" charset="0"/>
                <a:cs typeface="Arial" pitchFamily="34" charset="0"/>
              </a:rPr>
              <a:t>FVL*</a:t>
            </a:r>
            <a:endParaRPr kumimoji="1" lang="zh-TW" altLang="en-US" sz="1400" b="1" dirty="0">
              <a:solidFill>
                <a:prstClr val="black">
                  <a:lumMod val="85000"/>
                  <a:lumOff val="15000"/>
                </a:prstClr>
              </a:solidFill>
              <a:latin typeface="Arial" pitchFamily="34" charset="0"/>
              <a:cs typeface="Arial" pitchFamily="34" charset="0"/>
            </a:endParaRPr>
          </a:p>
        </p:txBody>
      </p:sp>
      <p:grpSp>
        <p:nvGrpSpPr>
          <p:cNvPr id="61" name="群組 60"/>
          <p:cNvGrpSpPr/>
          <p:nvPr/>
        </p:nvGrpSpPr>
        <p:grpSpPr>
          <a:xfrm>
            <a:off x="2387473" y="2757930"/>
            <a:ext cx="1233185" cy="634564"/>
            <a:chOff x="635398" y="2613210"/>
            <a:chExt cx="1026430" cy="458371"/>
          </a:xfrm>
        </p:grpSpPr>
        <p:sp>
          <p:nvSpPr>
            <p:cNvPr id="62" name="五邊形 61"/>
            <p:cNvSpPr/>
            <p:nvPr/>
          </p:nvSpPr>
          <p:spPr>
            <a:xfrm rot="16200000">
              <a:off x="903381" y="2395451"/>
              <a:ext cx="454718" cy="890235"/>
            </a:xfrm>
            <a:prstGeom prst="homePlate">
              <a:avLst>
                <a:gd name="adj" fmla="val 39982"/>
              </a:avLst>
            </a:prstGeom>
            <a:solidFill>
              <a:schemeClr val="accent1">
                <a:lumMod val="20000"/>
                <a:lumOff val="80000"/>
              </a:schemeClr>
            </a:solidFill>
            <a:ln>
              <a:solidFill>
                <a:schemeClr val="accent1">
                  <a:lumMod val="60000"/>
                  <a:lumOff val="40000"/>
                </a:schemeClr>
              </a:solidFill>
              <a:prstDash val="sysDot"/>
            </a:ln>
          </p:spPr>
          <p:style>
            <a:lnRef idx="2">
              <a:schemeClr val="accent5"/>
            </a:lnRef>
            <a:fillRef idx="1">
              <a:schemeClr val="lt1"/>
            </a:fillRef>
            <a:effectRef idx="0">
              <a:schemeClr val="accent5"/>
            </a:effectRef>
            <a:fontRef idx="minor">
              <a:schemeClr val="dk1"/>
            </a:fontRef>
          </p:style>
          <p:txBody>
            <a:bodyPr lIns="36000" tIns="36000" rIns="36000" bIns="36000" rtlCol="0" anchor="ctr"/>
            <a:lstStyle/>
            <a:p>
              <a:pPr algn="ctr" fontAlgn="base">
                <a:spcBef>
                  <a:spcPct val="0"/>
                </a:spcBef>
                <a:spcAft>
                  <a:spcPct val="0"/>
                </a:spcAft>
              </a:pPr>
              <a:endParaRPr kumimoji="1" lang="en-US" altLang="zh-TW" dirty="0">
                <a:noFill/>
              </a:endParaRPr>
            </a:p>
          </p:txBody>
        </p:sp>
        <p:sp>
          <p:nvSpPr>
            <p:cNvPr id="63" name="文字方塊 62"/>
            <p:cNvSpPr txBox="1"/>
            <p:nvPr/>
          </p:nvSpPr>
          <p:spPr>
            <a:xfrm>
              <a:off x="635398" y="2743706"/>
              <a:ext cx="1026430" cy="327875"/>
            </a:xfrm>
            <a:prstGeom prst="rect">
              <a:avLst/>
            </a:prstGeom>
            <a:noFill/>
          </p:spPr>
          <p:txBody>
            <a:bodyPr wrap="square" rtlCol="0">
              <a:spAutoFit/>
            </a:bodyPr>
            <a:lstStyle/>
            <a:p>
              <a:pPr algn="ctr" fontAlgn="base">
                <a:lnSpc>
                  <a:spcPts val="1400"/>
                </a:lnSpc>
                <a:spcBef>
                  <a:spcPct val="0"/>
                </a:spcBef>
                <a:spcAft>
                  <a:spcPct val="0"/>
                </a:spcAft>
              </a:pPr>
              <a:r>
                <a:rPr kumimoji="1" lang="en-US" altLang="zh-TW" sz="1400" dirty="0">
                  <a:solidFill>
                    <a:prstClr val="black"/>
                  </a:solidFill>
                  <a:cs typeface="Arial" pitchFamily="34" charset="0"/>
                </a:rPr>
                <a:t>Market </a:t>
              </a:r>
              <a:br>
                <a:rPr kumimoji="1" lang="en-US" altLang="zh-TW" sz="1400" dirty="0">
                  <a:solidFill>
                    <a:prstClr val="black"/>
                  </a:solidFill>
                  <a:cs typeface="Arial" pitchFamily="34" charset="0"/>
                </a:rPr>
              </a:br>
              <a:r>
                <a:rPr kumimoji="1" lang="en-US" altLang="zh-TW" sz="1400" dirty="0">
                  <a:solidFill>
                    <a:prstClr val="black"/>
                  </a:solidFill>
                  <a:cs typeface="Arial" pitchFamily="34" charset="0"/>
                </a:rPr>
                <a:t>discount rate</a:t>
              </a:r>
              <a:endParaRPr kumimoji="1" lang="zh-TW" altLang="en-US" sz="1400" dirty="0">
                <a:solidFill>
                  <a:prstClr val="black"/>
                </a:solidFill>
                <a:cs typeface="Arial" pitchFamily="34" charset="0"/>
              </a:endParaRPr>
            </a:p>
          </p:txBody>
        </p:sp>
      </p:grpSp>
      <p:sp>
        <p:nvSpPr>
          <p:cNvPr id="65" name="五邊形 64"/>
          <p:cNvSpPr/>
          <p:nvPr/>
        </p:nvSpPr>
        <p:spPr>
          <a:xfrm>
            <a:off x="1073499" y="5139211"/>
            <a:ext cx="1957840" cy="330968"/>
          </a:xfrm>
          <a:prstGeom prst="homePlate">
            <a:avLst>
              <a:gd name="adj" fmla="val 42356"/>
            </a:avLst>
          </a:prstGeom>
          <a:solidFill>
            <a:schemeClr val="accent1">
              <a:lumMod val="40000"/>
              <a:lumOff val="60000"/>
            </a:schemeClr>
          </a:solidFill>
          <a:ln>
            <a:solidFill>
              <a:schemeClr val="accent1">
                <a:lumMod val="40000"/>
                <a:lumOff val="60000"/>
              </a:schemeClr>
            </a:solidFill>
          </a:ln>
        </p:spPr>
        <p:style>
          <a:lnRef idx="2">
            <a:schemeClr val="accent2"/>
          </a:lnRef>
          <a:fillRef idx="1">
            <a:schemeClr val="lt1"/>
          </a:fillRef>
          <a:effectRef idx="0">
            <a:schemeClr val="accent2"/>
          </a:effectRef>
          <a:fontRef idx="minor">
            <a:schemeClr val="dk1"/>
          </a:fontRef>
        </p:style>
        <p:txBody>
          <a:bodyPr wrap="none" lIns="72000" tIns="36000" rIns="0" bIns="36000" rtlCol="0" anchor="ctr"/>
          <a:lstStyle/>
          <a:p>
            <a:pPr fontAlgn="base">
              <a:spcBef>
                <a:spcPct val="0"/>
              </a:spcBef>
              <a:spcAft>
                <a:spcPct val="0"/>
              </a:spcAft>
            </a:pPr>
            <a:r>
              <a:rPr kumimoji="1" lang="zh-TW" altLang="en-US" sz="1500" b="1" dirty="0">
                <a:solidFill>
                  <a:prstClr val="black"/>
                </a:solidFill>
                <a:latin typeface="Arial" panose="020B0604020202020204" pitchFamily="34" charset="0"/>
                <a:cs typeface="Arial" panose="020B0604020202020204" pitchFamily="34" charset="0"/>
              </a:rPr>
              <a:t>貼現率</a:t>
            </a:r>
            <a:endParaRPr kumimoji="1" lang="en-US" altLang="zh-TW" sz="1500" dirty="0">
              <a:solidFill>
                <a:prstClr val="black"/>
              </a:solidFill>
              <a:latin typeface="Arial" pitchFamily="34" charset="0"/>
              <a:cs typeface="Arial" pitchFamily="34" charset="0"/>
            </a:endParaRPr>
          </a:p>
        </p:txBody>
      </p:sp>
      <p:sp>
        <p:nvSpPr>
          <p:cNvPr id="66" name="內容版面配置區 4"/>
          <p:cNvSpPr txBox="1">
            <a:spLocks/>
          </p:cNvSpPr>
          <p:nvPr/>
        </p:nvSpPr>
        <p:spPr bwMode="blackWhite">
          <a:xfrm>
            <a:off x="3224545" y="5139211"/>
            <a:ext cx="1511515" cy="339094"/>
          </a:xfrm>
          <a:prstGeom prst="round2DiagRect">
            <a:avLst/>
          </a:prstGeom>
          <a:solidFill>
            <a:schemeClr val="bg2">
              <a:lumMod val="20000"/>
              <a:lumOff val="80000"/>
            </a:schemeClr>
          </a:solidFill>
          <a:ln w="12700">
            <a:solidFill>
              <a:schemeClr val="bg2">
                <a:lumMod val="20000"/>
                <a:lumOff val="80000"/>
              </a:schemeClr>
            </a:solidFill>
            <a:round/>
            <a:headEnd/>
            <a:tailEnd/>
          </a:ln>
          <a:effectLst/>
          <a:scene3d>
            <a:camera prst="orthographicFront"/>
            <a:lightRig rig="contrasting" dir="t">
              <a:rot lat="0" lon="0" rev="1200000"/>
            </a:lightRig>
          </a:scene3d>
          <a:sp3d/>
          <a:extLst/>
        </p:spPr>
        <p:txBody>
          <a:bodyPr vert="horz" wrap="none" lIns="0" tIns="0" rIns="0" bIns="0" numCol="1" rtlCol="0" anchor="ctr" anchorCtr="0" compatLnSpc="1">
            <a:prstTxWarp prst="textNoShape">
              <a:avLst/>
            </a:prstTxWarp>
            <a:sp3d contourW="12700"/>
          </a:bodyPr>
          <a:lstStyle>
            <a:lvl1pPr marL="342900" indent="-342900" algn="l" rtl="0" eaLnBrk="1" fontAlgn="base" hangingPunct="1">
              <a:spcBef>
                <a:spcPct val="20000"/>
              </a:spcBef>
              <a:spcAft>
                <a:spcPct val="0"/>
              </a:spcAft>
              <a:buClr>
                <a:srgbClr val="00A94F"/>
              </a:buClr>
              <a:buSzPct val="100000"/>
              <a:buFont typeface="Wingdings" pitchFamily="2" charset="2"/>
              <a:buChar char="p"/>
              <a:defRPr sz="2000" kern="1200">
                <a:solidFill>
                  <a:schemeClr val="tx1"/>
                </a:solidFill>
                <a:latin typeface="Arial" pitchFamily="34" charset="0"/>
                <a:ea typeface="微軟正黑體" pitchFamily="34" charset="-120"/>
                <a:cs typeface="Arial" pitchFamily="34" charset="0"/>
              </a:defRPr>
            </a:lvl1pPr>
            <a:lvl2pPr marL="804863" indent="-347663" algn="l" rtl="0" eaLnBrk="1" fontAlgn="base" hangingPunct="1">
              <a:spcBef>
                <a:spcPts val="600"/>
              </a:spcBef>
              <a:spcAft>
                <a:spcPct val="0"/>
              </a:spcAft>
              <a:buClr>
                <a:srgbClr val="FFC000"/>
              </a:buClr>
              <a:buSzPct val="50000"/>
              <a:buFont typeface="Wingdings" pitchFamily="2" charset="2"/>
              <a:buChar char="l"/>
              <a:defRPr sz="1800" kern="1200">
                <a:solidFill>
                  <a:schemeClr val="tx1"/>
                </a:solidFill>
                <a:latin typeface="Arial" pitchFamily="34" charset="0"/>
                <a:ea typeface="微軟正黑體" pitchFamily="34" charset="-120"/>
                <a:cs typeface="Arial" pitchFamily="34" charset="0"/>
              </a:defRPr>
            </a:lvl2pPr>
            <a:lvl3pPr marL="1252538" indent="-338138" algn="l" rtl="0" eaLnBrk="1" fontAlgn="base" hangingPunct="1">
              <a:spcBef>
                <a:spcPts val="600"/>
              </a:spcBef>
              <a:spcAft>
                <a:spcPct val="0"/>
              </a:spcAft>
              <a:buClr>
                <a:schemeClr val="accent3">
                  <a:lumMod val="75000"/>
                </a:schemeClr>
              </a:buClr>
              <a:buSzPct val="100000"/>
              <a:buFont typeface="Wingdings" pitchFamily="2" charset="2"/>
              <a:buChar char="Ø"/>
              <a:defRPr sz="1600" kern="1200">
                <a:solidFill>
                  <a:schemeClr val="tx1"/>
                </a:solidFill>
                <a:latin typeface="Arial" pitchFamily="34" charset="0"/>
                <a:ea typeface="微軟正黑體" pitchFamily="34" charset="-120"/>
                <a:cs typeface="Arial" pitchFamily="34" charset="0"/>
              </a:defRPr>
            </a:lvl3pPr>
            <a:lvl4pPr marL="1698625" indent="-327025" algn="l" rtl="0" eaLnBrk="1" fontAlgn="base" hangingPunct="1">
              <a:spcBef>
                <a:spcPts val="600"/>
              </a:spcBef>
              <a:spcAft>
                <a:spcPct val="0"/>
              </a:spcAft>
              <a:buClr>
                <a:srgbClr val="FF0000"/>
              </a:buClr>
              <a:buSzPct val="50000"/>
              <a:buFont typeface="Wingdings" pitchFamily="2" charset="2"/>
              <a:buChar char="l"/>
              <a:defRPr sz="1600" kern="1200">
                <a:solidFill>
                  <a:schemeClr val="tx1"/>
                </a:solidFill>
                <a:latin typeface="Arial" pitchFamily="34" charset="0"/>
                <a:ea typeface="微軟正黑體" pitchFamily="34" charset="-120"/>
                <a:cs typeface="Arial" pitchFamily="34" charset="0"/>
              </a:defRPr>
            </a:lvl4pPr>
            <a:lvl5pPr marL="2243138" indent="-360363" algn="l" rtl="0" eaLnBrk="1" fontAlgn="base" hangingPunct="1">
              <a:spcBef>
                <a:spcPts val="600"/>
              </a:spcBef>
              <a:spcAft>
                <a:spcPct val="0"/>
              </a:spcAft>
              <a:buClr>
                <a:srgbClr val="0070C0"/>
              </a:buClr>
              <a:buSzPct val="100000"/>
              <a:buFontTx/>
              <a:buBlip>
                <a:blip r:embed="rId3"/>
              </a:buBlip>
              <a:defRPr sz="1600" kern="1200">
                <a:solidFill>
                  <a:schemeClr val="tx1"/>
                </a:solidFill>
                <a:latin typeface="Arial" pitchFamily="34" charset="0"/>
                <a:ea typeface="微軟正黑體" pitchFamily="34" charset="-12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kumimoji="1" lang="en-US" altLang="zh-TW" sz="1500" dirty="0">
                <a:solidFill>
                  <a:prstClr val="black"/>
                </a:solidFill>
              </a:rPr>
              <a:t>10%</a:t>
            </a:r>
            <a:endParaRPr kumimoji="1" lang="zh-TW" altLang="en-US" sz="1500" dirty="0">
              <a:solidFill>
                <a:prstClr val="black"/>
              </a:solidFill>
            </a:endParaRPr>
          </a:p>
        </p:txBody>
      </p:sp>
      <p:sp>
        <p:nvSpPr>
          <p:cNvPr id="58" name="＞形箭號 10"/>
          <p:cNvSpPr/>
          <p:nvPr/>
        </p:nvSpPr>
        <p:spPr bwMode="auto">
          <a:xfrm>
            <a:off x="4852100" y="3055358"/>
            <a:ext cx="3922310" cy="826144"/>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0" rIns="0" anchor="ctr"/>
          <a:lstStyle/>
          <a:p>
            <a:pPr marL="446088" indent="-446088" fontAlgn="base">
              <a:lnSpc>
                <a:spcPct val="110000"/>
              </a:lnSpc>
              <a:spcBef>
                <a:spcPts val="600"/>
              </a:spcBef>
              <a:spcAft>
                <a:spcPct val="0"/>
              </a:spcAft>
            </a:pPr>
            <a:r>
              <a:rPr kumimoji="1" lang="en-US" altLang="zh-TW" sz="1100" dirty="0">
                <a:solidFill>
                  <a:prstClr val="black"/>
                </a:solidFill>
                <a:latin typeface="+mj-lt"/>
                <a:cs typeface="Arial" pitchFamily="34" charset="0"/>
              </a:rPr>
              <a:t>Note: 1. Fulfillment Value of Liabilities</a:t>
            </a:r>
            <a:r>
              <a:rPr kumimoji="1" lang="zh-TW" altLang="en-US" sz="1100" dirty="0">
                <a:solidFill>
                  <a:prstClr val="black"/>
                </a:solidFill>
                <a:latin typeface="+mj-lt"/>
                <a:cs typeface="Arial" pitchFamily="34" charset="0"/>
              </a:rPr>
              <a:t> </a:t>
            </a:r>
            <a:r>
              <a:rPr kumimoji="1" lang="en-US" altLang="zh-TW" sz="1100" dirty="0">
                <a:solidFill>
                  <a:prstClr val="black"/>
                </a:solidFill>
                <a:latin typeface="+mj-lt"/>
                <a:cs typeface="Arial" pitchFamily="34" charset="0"/>
              </a:rPr>
              <a:t>(FVL)</a:t>
            </a:r>
            <a:r>
              <a:rPr kumimoji="1" lang="zh-TW" altLang="en-US" sz="1100" dirty="0">
                <a:solidFill>
                  <a:prstClr val="black"/>
                </a:solidFill>
                <a:latin typeface="+mj-lt"/>
                <a:cs typeface="Arial" pitchFamily="34" charset="0"/>
              </a:rPr>
              <a:t> 負債履約價值，係依照每個評價日時的市場貼現率及現時估計未來履約現金流量的允當現值</a:t>
            </a:r>
            <a:endParaRPr kumimoji="1" lang="en-US" altLang="zh-TW" sz="1100" dirty="0">
              <a:solidFill>
                <a:prstClr val="black"/>
              </a:solidFill>
              <a:latin typeface="+mj-lt"/>
              <a:cs typeface="Arial" pitchFamily="34" charset="0"/>
            </a:endParaRPr>
          </a:p>
          <a:p>
            <a:pPr marL="446088" indent="-82550" fontAlgn="base">
              <a:lnSpc>
                <a:spcPct val="110000"/>
              </a:lnSpc>
              <a:spcAft>
                <a:spcPct val="0"/>
              </a:spcAft>
            </a:pPr>
            <a:r>
              <a:rPr kumimoji="1" lang="en-US" altLang="zh-TW" sz="1100" dirty="0">
                <a:solidFill>
                  <a:prstClr val="black"/>
                </a:solidFill>
                <a:latin typeface="+mj-lt"/>
                <a:cs typeface="Arial" pitchFamily="34" charset="0"/>
              </a:rPr>
              <a:t>2. Contractual Service Margin</a:t>
            </a:r>
            <a:r>
              <a:rPr kumimoji="1" lang="zh-TW" altLang="en-US" sz="1100" dirty="0">
                <a:solidFill>
                  <a:prstClr val="black"/>
                </a:solidFill>
                <a:latin typeface="+mj-lt"/>
                <a:cs typeface="Arial" pitchFamily="34" charset="0"/>
              </a:rPr>
              <a:t> </a:t>
            </a:r>
            <a:r>
              <a:rPr kumimoji="1" lang="en-US" altLang="zh-TW" sz="1100" dirty="0">
                <a:solidFill>
                  <a:prstClr val="black"/>
                </a:solidFill>
                <a:latin typeface="+mj-lt"/>
                <a:cs typeface="Arial" pitchFamily="34" charset="0"/>
              </a:rPr>
              <a:t>(CSM)</a:t>
            </a:r>
            <a:r>
              <a:rPr kumimoji="1" lang="zh-TW" altLang="en-US" sz="1100" dirty="0">
                <a:solidFill>
                  <a:prstClr val="black"/>
                </a:solidFill>
                <a:latin typeface="+mj-lt"/>
                <a:cs typeface="Arial" pitchFamily="34" charset="0"/>
              </a:rPr>
              <a:t> 係指保單未實現獲利之現值，於未來</a:t>
            </a:r>
            <a:r>
              <a:rPr kumimoji="1" lang="zh-TW" altLang="en-US" sz="1100" dirty="0" smtClean="0">
                <a:solidFill>
                  <a:prstClr val="black"/>
                </a:solidFill>
                <a:latin typeface="+mj-lt"/>
                <a:cs typeface="Arial" pitchFamily="34" charset="0"/>
              </a:rPr>
              <a:t>逐年認列至</a:t>
            </a:r>
            <a:r>
              <a:rPr kumimoji="1" lang="zh-TW" altLang="en-US" sz="1100" dirty="0">
                <a:solidFill>
                  <a:prstClr val="black"/>
                </a:solidFill>
                <a:latin typeface="+mj-lt"/>
                <a:cs typeface="Arial" pitchFamily="34" charset="0"/>
              </a:rPr>
              <a:t>損益表中</a:t>
            </a:r>
            <a:endParaRPr kumimoji="1" lang="en-US" altLang="zh-TW" sz="1100" dirty="0">
              <a:solidFill>
                <a:prstClr val="black"/>
              </a:solidFill>
              <a:latin typeface="+mj-lt"/>
              <a:cs typeface="Arial" pitchFamily="34" charset="0"/>
            </a:endParaRPr>
          </a:p>
        </p:txBody>
      </p:sp>
    </p:spTree>
    <p:extLst>
      <p:ext uri="{BB962C8B-B14F-4D97-AF65-F5344CB8AC3E}">
        <p14:creationId xmlns:p14="http://schemas.microsoft.com/office/powerpoint/2010/main" val="6387658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mn-lt"/>
                <a:ea typeface="+mn-ea"/>
              </a:rPr>
              <a:t>IFRS 17 – Adoption date</a:t>
            </a:r>
            <a:endParaRPr lang="zh-TW" altLang="en-US" dirty="0">
              <a:latin typeface="+mn-lt"/>
              <a:ea typeface="+mn-ea"/>
            </a:endParaRPr>
          </a:p>
        </p:txBody>
      </p:sp>
      <p:sp>
        <p:nvSpPr>
          <p:cNvPr id="4" name="投影片編號版面配置區 3"/>
          <p:cNvSpPr>
            <a:spLocks noGrp="1"/>
          </p:cNvSpPr>
          <p:nvPr>
            <p:ph type="sldNum" sz="quarter" idx="12"/>
          </p:nvPr>
        </p:nvSpPr>
        <p:spPr/>
        <p:txBody>
          <a:bodyPr/>
          <a:lstStyle/>
          <a:p>
            <a:fld id="{018B90E8-31B4-41F6-8174-D549C5229FD8}" type="slidenum">
              <a:rPr lang="zh-TW" altLang="en-US" smtClean="0"/>
              <a:pPr/>
              <a:t>56</a:t>
            </a:fld>
            <a:endParaRPr lang="zh-TW" altLang="en-US"/>
          </a:p>
        </p:txBody>
      </p:sp>
      <p:sp>
        <p:nvSpPr>
          <p:cNvPr id="6" name="AutoShape 138"/>
          <p:cNvSpPr>
            <a:spLocks noChangeArrowheads="1"/>
          </p:cNvSpPr>
          <p:nvPr/>
        </p:nvSpPr>
        <p:spPr bwMode="gray">
          <a:xfrm rot="10800000" flipH="1">
            <a:off x="7175273" y="3282576"/>
            <a:ext cx="900000" cy="684000"/>
          </a:xfrm>
          <a:prstGeom prst="bentUpArrow">
            <a:avLst>
              <a:gd name="adj1" fmla="val 38675"/>
              <a:gd name="adj2" fmla="val 30730"/>
              <a:gd name="adj3" fmla="val 42541"/>
            </a:avLst>
          </a:prstGeom>
          <a:gradFill rotWithShape="1">
            <a:gsLst>
              <a:gs pos="52000">
                <a:srgbClr val="BFBFBF"/>
              </a:gs>
              <a:gs pos="100000">
                <a:srgbClr val="F9F9F5">
                  <a:alpha val="0"/>
                </a:srgbClr>
              </a:gs>
            </a:gsLst>
            <a:lin ang="5400000" scaled="1"/>
          </a:gradFill>
          <a:ln>
            <a:noFill/>
          </a:ln>
          <a:extLst/>
        </p:spPr>
        <p:txBody>
          <a:bodyPr rot="10800000" vert="eaVert" wrap="none" lIns="36000" rIns="36000" bIns="216000" anchor="ctr"/>
          <a:lstStyle/>
          <a:p>
            <a:pPr lvl="1" algn="ctr" fontAlgn="base">
              <a:spcBef>
                <a:spcPct val="0"/>
              </a:spcBef>
              <a:spcAft>
                <a:spcPct val="0"/>
              </a:spcAft>
            </a:pPr>
            <a:endParaRPr kumimoji="1" lang="zh-TW" altLang="zh-TW" b="1" dirty="0">
              <a:solidFill>
                <a:prstClr val="black"/>
              </a:solidFill>
              <a:cs typeface="Arial" charset="0"/>
            </a:endParaRPr>
          </a:p>
        </p:txBody>
      </p:sp>
      <p:sp>
        <p:nvSpPr>
          <p:cNvPr id="7" name="AutoShape 138"/>
          <p:cNvSpPr>
            <a:spLocks noChangeArrowheads="1"/>
          </p:cNvSpPr>
          <p:nvPr/>
        </p:nvSpPr>
        <p:spPr bwMode="gray">
          <a:xfrm rot="10800000">
            <a:off x="1148839" y="3282576"/>
            <a:ext cx="900000" cy="684000"/>
          </a:xfrm>
          <a:prstGeom prst="bentUpArrow">
            <a:avLst>
              <a:gd name="adj1" fmla="val 38675"/>
              <a:gd name="adj2" fmla="val 30730"/>
              <a:gd name="adj3" fmla="val 42541"/>
            </a:avLst>
          </a:prstGeom>
          <a:gradFill rotWithShape="1">
            <a:gsLst>
              <a:gs pos="52000">
                <a:srgbClr val="BFBFBF"/>
              </a:gs>
              <a:gs pos="100000">
                <a:srgbClr val="F9F9F5">
                  <a:alpha val="0"/>
                </a:srgbClr>
              </a:gs>
            </a:gsLst>
            <a:lin ang="5400000" scaled="1"/>
          </a:gradFill>
          <a:ln>
            <a:noFill/>
          </a:ln>
          <a:extLst/>
        </p:spPr>
        <p:txBody>
          <a:bodyPr rot="10800000" vert="eaVert" wrap="none" lIns="36000" rIns="36000" bIns="216000" anchor="ctr"/>
          <a:lstStyle/>
          <a:p>
            <a:pPr lvl="1" algn="ctr" fontAlgn="base">
              <a:spcBef>
                <a:spcPct val="0"/>
              </a:spcBef>
              <a:spcAft>
                <a:spcPct val="0"/>
              </a:spcAft>
            </a:pPr>
            <a:endParaRPr kumimoji="1" lang="zh-TW" altLang="zh-TW" b="1" dirty="0">
              <a:solidFill>
                <a:prstClr val="black"/>
              </a:solidFill>
              <a:cs typeface="Arial" charset="0"/>
            </a:endParaRPr>
          </a:p>
        </p:txBody>
      </p:sp>
      <p:grpSp>
        <p:nvGrpSpPr>
          <p:cNvPr id="8" name="群組 7"/>
          <p:cNvGrpSpPr/>
          <p:nvPr/>
        </p:nvGrpSpPr>
        <p:grpSpPr>
          <a:xfrm>
            <a:off x="2725595" y="1161728"/>
            <a:ext cx="3780000" cy="1144018"/>
            <a:chOff x="3013177" y="824741"/>
            <a:chExt cx="3780000" cy="1144018"/>
          </a:xfrm>
        </p:grpSpPr>
        <p:sp>
          <p:nvSpPr>
            <p:cNvPr id="9" name="Text Box 19"/>
            <p:cNvSpPr txBox="1">
              <a:spLocks noChangeArrowheads="1"/>
            </p:cNvSpPr>
            <p:nvPr/>
          </p:nvSpPr>
          <p:spPr bwMode="auto">
            <a:xfrm>
              <a:off x="3013177" y="1196752"/>
              <a:ext cx="3780000" cy="772007"/>
            </a:xfrm>
            <a:prstGeom prst="roundRect">
              <a:avLst>
                <a:gd name="adj" fmla="val 13172"/>
              </a:avLst>
            </a:prstGeom>
            <a:gradFill rotWithShape="0">
              <a:gsLst>
                <a:gs pos="0">
                  <a:srgbClr val="9BBB59">
                    <a:lumMod val="60000"/>
                    <a:lumOff val="40000"/>
                  </a:srgbClr>
                </a:gs>
                <a:gs pos="50000">
                  <a:srgbClr val="9BBB59">
                    <a:lumMod val="20000"/>
                    <a:lumOff val="80000"/>
                  </a:srgbClr>
                </a:gs>
                <a:gs pos="100000">
                  <a:srgbClr val="9BBB59">
                    <a:lumMod val="60000"/>
                    <a:lumOff val="40000"/>
                  </a:srgbClr>
                </a:gs>
              </a:gsLst>
              <a:lin ang="5400000" scaled="1"/>
            </a:gradFill>
            <a:ln w="12700" cap="sq">
              <a:noFill/>
              <a:miter lim="800000"/>
              <a:headEnd type="none" w="sm" len="sm"/>
              <a:tailEnd type="none" w="sm" len="sm"/>
            </a:ln>
            <a:effectLst/>
            <a:scene3d>
              <a:camera prst="orthographicFront"/>
              <a:lightRig rig="threePt" dir="t"/>
            </a:scene3d>
            <a:sp3d>
              <a:bevelT w="50800" h="50800" prst="slope"/>
              <a:bevelB w="50800" h="50800"/>
            </a:sp3d>
          </p:spPr>
          <p:txBody>
            <a:bodyPr lIns="72000" tIns="108000" rIns="0" bIns="0" anchor="ctr" anchorCtr="0"/>
            <a:lstStyle/>
            <a:p>
              <a:pPr lvl="0" algn="ctr">
                <a:lnSpc>
                  <a:spcPct val="110000"/>
                </a:lnSpc>
                <a:defRPr/>
              </a:pPr>
              <a:r>
                <a:rPr kumimoji="0" lang="zh-TW" altLang="en-US" sz="1600" b="1" i="0" u="none" strike="noStrike" kern="0" cap="none" spc="0" normalizeH="0" baseline="0" noProof="0" dirty="0">
                  <a:ln>
                    <a:noFill/>
                  </a:ln>
                  <a:solidFill>
                    <a:srgbClr val="0F243E">
                      <a:lumMod val="90000"/>
                      <a:lumOff val="10000"/>
                    </a:srgbClr>
                  </a:solidFill>
                  <a:effectLst/>
                  <a:uLnTx/>
                  <a:uFillTx/>
                </a:rPr>
                <a:t>假設過往</a:t>
              </a:r>
              <a:r>
                <a:rPr lang="zh-TW" altLang="en-US" sz="1600" b="1" kern="0" dirty="0">
                  <a:solidFill>
                    <a:srgbClr val="0F243E">
                      <a:lumMod val="90000"/>
                      <a:lumOff val="10000"/>
                    </a:srgbClr>
                  </a:solidFill>
                </a:rPr>
                <a:t>保單</a:t>
              </a:r>
              <a:r>
                <a:rPr kumimoji="0" lang="zh-TW" altLang="en-US" sz="1600" b="1" i="0" u="none" strike="noStrike" kern="0" cap="none" spc="0" normalizeH="0" baseline="0" noProof="0" dirty="0">
                  <a:ln>
                    <a:noFill/>
                  </a:ln>
                  <a:solidFill>
                    <a:srgbClr val="0F243E">
                      <a:lumMod val="90000"/>
                      <a:lumOff val="10000"/>
                    </a:srgbClr>
                  </a:solidFill>
                  <a:effectLst/>
                  <a:uLnTx/>
                  <a:uFillTx/>
                </a:rPr>
                <a:t>銷售時即適用</a:t>
              </a:r>
              <a:r>
                <a:rPr kumimoji="0" lang="en-US" altLang="zh-TW" sz="1600" b="1" i="0" u="none" strike="noStrike" kern="0" cap="none" spc="0" normalizeH="0" baseline="0" noProof="0" dirty="0">
                  <a:ln>
                    <a:noFill/>
                  </a:ln>
                  <a:solidFill>
                    <a:srgbClr val="0F243E">
                      <a:lumMod val="90000"/>
                      <a:lumOff val="10000"/>
                    </a:srgbClr>
                  </a:solidFill>
                  <a:effectLst/>
                  <a:uLnTx/>
                  <a:uFillTx/>
                </a:rPr>
                <a:t>IFRS</a:t>
              </a:r>
              <a:r>
                <a:rPr kumimoji="0" lang="zh-TW" altLang="en-US" sz="1600" b="1" i="0" u="none" strike="noStrike" kern="0" cap="none" spc="0" normalizeH="0" baseline="0" noProof="0" dirty="0">
                  <a:ln>
                    <a:noFill/>
                  </a:ln>
                  <a:solidFill>
                    <a:srgbClr val="0F243E">
                      <a:lumMod val="90000"/>
                      <a:lumOff val="10000"/>
                    </a:srgbClr>
                  </a:solidFill>
                  <a:effectLst/>
                  <a:uLnTx/>
                  <a:uFillTx/>
                </a:rPr>
                <a:t> </a:t>
              </a:r>
              <a:r>
                <a:rPr kumimoji="0" lang="en-US" altLang="zh-TW" sz="1600" b="1" i="0" u="none" strike="noStrike" kern="0" cap="none" spc="0" normalizeH="0" baseline="0" noProof="0" dirty="0">
                  <a:ln>
                    <a:noFill/>
                  </a:ln>
                  <a:solidFill>
                    <a:srgbClr val="0F243E">
                      <a:lumMod val="90000"/>
                      <a:lumOff val="10000"/>
                    </a:srgbClr>
                  </a:solidFill>
                  <a:effectLst/>
                  <a:uLnTx/>
                  <a:uFillTx/>
                </a:rPr>
                <a:t>17</a:t>
              </a:r>
              <a:r>
                <a:rPr kumimoji="0" lang="zh-TW" altLang="en-US" sz="1600" b="1" i="0" u="none" strike="noStrike" kern="0" cap="none" spc="0" normalizeH="0" baseline="0" noProof="0" dirty="0">
                  <a:ln>
                    <a:noFill/>
                  </a:ln>
                  <a:solidFill>
                    <a:srgbClr val="0F243E">
                      <a:lumMod val="90000"/>
                      <a:lumOff val="10000"/>
                    </a:srgbClr>
                  </a:solidFill>
                  <a:effectLst/>
                  <a:uLnTx/>
                  <a:uFillTx/>
                </a:rPr>
                <a:t>，</a:t>
              </a:r>
              <a:endParaRPr kumimoji="0" lang="en-US" altLang="zh-TW" sz="1600" b="1" i="0" u="none" strike="noStrike" kern="0" cap="none" spc="0" normalizeH="0" baseline="0" noProof="0" dirty="0">
                <a:ln>
                  <a:noFill/>
                </a:ln>
                <a:solidFill>
                  <a:srgbClr val="0F243E">
                    <a:lumMod val="90000"/>
                    <a:lumOff val="10000"/>
                  </a:srgbClr>
                </a:solidFill>
                <a:effectLst/>
                <a:uLnTx/>
                <a:uFillTx/>
              </a:endParaRPr>
            </a:p>
            <a:p>
              <a:pPr lvl="0" algn="ctr">
                <a:lnSpc>
                  <a:spcPct val="110000"/>
                </a:lnSpc>
                <a:defRPr/>
              </a:pPr>
              <a:r>
                <a:rPr kumimoji="0" lang="zh-TW" altLang="en-US" sz="1600" b="1" i="0" u="none" strike="noStrike" kern="0" cap="none" spc="0" normalizeH="0" baseline="0" noProof="0" dirty="0">
                  <a:ln>
                    <a:noFill/>
                  </a:ln>
                  <a:solidFill>
                    <a:srgbClr val="0F243E">
                      <a:lumMod val="90000"/>
                      <a:lumOff val="10000"/>
                    </a:srgbClr>
                  </a:solidFill>
                  <a:effectLst/>
                  <a:uLnTx/>
                  <a:uFillTx/>
                </a:rPr>
                <a:t>需留存大量歷史精算資料</a:t>
              </a:r>
            </a:p>
          </p:txBody>
        </p:sp>
        <p:sp>
          <p:nvSpPr>
            <p:cNvPr id="10" name="圓角矩形 9"/>
            <p:cNvSpPr/>
            <p:nvPr/>
          </p:nvSpPr>
          <p:spPr>
            <a:xfrm>
              <a:off x="3013177" y="824741"/>
              <a:ext cx="3780000" cy="504000"/>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altLang="zh-TW" sz="2000" b="1" i="0" u="none" strike="noStrike" kern="0" cap="none" spc="0" normalizeH="0" baseline="0" noProof="0" dirty="0">
                  <a:ln>
                    <a:noFill/>
                  </a:ln>
                  <a:solidFill>
                    <a:sysClr val="window" lastClr="FFFFFF"/>
                  </a:solidFill>
                  <a:effectLst>
                    <a:outerShdw blurRad="38100" dist="38100" dir="2700000" algn="tl" rotWithShape="0">
                      <a:srgbClr val="000000">
                        <a:alpha val="43137"/>
                      </a:srgbClr>
                    </a:outerShdw>
                  </a:effectLst>
                  <a:uLnTx/>
                  <a:uFillTx/>
                </a:rPr>
                <a:t>Retrospective Approach</a:t>
              </a:r>
              <a:r>
                <a:rPr kumimoji="0" lang="zh-TW" altLang="en-US" sz="2000" b="1" i="0" u="none" strike="noStrike" kern="0" cap="none" spc="0" normalizeH="0" baseline="0" noProof="0" dirty="0">
                  <a:ln>
                    <a:noFill/>
                  </a:ln>
                  <a:solidFill>
                    <a:sysClr val="window" lastClr="FFFFFF"/>
                  </a:solidFill>
                  <a:effectLst>
                    <a:outerShdw blurRad="38100" dist="38100" dir="2700000" algn="tl" rotWithShape="0">
                      <a:srgbClr val="000000">
                        <a:alpha val="43137"/>
                      </a:srgbClr>
                    </a:outerShdw>
                  </a:effectLst>
                  <a:uLnTx/>
                  <a:uFillTx/>
                </a:rPr>
                <a:t> </a:t>
              </a:r>
              <a:r>
                <a:rPr kumimoji="0" lang="en-US" altLang="zh-TW" b="1" i="0" u="none" strike="noStrike" kern="0" cap="none" spc="0" normalizeH="0" baseline="0" noProof="0" dirty="0">
                  <a:ln>
                    <a:noFill/>
                  </a:ln>
                  <a:solidFill>
                    <a:sysClr val="window" lastClr="FFFFFF"/>
                  </a:solidFill>
                  <a:effectLst>
                    <a:outerShdw blurRad="38100" dist="38100" dir="2700000" algn="tl" rotWithShape="0">
                      <a:srgbClr val="000000">
                        <a:alpha val="43137"/>
                      </a:srgbClr>
                    </a:outerShdw>
                  </a:effectLst>
                  <a:uLnTx/>
                  <a:uFillTx/>
                </a:rPr>
                <a:t>(</a:t>
              </a:r>
              <a:r>
                <a:rPr kumimoji="0" lang="zh-TW" altLang="en-US" b="1" i="0" u="none" strike="noStrike" kern="0" cap="none" spc="0" normalizeH="0" baseline="0" noProof="0" dirty="0">
                  <a:ln>
                    <a:noFill/>
                  </a:ln>
                  <a:solidFill>
                    <a:sysClr val="window" lastClr="FFFFFF"/>
                  </a:solidFill>
                  <a:effectLst>
                    <a:outerShdw blurRad="38100" dist="38100" dir="2700000" algn="tl" rotWithShape="0">
                      <a:srgbClr val="000000">
                        <a:alpha val="43137"/>
                      </a:srgbClr>
                    </a:outerShdw>
                  </a:effectLst>
                  <a:uLnTx/>
                  <a:uFillTx/>
                </a:rPr>
                <a:t>追溯法</a:t>
              </a:r>
              <a:r>
                <a:rPr kumimoji="0" lang="en-US" altLang="zh-TW" b="1" i="0" u="none" strike="noStrike" kern="0" cap="none" spc="0" normalizeH="0" baseline="0" noProof="0" dirty="0">
                  <a:ln>
                    <a:noFill/>
                  </a:ln>
                  <a:solidFill>
                    <a:sysClr val="window" lastClr="FFFFFF"/>
                  </a:solidFill>
                  <a:effectLst>
                    <a:outerShdw blurRad="38100" dist="38100" dir="2700000" algn="tl" rotWithShape="0">
                      <a:srgbClr val="000000">
                        <a:alpha val="43137"/>
                      </a:srgbClr>
                    </a:outerShdw>
                  </a:effectLst>
                  <a:uLnTx/>
                  <a:uFillTx/>
                </a:rPr>
                <a:t>)</a:t>
              </a:r>
              <a:endParaRPr kumimoji="0" lang="zh-TW" altLang="en-US" b="1" i="0" u="none" strike="noStrike" kern="0" cap="none" spc="0" normalizeH="0" baseline="0" noProof="0" dirty="0">
                <a:ln>
                  <a:noFill/>
                </a:ln>
                <a:solidFill>
                  <a:sysClr val="window" lastClr="FFFFFF"/>
                </a:solidFill>
                <a:effectLst>
                  <a:outerShdw blurRad="38100" dist="38100" dir="2700000" algn="tl" rotWithShape="0">
                    <a:srgbClr val="000000">
                      <a:alpha val="43137"/>
                    </a:srgbClr>
                  </a:outerShdw>
                </a:effectLst>
                <a:uLnTx/>
                <a:uFillTx/>
              </a:endParaRPr>
            </a:p>
          </p:txBody>
        </p:sp>
      </p:grpSp>
      <p:grpSp>
        <p:nvGrpSpPr>
          <p:cNvPr id="12" name="群組 11"/>
          <p:cNvGrpSpPr/>
          <p:nvPr/>
        </p:nvGrpSpPr>
        <p:grpSpPr>
          <a:xfrm>
            <a:off x="4734678" y="3953668"/>
            <a:ext cx="3780001" cy="1649637"/>
            <a:chOff x="4572000" y="5046537"/>
            <a:chExt cx="3780001" cy="1649637"/>
          </a:xfrm>
        </p:grpSpPr>
        <p:sp>
          <p:nvSpPr>
            <p:cNvPr id="16" name="圓角矩形 15"/>
            <p:cNvSpPr/>
            <p:nvPr/>
          </p:nvSpPr>
          <p:spPr>
            <a:xfrm>
              <a:off x="4572001" y="5400174"/>
              <a:ext cx="3780000" cy="1296000"/>
            </a:xfrm>
            <a:prstGeom prst="roundRect">
              <a:avLst>
                <a:gd name="adj" fmla="val 10000"/>
              </a:avLst>
            </a:prstGeom>
            <a:gradFill rotWithShape="1">
              <a:gsLst>
                <a:gs pos="0">
                  <a:srgbClr val="EB8997">
                    <a:shade val="50000"/>
                    <a:hueOff val="112145"/>
                    <a:satOff val="35039"/>
                    <a:lumOff val="36709"/>
                    <a:alphaOff val="0"/>
                    <a:tint val="90000"/>
                    <a:satMod val="130000"/>
                  </a:srgbClr>
                </a:gs>
                <a:gs pos="50000">
                  <a:srgbClr val="EB8997">
                    <a:shade val="50000"/>
                    <a:hueOff val="112145"/>
                    <a:satOff val="35039"/>
                    <a:lumOff val="36709"/>
                    <a:alphaOff val="0"/>
                    <a:tint val="45000"/>
                    <a:satMod val="220000"/>
                  </a:srgbClr>
                </a:gs>
                <a:gs pos="100000">
                  <a:srgbClr val="EB8997">
                    <a:shade val="50000"/>
                    <a:hueOff val="112145"/>
                    <a:satOff val="35039"/>
                    <a:lumOff val="36709"/>
                    <a:alphaOff val="0"/>
                    <a:tint val="90000"/>
                    <a:satMod val="130000"/>
                  </a:srgbClr>
                </a:gs>
              </a:gsLst>
              <a:lin ang="5400000" scaled="1"/>
            </a:gradFill>
            <a:ln w="31750">
              <a:noFill/>
            </a:ln>
            <a:effectLst>
              <a:glow rad="50600">
                <a:srgbClr val="EB8997">
                  <a:shade val="50000"/>
                  <a:hueOff val="112145"/>
                  <a:satOff val="35039"/>
                  <a:lumOff val="36709"/>
                  <a:alphaOff val="0"/>
                  <a:alpha val="40000"/>
                </a:srgbClr>
              </a:glow>
            </a:effectLst>
            <a:scene3d>
              <a:camera prst="orthographicFront"/>
              <a:lightRig rig="threePt" dir="t"/>
            </a:scene3d>
            <a:sp3d>
              <a:bevelT w="50800" h="50800" prst="relaxedInset"/>
              <a:bevelB w="50800" h="50800" prst="relaxedInset"/>
            </a:sp3d>
          </p:spPr>
          <p:txBody>
            <a:bodyPr lIns="72000" tIns="0" rIns="0" bIns="0" anchor="ctr" anchorCtr="0"/>
            <a:lstStyle/>
            <a:p>
              <a:pPr marL="171450" marR="0" lvl="0" indent="-171450" defTabSz="914400" eaLnBrk="1" fontAlgn="base" latinLnBrk="0" hangingPunct="1">
                <a:lnSpc>
                  <a:spcPct val="100000"/>
                </a:lnSpc>
                <a:spcBef>
                  <a:spcPct val="0"/>
                </a:spcBef>
                <a:spcAft>
                  <a:spcPct val="0"/>
                </a:spcAft>
                <a:buClrTx/>
                <a:buSzTx/>
                <a:buFontTx/>
                <a:buNone/>
                <a:tabLst/>
                <a:defRPr/>
              </a:pPr>
              <a:endParaRPr kumimoji="1" lang="en-US" altLang="zh-TW" sz="1600" b="1" i="0" u="none" strike="noStrike" kern="0" cap="none" spc="0" normalizeH="0" baseline="0" noProof="0" dirty="0">
                <a:ln>
                  <a:noFill/>
                </a:ln>
                <a:solidFill>
                  <a:srgbClr val="8A0000"/>
                </a:solidFill>
                <a:effectLst/>
                <a:uLnTx/>
                <a:uFillTx/>
              </a:endParaRPr>
            </a:p>
            <a:p>
              <a:pPr marL="171450" lvl="0" indent="-171450" algn="ctr" fontAlgn="base">
                <a:lnSpc>
                  <a:spcPct val="110000"/>
                </a:lnSpc>
                <a:spcBef>
                  <a:spcPts val="10"/>
                </a:spcBef>
                <a:spcAft>
                  <a:spcPts val="10"/>
                </a:spcAft>
                <a:defRPr/>
              </a:pPr>
              <a:r>
                <a:rPr kumimoji="1" lang="zh-TW" altLang="en-US" sz="1600" b="1" kern="0" dirty="0">
                  <a:solidFill>
                    <a:srgbClr val="8A0000"/>
                  </a:solidFill>
                </a:rPr>
                <a:t>高利率 </a:t>
              </a:r>
              <a:r>
                <a:rPr kumimoji="1" lang="en-US" altLang="zh-TW" sz="1600" b="1" kern="0" dirty="0">
                  <a:solidFill>
                    <a:srgbClr val="8A0000"/>
                  </a:solidFill>
                </a:rPr>
                <a:t>&amp; </a:t>
              </a:r>
              <a:r>
                <a:rPr kumimoji="1" lang="zh-TW" altLang="en-US" sz="1600" b="1" kern="0" dirty="0">
                  <a:solidFill>
                    <a:srgbClr val="8A0000"/>
                  </a:solidFill>
                </a:rPr>
                <a:t>低利率保單之影響</a:t>
              </a:r>
              <a:r>
                <a:rPr kumimoji="1" lang="zh-TW" altLang="en-US" sz="1600" b="1" u="sng" kern="0" dirty="0">
                  <a:solidFill>
                    <a:srgbClr val="8A0000"/>
                  </a:solidFill>
                </a:rPr>
                <a:t>可互抵</a:t>
              </a:r>
              <a:endParaRPr kumimoji="1" lang="en-US" altLang="zh-TW" sz="1600" b="1" i="0" u="sng" strike="noStrike" kern="0" cap="none" spc="0" normalizeH="0" baseline="0" noProof="0" dirty="0">
                <a:ln>
                  <a:noFill/>
                </a:ln>
                <a:solidFill>
                  <a:srgbClr val="8A0000"/>
                </a:solidFill>
                <a:effectLst/>
                <a:uLnTx/>
                <a:uFillTx/>
              </a:endParaRPr>
            </a:p>
          </p:txBody>
        </p:sp>
        <p:sp>
          <p:nvSpPr>
            <p:cNvPr id="17" name="圓角矩形 16"/>
            <p:cNvSpPr/>
            <p:nvPr/>
          </p:nvSpPr>
          <p:spPr>
            <a:xfrm>
              <a:off x="4572000" y="5046537"/>
              <a:ext cx="3780000" cy="648000"/>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ts val="2400"/>
                </a:lnSpc>
                <a:spcBef>
                  <a:spcPts val="0"/>
                </a:spcBef>
                <a:spcAft>
                  <a:spcPts val="0"/>
                </a:spcAft>
                <a:buClrTx/>
                <a:buSzTx/>
                <a:buFontTx/>
                <a:buNone/>
                <a:tabLst/>
                <a:defRPr/>
              </a:pPr>
              <a:r>
                <a:rPr kumimoji="0" lang="en-US" altLang="zh-TW" sz="20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rPr>
                <a:t>Fair Value Approach</a:t>
              </a:r>
              <a:br>
                <a:rPr kumimoji="0" lang="en-US" altLang="zh-TW" sz="20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rPr>
              </a:br>
              <a:r>
                <a:rPr kumimoji="0" lang="en-US" altLang="zh-TW"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rPr>
                <a:t>(</a:t>
              </a:r>
              <a:r>
                <a:rPr kumimoji="0" lang="zh-TW" altLang="en-US"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rPr>
                <a:t>公允價值法</a:t>
              </a:r>
              <a:r>
                <a:rPr kumimoji="0" lang="en-US" altLang="zh-TW"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rPr>
                <a:t>)</a:t>
              </a:r>
              <a:endParaRPr kumimoji="0" lang="zh-TW" altLang="en-US"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ndParaRPr>
            </a:p>
          </p:txBody>
        </p:sp>
      </p:grpSp>
      <p:grpSp>
        <p:nvGrpSpPr>
          <p:cNvPr id="18" name="群組 17"/>
          <p:cNvGrpSpPr/>
          <p:nvPr/>
        </p:nvGrpSpPr>
        <p:grpSpPr>
          <a:xfrm>
            <a:off x="683568" y="3953667"/>
            <a:ext cx="3780001" cy="1656185"/>
            <a:chOff x="1259632" y="3428799"/>
            <a:chExt cx="3780001" cy="1656185"/>
          </a:xfrm>
        </p:grpSpPr>
        <p:sp>
          <p:nvSpPr>
            <p:cNvPr id="19" name="Text Box 19"/>
            <p:cNvSpPr txBox="1">
              <a:spLocks noChangeArrowheads="1"/>
            </p:cNvSpPr>
            <p:nvPr/>
          </p:nvSpPr>
          <p:spPr bwMode="auto">
            <a:xfrm>
              <a:off x="1259632" y="3788984"/>
              <a:ext cx="3780000" cy="1296000"/>
            </a:xfrm>
            <a:prstGeom prst="roundRect">
              <a:avLst>
                <a:gd name="adj" fmla="val 13172"/>
              </a:avLst>
            </a:prstGeom>
            <a:gradFill rotWithShape="0">
              <a:gsLst>
                <a:gs pos="0">
                  <a:srgbClr val="4BACC6">
                    <a:lumMod val="40000"/>
                    <a:lumOff val="60000"/>
                  </a:srgbClr>
                </a:gs>
                <a:gs pos="50000">
                  <a:srgbClr val="4BACC6">
                    <a:lumMod val="20000"/>
                    <a:lumOff val="80000"/>
                  </a:srgbClr>
                </a:gs>
                <a:gs pos="100000">
                  <a:srgbClr val="4BACC6">
                    <a:lumMod val="40000"/>
                    <a:lumOff val="60000"/>
                  </a:srgbClr>
                </a:gs>
              </a:gsLst>
              <a:lin ang="5400000" scaled="1"/>
            </a:gradFill>
            <a:ln w="12700" cap="sq">
              <a:noFill/>
              <a:miter lim="800000"/>
              <a:headEnd type="none" w="sm" len="sm"/>
              <a:tailEnd type="none" w="sm" len="sm"/>
            </a:ln>
            <a:effectLst/>
            <a:scene3d>
              <a:camera prst="orthographicFront"/>
              <a:lightRig rig="threePt" dir="t"/>
            </a:scene3d>
            <a:sp3d>
              <a:bevelT w="50800" h="50800" prst="slope"/>
              <a:bevelB w="50800" h="50800"/>
            </a:sp3d>
          </p:spPr>
          <p:txBody>
            <a:bodyPr lIns="72000" tIns="216000" rIns="0" bIns="0" anchor="ctr" anchorCtr="0"/>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zh-TW" altLang="en-US" sz="1600" b="1" i="0" u="none" strike="noStrike" kern="0" cap="none" spc="0" normalizeH="0" baseline="0" noProof="0" dirty="0">
                  <a:ln>
                    <a:noFill/>
                  </a:ln>
                  <a:solidFill>
                    <a:srgbClr val="4F81BD">
                      <a:lumMod val="50000"/>
                    </a:srgbClr>
                  </a:solidFill>
                  <a:effectLst/>
                  <a:uLnTx/>
                  <a:uFillTx/>
                </a:rPr>
                <a:t>採用合理且可信之資訊，</a:t>
              </a:r>
              <a:endParaRPr kumimoji="0" lang="en-US" altLang="zh-TW" sz="1600" b="1" i="0" u="none" strike="noStrike" kern="0" cap="none" spc="0" normalizeH="0" baseline="0" noProof="0" dirty="0">
                <a:ln>
                  <a:noFill/>
                </a:ln>
                <a:solidFill>
                  <a:srgbClr val="4F81BD">
                    <a:lumMod val="50000"/>
                  </a:srgbClr>
                </a:solidFill>
                <a:effectLst/>
                <a:uLnTx/>
                <a:uFillTx/>
              </a:endParaRPr>
            </a:p>
            <a:p>
              <a:pPr marL="0" marR="0" lvl="0" indent="0" algn="ctr" defTabSz="914400" eaLnBrk="1" fontAlgn="auto" latinLnBrk="0" hangingPunct="1">
                <a:lnSpc>
                  <a:spcPct val="110000"/>
                </a:lnSpc>
                <a:spcBef>
                  <a:spcPts val="0"/>
                </a:spcBef>
                <a:spcAft>
                  <a:spcPts val="0"/>
                </a:spcAft>
                <a:buClrTx/>
                <a:buSzTx/>
                <a:buFontTx/>
                <a:buNone/>
                <a:tabLst/>
                <a:defRPr/>
              </a:pPr>
              <a:r>
                <a:rPr kumimoji="0" lang="zh-TW" altLang="en-US" sz="1600" b="1" i="0" u="none" strike="noStrike" kern="0" cap="none" spc="0" normalizeH="0" baseline="0" noProof="0" dirty="0">
                  <a:ln>
                    <a:noFill/>
                  </a:ln>
                  <a:solidFill>
                    <a:srgbClr val="4F81BD">
                      <a:lumMod val="50000"/>
                    </a:srgbClr>
                  </a:solidFill>
                  <a:effectLst/>
                  <a:uLnTx/>
                  <a:uFillTx/>
                </a:rPr>
                <a:t>估計與追溯法相近之結果</a:t>
              </a:r>
              <a:endParaRPr kumimoji="1" lang="en-US" altLang="zh-TW" sz="1600" b="1" i="0" u="none" strike="noStrike" kern="0" cap="none" spc="0" normalizeH="0" baseline="0" noProof="0" dirty="0">
                <a:ln>
                  <a:noFill/>
                </a:ln>
                <a:solidFill>
                  <a:srgbClr val="4F81BD">
                    <a:lumMod val="50000"/>
                  </a:srgbClr>
                </a:solidFill>
                <a:effectLst/>
                <a:uLnTx/>
                <a:uFillTx/>
              </a:endParaRPr>
            </a:p>
          </p:txBody>
        </p:sp>
        <p:sp>
          <p:nvSpPr>
            <p:cNvPr id="20" name="圓角矩形 19"/>
            <p:cNvSpPr/>
            <p:nvPr/>
          </p:nvSpPr>
          <p:spPr>
            <a:xfrm>
              <a:off x="1259633" y="3428799"/>
              <a:ext cx="3780000" cy="648000"/>
            </a:xfrm>
            <a:prstGeom prst="round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36000" rIns="0" bIns="0" rtlCol="0" anchor="ctr"/>
            <a:lstStyle/>
            <a:p>
              <a:pPr marL="0" marR="0" lvl="0" indent="0" algn="ctr" defTabSz="914400" eaLnBrk="1" fontAlgn="auto" latinLnBrk="0" hangingPunct="1">
                <a:lnSpc>
                  <a:spcPts val="2400"/>
                </a:lnSpc>
                <a:spcBef>
                  <a:spcPts val="0"/>
                </a:spcBef>
                <a:spcAft>
                  <a:spcPts val="0"/>
                </a:spcAft>
                <a:buClrTx/>
                <a:buSzTx/>
                <a:buFontTx/>
                <a:buNone/>
                <a:tabLst/>
                <a:defRPr/>
              </a:pPr>
              <a:r>
                <a:rPr kumimoji="0" lang="en-US" altLang="zh-TW" sz="20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cs typeface="+mn-cs"/>
                </a:rPr>
                <a:t>Modified Retrospective Approach</a:t>
              </a:r>
              <a:br>
                <a:rPr kumimoji="0" lang="en-US" altLang="zh-TW" sz="20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cs typeface="+mn-cs"/>
                </a:rPr>
              </a:br>
              <a:r>
                <a:rPr kumimoji="0" lang="en-US" altLang="zh-TW"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cs typeface="+mn-cs"/>
                </a:rPr>
                <a:t>(</a:t>
              </a:r>
              <a:r>
                <a:rPr kumimoji="0" lang="zh-TW" altLang="en-US"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cs typeface="+mn-cs"/>
                </a:rPr>
                <a:t>修正追溯法</a:t>
              </a:r>
              <a:r>
                <a:rPr kumimoji="0" lang="en-US" altLang="zh-TW"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cs typeface="+mn-cs"/>
                </a:rPr>
                <a:t>)</a:t>
              </a:r>
              <a:endParaRPr kumimoji="0" lang="zh-TW" altLang="en-US"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cs typeface="+mn-cs"/>
              </a:endParaRPr>
            </a:p>
          </p:txBody>
        </p:sp>
      </p:grpSp>
      <p:sp>
        <p:nvSpPr>
          <p:cNvPr id="23" name="圓角矩形 22"/>
          <p:cNvSpPr/>
          <p:nvPr/>
        </p:nvSpPr>
        <p:spPr>
          <a:xfrm>
            <a:off x="2048839" y="3174254"/>
            <a:ext cx="5171435" cy="436260"/>
          </a:xfrm>
          <a:prstGeom prst="roundRect">
            <a:avLst/>
          </a:prstGeom>
          <a:solidFill>
            <a:srgbClr val="4F81BD">
              <a:tint val="50000"/>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wrap="none" lIns="36000" tIns="36000" rIns="36000" b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1600" b="1" i="0" u="sng" strike="noStrike" kern="0" cap="none" spc="0" normalizeH="0" baseline="0" noProof="0" dirty="0">
                <a:ln>
                  <a:noFill/>
                </a:ln>
                <a:solidFill>
                  <a:srgbClr val="FF0000"/>
                </a:solidFill>
                <a:effectLst/>
                <a:uLnTx/>
                <a:uFillTx/>
                <a:cs typeface="+mn-cs"/>
              </a:rPr>
              <a:t>允許選擇</a:t>
            </a:r>
            <a:r>
              <a:rPr kumimoji="0" lang="zh-TW" altLang="zh-TW" sz="1600" b="0" i="0" u="none" strike="noStrike" kern="0" cap="none" spc="0" normalizeH="0" baseline="0" noProof="0" dirty="0">
                <a:ln>
                  <a:noFill/>
                </a:ln>
                <a:solidFill>
                  <a:prstClr val="black"/>
                </a:solidFill>
                <a:effectLst/>
                <a:uLnTx/>
                <a:uFillTx/>
                <a:cs typeface="+mn-cs"/>
              </a:rPr>
              <a:t>採用「</a:t>
            </a:r>
            <a:r>
              <a:rPr kumimoji="0" lang="zh-TW" altLang="zh-TW" sz="1600" b="1" i="0" u="none" strike="noStrike" kern="0" cap="none" spc="0" normalizeH="0" baseline="0" noProof="0" dirty="0">
                <a:ln>
                  <a:noFill/>
                </a:ln>
                <a:solidFill>
                  <a:prstClr val="black"/>
                </a:solidFill>
                <a:effectLst/>
                <a:uLnTx/>
                <a:uFillTx/>
                <a:cs typeface="+mn-cs"/>
              </a:rPr>
              <a:t>修正追溯法</a:t>
            </a:r>
            <a:r>
              <a:rPr kumimoji="0" lang="zh-TW" altLang="zh-TW" sz="1600" b="0" i="0" u="none" strike="noStrike" kern="0" cap="none" spc="0" normalizeH="0" baseline="0" noProof="0" dirty="0">
                <a:ln>
                  <a:noFill/>
                </a:ln>
                <a:solidFill>
                  <a:prstClr val="black"/>
                </a:solidFill>
                <a:effectLst/>
                <a:uLnTx/>
                <a:uFillTx/>
                <a:cs typeface="+mn-cs"/>
              </a:rPr>
              <a:t>」或「</a:t>
            </a:r>
            <a:r>
              <a:rPr kumimoji="0" lang="zh-TW" altLang="zh-TW" sz="1600" b="1" i="0" u="none" strike="noStrike" kern="0" cap="none" spc="0" normalizeH="0" baseline="0" noProof="0" dirty="0">
                <a:ln>
                  <a:noFill/>
                </a:ln>
                <a:solidFill>
                  <a:prstClr val="black"/>
                </a:solidFill>
                <a:effectLst/>
                <a:uLnTx/>
                <a:uFillTx/>
                <a:cs typeface="+mn-cs"/>
              </a:rPr>
              <a:t>公允價值法</a:t>
            </a:r>
            <a:r>
              <a:rPr kumimoji="0" lang="zh-TW" altLang="zh-TW" sz="1600" b="0" i="0" u="none" strike="noStrike" kern="0" cap="none" spc="0" normalizeH="0" baseline="0" noProof="0" dirty="0">
                <a:ln>
                  <a:noFill/>
                </a:ln>
                <a:solidFill>
                  <a:prstClr val="black"/>
                </a:solidFill>
                <a:effectLst/>
                <a:uLnTx/>
                <a:uFillTx/>
                <a:cs typeface="+mn-cs"/>
              </a:rPr>
              <a:t>」</a:t>
            </a:r>
            <a:endParaRPr kumimoji="0" lang="zh-TW" altLang="en-US" sz="1600" b="0" i="0" u="none" strike="noStrike" kern="0" cap="none" spc="0" normalizeH="0" baseline="0" noProof="0" dirty="0">
              <a:ln>
                <a:noFill/>
              </a:ln>
              <a:solidFill>
                <a:prstClr val="black"/>
              </a:solidFill>
              <a:effectLst/>
              <a:uLnTx/>
              <a:uFillTx/>
              <a:cs typeface="+mn-cs"/>
            </a:endParaRPr>
          </a:p>
        </p:txBody>
      </p:sp>
      <p:sp>
        <p:nvSpPr>
          <p:cNvPr id="24" name="AutoShape 138"/>
          <p:cNvSpPr>
            <a:spLocks noChangeArrowheads="1"/>
          </p:cNvSpPr>
          <p:nvPr/>
        </p:nvSpPr>
        <p:spPr bwMode="gray">
          <a:xfrm rot="10800000">
            <a:off x="3548587" y="2336818"/>
            <a:ext cx="2134015" cy="806229"/>
          </a:xfrm>
          <a:prstGeom prst="upArrow">
            <a:avLst>
              <a:gd name="adj1" fmla="val 72991"/>
              <a:gd name="adj2" fmla="val 53594"/>
            </a:avLst>
          </a:prstGeom>
          <a:gradFill rotWithShape="1">
            <a:gsLst>
              <a:gs pos="52000">
                <a:srgbClr val="BFBFBF"/>
              </a:gs>
              <a:gs pos="100000">
                <a:srgbClr val="F9F9F5">
                  <a:alpha val="0"/>
                </a:srgbClr>
              </a:gs>
            </a:gsLst>
            <a:lin ang="5400000" scaled="1"/>
          </a:gradFill>
          <a:ln>
            <a:noFill/>
          </a:ln>
          <a:extLst/>
        </p:spPr>
        <p:txBody>
          <a:bodyPr rot="10800000" vert="eaVert" wrap="none" lIns="36000" rIns="36000" bIns="216000" anchor="ctr"/>
          <a:lstStyle/>
          <a:p>
            <a:pPr lvl="1" algn="ctr" fontAlgn="base">
              <a:spcBef>
                <a:spcPct val="0"/>
              </a:spcBef>
              <a:spcAft>
                <a:spcPct val="0"/>
              </a:spcAft>
            </a:pPr>
            <a:endParaRPr kumimoji="1" lang="zh-TW" altLang="zh-TW" b="1" dirty="0">
              <a:solidFill>
                <a:prstClr val="black"/>
              </a:solidFill>
              <a:cs typeface="Arial" charset="0"/>
            </a:endParaRPr>
          </a:p>
        </p:txBody>
      </p:sp>
      <p:sp>
        <p:nvSpPr>
          <p:cNvPr id="28" name="文字方塊 27"/>
          <p:cNvSpPr txBox="1"/>
          <p:nvPr/>
        </p:nvSpPr>
        <p:spPr>
          <a:xfrm>
            <a:off x="4036349" y="2664026"/>
            <a:ext cx="1256754" cy="215444"/>
          </a:xfrm>
          <a:prstGeom prst="rect">
            <a:avLst/>
          </a:prstGeom>
          <a:noFill/>
        </p:spPr>
        <p:txBody>
          <a:bodyPr wrap="none" lIns="0" tIns="0" rIns="0" bIns="0" rtlCol="0">
            <a:spAutoFit/>
          </a:bodyPr>
          <a:lstStyle/>
          <a:p>
            <a:r>
              <a:rPr lang="zh-TW" altLang="en-US" sz="1400" b="1" dirty="0">
                <a:solidFill>
                  <a:prstClr val="black"/>
                </a:solidFill>
              </a:rPr>
              <a:t>若實務上不可行</a:t>
            </a:r>
          </a:p>
        </p:txBody>
      </p:sp>
    </p:spTree>
    <p:extLst>
      <p:ext uri="{BB962C8B-B14F-4D97-AF65-F5344CB8AC3E}">
        <p14:creationId xmlns:p14="http://schemas.microsoft.com/office/powerpoint/2010/main" val="6494737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接軌 </a:t>
            </a:r>
            <a:r>
              <a:rPr lang="en-US" altLang="zh-TW" dirty="0"/>
              <a:t>IFRS 17 </a:t>
            </a:r>
            <a:r>
              <a:rPr lang="zh-TW" altLang="en-US" dirty="0" smtClean="0"/>
              <a:t>會</a:t>
            </a:r>
            <a:r>
              <a:rPr lang="zh-TW" altLang="en-US" dirty="0"/>
              <a:t>計</a:t>
            </a:r>
            <a:r>
              <a:rPr lang="zh-TW" altLang="en-US" dirty="0" smtClean="0"/>
              <a:t>影響</a:t>
            </a:r>
            <a:endParaRPr lang="zh-TW" altLang="en-US" dirty="0"/>
          </a:p>
        </p:txBody>
      </p:sp>
      <p:sp>
        <p:nvSpPr>
          <p:cNvPr id="5" name="內容版面配置區 4">
            <a:extLst>
              <a:ext uri="{FF2B5EF4-FFF2-40B4-BE49-F238E27FC236}">
                <a16:creationId xmlns:a16="http://schemas.microsoft.com/office/drawing/2014/main" id="{DF0FD71D-FDC2-4128-9EA1-00C69446DA07}"/>
              </a:ext>
            </a:extLst>
          </p:cNvPr>
          <p:cNvSpPr>
            <a:spLocks noGrp="1"/>
          </p:cNvSpPr>
          <p:nvPr>
            <p:ph idx="1"/>
          </p:nvPr>
        </p:nvSpPr>
        <p:spPr>
          <a:xfrm>
            <a:off x="512093" y="952307"/>
            <a:ext cx="8119814" cy="4929411"/>
          </a:xfrm>
        </p:spPr>
        <p:txBody>
          <a:bodyPr>
            <a:normAutofit/>
          </a:bodyPr>
          <a:lstStyle/>
          <a:p>
            <a:pPr>
              <a:buClr>
                <a:srgbClr val="00B050"/>
              </a:buClr>
              <a:buFont typeface="Wingdings" panose="05000000000000000000" pitchFamily="2" charset="2"/>
              <a:buChar char="p"/>
            </a:pPr>
            <a:r>
              <a:rPr lang="zh-TW" altLang="en-US" sz="2400" dirty="0"/>
              <a:t>接軌 </a:t>
            </a:r>
            <a:r>
              <a:rPr lang="en-US" altLang="zh-TW" sz="2400" dirty="0"/>
              <a:t>IFRS 17</a:t>
            </a:r>
            <a:r>
              <a:rPr lang="zh-TW" altLang="en-US" sz="2400" dirty="0"/>
              <a:t>改變負債衡量方式，不影響保單全期價值，僅改變損益實現時點</a:t>
            </a:r>
            <a:endParaRPr lang="en-US" altLang="zh-TW" sz="2400" dirty="0"/>
          </a:p>
          <a:p>
            <a:pPr>
              <a:buClr>
                <a:srgbClr val="00B050"/>
              </a:buClr>
              <a:buFont typeface="Wingdings" panose="05000000000000000000" pitchFamily="2" charset="2"/>
              <a:buChar char="p"/>
            </a:pPr>
            <a:r>
              <a:rPr lang="zh-TW" altLang="en-US" sz="2400" dirty="0" smtClean="0"/>
              <a:t>資產與</a:t>
            </a:r>
            <a:r>
              <a:rPr lang="zh-TW" altLang="en-US" sz="2400" dirty="0"/>
              <a:t>負債</a:t>
            </a:r>
            <a:r>
              <a:rPr lang="zh-TW" altLang="en-US" sz="2400" dirty="0" smtClean="0"/>
              <a:t>皆需 </a:t>
            </a:r>
            <a:r>
              <a:rPr lang="en-US" altLang="zh-TW" sz="2400" dirty="0" smtClean="0"/>
              <a:t>Mark to Market</a:t>
            </a:r>
          </a:p>
          <a:p>
            <a:pPr>
              <a:buClr>
                <a:srgbClr val="00B050"/>
              </a:buClr>
              <a:buFont typeface="Wingdings" panose="05000000000000000000" pitchFamily="2" charset="2"/>
              <a:buChar char="p"/>
            </a:pPr>
            <a:r>
              <a:rPr lang="zh-TW" altLang="en-US" sz="2400" dirty="0" smtClean="0"/>
              <a:t>權益較為波動，更加重視資產負債管理能力</a:t>
            </a:r>
          </a:p>
          <a:p>
            <a:pPr>
              <a:buClr>
                <a:srgbClr val="00B050"/>
              </a:buClr>
              <a:buFont typeface="Wingdings" panose="05000000000000000000" pitchFamily="2" charset="2"/>
              <a:buChar char="p"/>
            </a:pPr>
            <a:endParaRPr lang="en-US" altLang="zh-TW" sz="2400" dirty="0"/>
          </a:p>
          <a:p>
            <a:pPr>
              <a:buClr>
                <a:srgbClr val="00B050"/>
              </a:buClr>
              <a:buFont typeface="Wingdings" panose="05000000000000000000" pitchFamily="2" charset="2"/>
              <a:buChar char="p"/>
            </a:pPr>
            <a:endParaRPr lang="zh-TW" altLang="en-US" sz="2400" dirty="0"/>
          </a:p>
          <a:p>
            <a:pPr>
              <a:buClr>
                <a:srgbClr val="00B050"/>
              </a:buClr>
              <a:buFont typeface="Wingdings" panose="05000000000000000000" pitchFamily="2" charset="2"/>
              <a:buChar char="p"/>
            </a:pPr>
            <a:endParaRPr lang="en-US" altLang="zh-TW" sz="2400" dirty="0"/>
          </a:p>
          <a:p>
            <a:pPr>
              <a:buClr>
                <a:srgbClr val="00B050"/>
              </a:buClr>
              <a:buFont typeface="Wingdings" panose="05000000000000000000" pitchFamily="2" charset="2"/>
              <a:buChar char="p"/>
            </a:pPr>
            <a:endParaRPr lang="zh-TW" altLang="en-US" sz="2400" dirty="0"/>
          </a:p>
        </p:txBody>
      </p:sp>
      <p:sp>
        <p:nvSpPr>
          <p:cNvPr id="4" name="投影片編號版面配置區 3"/>
          <p:cNvSpPr>
            <a:spLocks noGrp="1"/>
          </p:cNvSpPr>
          <p:nvPr>
            <p:ph type="sldNum" sz="quarter" idx="12"/>
          </p:nvPr>
        </p:nvSpPr>
        <p:spPr/>
        <p:txBody>
          <a:bodyPr/>
          <a:lstStyle/>
          <a:p>
            <a:fld id="{018B90E8-31B4-41F6-8174-D549C5229FD8}" type="slidenum">
              <a:rPr lang="zh-TW" altLang="en-US" smtClean="0"/>
              <a:pPr/>
              <a:t>57</a:t>
            </a:fld>
            <a:endParaRPr lang="zh-TW" altLang="en-US"/>
          </a:p>
        </p:txBody>
      </p:sp>
    </p:spTree>
    <p:extLst>
      <p:ext uri="{BB962C8B-B14F-4D97-AF65-F5344CB8AC3E}">
        <p14:creationId xmlns:p14="http://schemas.microsoft.com/office/powerpoint/2010/main" val="39797268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mn-lt"/>
              </a:rPr>
              <a:t>接軌 </a:t>
            </a:r>
            <a:r>
              <a:rPr lang="en-US" altLang="zh-TW" dirty="0">
                <a:latin typeface="+mn-lt"/>
              </a:rPr>
              <a:t>IFRS</a:t>
            </a:r>
            <a:r>
              <a:rPr lang="zh-TW" altLang="en-US" dirty="0">
                <a:latin typeface="+mn-lt"/>
              </a:rPr>
              <a:t> </a:t>
            </a:r>
            <a:r>
              <a:rPr lang="en-US" altLang="zh-TW" dirty="0">
                <a:latin typeface="+mn-lt"/>
              </a:rPr>
              <a:t>17</a:t>
            </a:r>
            <a:r>
              <a:rPr lang="zh-TW" altLang="en-US" dirty="0">
                <a:latin typeface="+mn-lt"/>
              </a:rPr>
              <a:t> 的長期影響</a:t>
            </a:r>
          </a:p>
        </p:txBody>
      </p:sp>
      <p:sp>
        <p:nvSpPr>
          <p:cNvPr id="37" name="圓角矩形 36"/>
          <p:cNvSpPr/>
          <p:nvPr/>
        </p:nvSpPr>
        <p:spPr>
          <a:xfrm>
            <a:off x="313983" y="3882662"/>
            <a:ext cx="8629592" cy="122200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ea typeface="+mj-ea"/>
            </a:endParaRPr>
          </a:p>
        </p:txBody>
      </p:sp>
      <p:sp>
        <p:nvSpPr>
          <p:cNvPr id="51" name="矩形 50"/>
          <p:cNvSpPr/>
          <p:nvPr/>
        </p:nvSpPr>
        <p:spPr>
          <a:xfrm>
            <a:off x="377186" y="3605893"/>
            <a:ext cx="2185214" cy="492443"/>
          </a:xfrm>
          <a:prstGeom prst="rect">
            <a:avLst/>
          </a:prstGeom>
        </p:spPr>
        <p:txBody>
          <a:bodyPr wrap="none">
            <a:spAutoFit/>
          </a:bodyPr>
          <a:lstStyle/>
          <a:p>
            <a:pPr algn="ctr" defTabSz="779173">
              <a:defRPr/>
            </a:pPr>
            <a:r>
              <a:rPr lang="zh-TW" altLang="en-US" sz="2600" b="1" dirty="0">
                <a:solidFill>
                  <a:srgbClr val="C00000"/>
                </a:solidFill>
                <a:effectLst>
                  <a:outerShdw blurRad="38100" dist="38100" dir="2700000" algn="tl">
                    <a:srgbClr val="000000">
                      <a:alpha val="43137"/>
                    </a:srgbClr>
                  </a:outerShdw>
                </a:effectLst>
                <a:ea typeface="+mj-ea"/>
              </a:rPr>
              <a:t>資本規劃考量</a:t>
            </a:r>
            <a:endParaRPr lang="en-US" altLang="zh-TW" sz="2600" b="1" dirty="0">
              <a:solidFill>
                <a:srgbClr val="C00000"/>
              </a:solidFill>
              <a:effectLst>
                <a:outerShdw blurRad="38100" dist="38100" dir="2700000" algn="tl">
                  <a:srgbClr val="000000">
                    <a:alpha val="43137"/>
                  </a:srgbClr>
                </a:outerShdw>
              </a:effectLst>
              <a:ea typeface="+mj-ea"/>
            </a:endParaRPr>
          </a:p>
        </p:txBody>
      </p:sp>
      <p:sp>
        <p:nvSpPr>
          <p:cNvPr id="74" name="圓角矩形 73"/>
          <p:cNvSpPr/>
          <p:nvPr/>
        </p:nvSpPr>
        <p:spPr>
          <a:xfrm>
            <a:off x="303892" y="1199842"/>
            <a:ext cx="8519864" cy="87935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ea typeface="+mj-ea"/>
            </a:endParaRPr>
          </a:p>
        </p:txBody>
      </p:sp>
      <p:sp>
        <p:nvSpPr>
          <p:cNvPr id="75" name="矩形 74"/>
          <p:cNvSpPr/>
          <p:nvPr/>
        </p:nvSpPr>
        <p:spPr>
          <a:xfrm>
            <a:off x="359630" y="898292"/>
            <a:ext cx="2178738" cy="492443"/>
          </a:xfrm>
          <a:prstGeom prst="rect">
            <a:avLst/>
          </a:prstGeom>
        </p:spPr>
        <p:txBody>
          <a:bodyPr wrap="none">
            <a:spAutoFit/>
          </a:bodyPr>
          <a:lstStyle/>
          <a:p>
            <a:pPr defTabSz="779173">
              <a:defRPr/>
            </a:pPr>
            <a:r>
              <a:rPr lang="zh-TW" altLang="en-US" sz="2600" b="1" dirty="0">
                <a:solidFill>
                  <a:srgbClr val="C00000"/>
                </a:solidFill>
                <a:effectLst>
                  <a:outerShdw blurRad="38100" dist="38100" dir="2700000" algn="tl">
                    <a:srgbClr val="000000">
                      <a:alpha val="43137"/>
                    </a:srgbClr>
                  </a:outerShdw>
                </a:effectLst>
                <a:ea typeface="+mj-ea"/>
              </a:rPr>
              <a:t>接軌</a:t>
            </a:r>
            <a:r>
              <a:rPr lang="en-US" altLang="zh-TW" sz="2600" b="1" dirty="0">
                <a:solidFill>
                  <a:srgbClr val="C00000"/>
                </a:solidFill>
                <a:effectLst>
                  <a:outerShdw blurRad="38100" dist="38100" dir="2700000" algn="tl">
                    <a:srgbClr val="000000">
                      <a:alpha val="43137"/>
                    </a:srgbClr>
                  </a:outerShdw>
                </a:effectLst>
                <a:ea typeface="+mj-ea"/>
              </a:rPr>
              <a:t>IFRS</a:t>
            </a:r>
            <a:r>
              <a:rPr lang="zh-TW" altLang="en-US" sz="2600" b="1" dirty="0">
                <a:solidFill>
                  <a:srgbClr val="C00000"/>
                </a:solidFill>
                <a:effectLst>
                  <a:outerShdw blurRad="38100" dist="38100" dir="2700000" algn="tl">
                    <a:srgbClr val="000000">
                      <a:alpha val="43137"/>
                    </a:srgbClr>
                  </a:outerShdw>
                </a:effectLst>
                <a:ea typeface="+mj-ea"/>
              </a:rPr>
              <a:t> </a:t>
            </a:r>
            <a:r>
              <a:rPr lang="en-US" altLang="zh-TW" sz="2600" b="1" dirty="0">
                <a:solidFill>
                  <a:srgbClr val="C00000"/>
                </a:solidFill>
                <a:effectLst>
                  <a:outerShdw blurRad="38100" dist="38100" dir="2700000" algn="tl">
                    <a:srgbClr val="000000">
                      <a:alpha val="43137"/>
                    </a:srgbClr>
                  </a:outerShdw>
                </a:effectLst>
                <a:ea typeface="+mj-ea"/>
              </a:rPr>
              <a:t>17</a:t>
            </a:r>
            <a:r>
              <a:rPr lang="zh-TW" altLang="en-US" sz="2600" b="1" dirty="0">
                <a:solidFill>
                  <a:srgbClr val="C00000"/>
                </a:solidFill>
                <a:effectLst>
                  <a:outerShdw blurRad="38100" dist="38100" dir="2700000" algn="tl">
                    <a:srgbClr val="000000">
                      <a:alpha val="43137"/>
                    </a:srgbClr>
                  </a:outerShdw>
                </a:effectLst>
                <a:ea typeface="+mj-ea"/>
              </a:rPr>
              <a:t>後</a:t>
            </a:r>
            <a:endParaRPr lang="en-US" altLang="zh-TW" sz="2600" b="1" dirty="0">
              <a:solidFill>
                <a:srgbClr val="C00000"/>
              </a:solidFill>
              <a:effectLst>
                <a:outerShdw blurRad="38100" dist="38100" dir="2700000" algn="tl">
                  <a:srgbClr val="000000">
                    <a:alpha val="43137"/>
                  </a:srgbClr>
                </a:outerShdw>
              </a:effectLst>
              <a:ea typeface="+mj-ea"/>
            </a:endParaRPr>
          </a:p>
        </p:txBody>
      </p:sp>
      <p:grpSp>
        <p:nvGrpSpPr>
          <p:cNvPr id="8" name="群組 7"/>
          <p:cNvGrpSpPr/>
          <p:nvPr/>
        </p:nvGrpSpPr>
        <p:grpSpPr>
          <a:xfrm>
            <a:off x="319523" y="2084589"/>
            <a:ext cx="8519864" cy="1468466"/>
            <a:chOff x="352396" y="2532168"/>
            <a:chExt cx="8519864" cy="1473186"/>
          </a:xfrm>
        </p:grpSpPr>
        <p:sp>
          <p:nvSpPr>
            <p:cNvPr id="66" name="圓角矩形 65"/>
            <p:cNvSpPr/>
            <p:nvPr/>
          </p:nvSpPr>
          <p:spPr>
            <a:xfrm>
              <a:off x="352396" y="2756230"/>
              <a:ext cx="8519864" cy="124912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ea typeface="+mj-ea"/>
              </a:endParaRPr>
            </a:p>
          </p:txBody>
        </p:sp>
        <p:pic>
          <p:nvPicPr>
            <p:cNvPr id="39" name="圖片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823060" y="2558296"/>
              <a:ext cx="918508" cy="918508"/>
            </a:xfrm>
            <a:prstGeom prst="rect">
              <a:avLst/>
            </a:prstGeom>
          </p:spPr>
        </p:pic>
        <p:sp>
          <p:nvSpPr>
            <p:cNvPr id="67" name="矩形 66"/>
            <p:cNvSpPr/>
            <p:nvPr/>
          </p:nvSpPr>
          <p:spPr>
            <a:xfrm>
              <a:off x="384344" y="2532168"/>
              <a:ext cx="1518364" cy="492443"/>
            </a:xfrm>
            <a:prstGeom prst="rect">
              <a:avLst/>
            </a:prstGeom>
          </p:spPr>
          <p:txBody>
            <a:bodyPr wrap="none">
              <a:spAutoFit/>
            </a:bodyPr>
            <a:lstStyle/>
            <a:p>
              <a:pPr defTabSz="779173">
                <a:defRPr/>
              </a:pPr>
              <a:r>
                <a:rPr lang="zh-TW" altLang="en-US" sz="2600" b="1" dirty="0">
                  <a:solidFill>
                    <a:srgbClr val="C00000"/>
                  </a:solidFill>
                  <a:effectLst>
                    <a:outerShdw blurRad="38100" dist="38100" dir="2700000" algn="tl">
                      <a:srgbClr val="000000">
                        <a:alpha val="43137"/>
                      </a:srgbClr>
                    </a:outerShdw>
                  </a:effectLst>
                  <a:ea typeface="+mj-ea"/>
                </a:rPr>
                <a:t>商品策略</a:t>
              </a:r>
              <a:endParaRPr lang="en-US" altLang="zh-TW" sz="2600" b="1" dirty="0">
                <a:solidFill>
                  <a:srgbClr val="C00000"/>
                </a:solidFill>
                <a:effectLst>
                  <a:outerShdw blurRad="38100" dist="38100" dir="2700000" algn="tl">
                    <a:srgbClr val="000000">
                      <a:alpha val="43137"/>
                    </a:srgbClr>
                  </a:outerShdw>
                </a:effectLst>
                <a:ea typeface="+mj-ea"/>
              </a:endParaRPr>
            </a:p>
          </p:txBody>
        </p:sp>
        <p:sp>
          <p:nvSpPr>
            <p:cNvPr id="73" name="矩形 72"/>
            <p:cNvSpPr/>
            <p:nvPr/>
          </p:nvSpPr>
          <p:spPr>
            <a:xfrm>
              <a:off x="567419" y="3343634"/>
              <a:ext cx="3979265" cy="661720"/>
            </a:xfrm>
            <a:prstGeom prst="rect">
              <a:avLst/>
            </a:prstGeom>
          </p:spPr>
          <p:txBody>
            <a:bodyPr wrap="square">
              <a:spAutoFit/>
            </a:bodyPr>
            <a:lstStyle/>
            <a:p>
              <a:pPr marL="266700" indent="-266700" defTabSz="779173">
                <a:spcBef>
                  <a:spcPts val="600"/>
                </a:spcBef>
                <a:buFont typeface="Calibri" panose="020F0502020204030204" pitchFamily="34" charset="0"/>
                <a:buChar char="●"/>
              </a:pPr>
              <a:r>
                <a:rPr lang="zh-TW" altLang="en-US" sz="1600" dirty="0">
                  <a:solidFill>
                    <a:srgbClr val="000000"/>
                  </a:solidFill>
                  <a:ea typeface="+mj-ea"/>
                  <a:cs typeface="Times New Roman" panose="02020603050405020304" pitchFamily="18" charset="0"/>
                </a:rPr>
                <a:t>高 </a:t>
              </a:r>
              <a:r>
                <a:rPr lang="en-US" altLang="zh-TW" sz="1600" dirty="0">
                  <a:solidFill>
                    <a:srgbClr val="000000"/>
                  </a:solidFill>
                  <a:ea typeface="+mj-ea"/>
                  <a:cs typeface="Times New Roman" panose="02020603050405020304" pitchFamily="18" charset="0"/>
                </a:rPr>
                <a:t>CSM</a:t>
              </a:r>
              <a:r>
                <a:rPr lang="zh-TW" altLang="en-US" sz="1600" dirty="0">
                  <a:solidFill>
                    <a:srgbClr val="000000"/>
                  </a:solidFill>
                  <a:ea typeface="+mj-ea"/>
                  <a:cs typeface="Times New Roman" panose="02020603050405020304" pitchFamily="18" charset="0"/>
                </a:rPr>
                <a:t> </a:t>
              </a:r>
              <a:r>
                <a:rPr lang="en-US" altLang="zh-TW" sz="1600" dirty="0">
                  <a:solidFill>
                    <a:srgbClr val="000000"/>
                  </a:solidFill>
                  <a:ea typeface="+mj-ea"/>
                  <a:cs typeface="Times New Roman" panose="02020603050405020304" pitchFamily="18" charset="0"/>
                </a:rPr>
                <a:t>margin</a:t>
              </a:r>
              <a:r>
                <a:rPr lang="zh-TW" altLang="en-US" sz="1600" dirty="0">
                  <a:solidFill>
                    <a:srgbClr val="000000"/>
                  </a:solidFill>
                  <a:ea typeface="+mj-ea"/>
                  <a:cs typeface="Times New Roman" panose="02020603050405020304" pitchFamily="18" charset="0"/>
                </a:rPr>
                <a:t>之保障型商品</a:t>
              </a:r>
              <a:endParaRPr lang="en-US" altLang="zh-TW" sz="1600" dirty="0">
                <a:solidFill>
                  <a:srgbClr val="000000"/>
                </a:solidFill>
                <a:ea typeface="+mj-ea"/>
                <a:cs typeface="Times New Roman" panose="02020603050405020304" pitchFamily="18" charset="0"/>
              </a:endParaRPr>
            </a:p>
            <a:p>
              <a:pPr marL="266700" indent="-266700" defTabSz="779173">
                <a:spcBef>
                  <a:spcPts val="600"/>
                </a:spcBef>
                <a:buFont typeface="Calibri" panose="020F0502020204030204" pitchFamily="34" charset="0"/>
                <a:buChar char="●"/>
              </a:pPr>
              <a:r>
                <a:rPr lang="zh-TW" altLang="en-US" sz="1600" dirty="0">
                  <a:solidFill>
                    <a:srgbClr val="000000"/>
                  </a:solidFill>
                  <a:ea typeface="+mj-ea"/>
                  <a:cs typeface="Times New Roman" panose="02020603050405020304" pitchFamily="18" charset="0"/>
                </a:rPr>
                <a:t>高 </a:t>
              </a:r>
              <a:r>
                <a:rPr lang="en-US" altLang="zh-TW" sz="1600" dirty="0">
                  <a:solidFill>
                    <a:srgbClr val="000000"/>
                  </a:solidFill>
                  <a:ea typeface="+mj-ea"/>
                  <a:cs typeface="Times New Roman" panose="02020603050405020304" pitchFamily="18" charset="0"/>
                </a:rPr>
                <a:t>CSM</a:t>
              </a:r>
              <a:r>
                <a:rPr lang="zh-TW" altLang="en-US" sz="1600" dirty="0">
                  <a:solidFill>
                    <a:srgbClr val="000000"/>
                  </a:solidFill>
                  <a:ea typeface="+mj-ea"/>
                  <a:cs typeface="Times New Roman" panose="02020603050405020304" pitchFamily="18" charset="0"/>
                </a:rPr>
                <a:t> 絕對量之理財型商品</a:t>
              </a:r>
              <a:endParaRPr lang="zh-TW" altLang="en-US" sz="1600" b="1" spc="51" dirty="0">
                <a:gradFill>
                  <a:gsLst>
                    <a:gs pos="53000">
                      <a:srgbClr val="FFFF00"/>
                    </a:gs>
                    <a:gs pos="18000">
                      <a:prstClr val="white"/>
                    </a:gs>
                    <a:gs pos="67000">
                      <a:srgbClr val="FFC000"/>
                    </a:gs>
                  </a:gsLst>
                  <a:lin ang="5400000" scaled="0"/>
                </a:gradFill>
                <a:effectLst>
                  <a:glow rad="127000">
                    <a:prstClr val="black"/>
                  </a:glow>
                </a:effectLst>
                <a:ea typeface="+mj-ea"/>
                <a:cs typeface="Tahoma"/>
              </a:endParaRPr>
            </a:p>
          </p:txBody>
        </p:sp>
        <p:sp>
          <p:nvSpPr>
            <p:cNvPr id="76" name="矩形 75"/>
            <p:cNvSpPr/>
            <p:nvPr/>
          </p:nvSpPr>
          <p:spPr>
            <a:xfrm>
              <a:off x="463183" y="2967068"/>
              <a:ext cx="2719014" cy="400110"/>
            </a:xfrm>
            <a:prstGeom prst="rect">
              <a:avLst/>
            </a:prstGeom>
          </p:spPr>
          <p:txBody>
            <a:bodyPr wrap="none">
              <a:spAutoFit/>
            </a:bodyPr>
            <a:lstStyle/>
            <a:p>
              <a:r>
                <a:rPr lang="zh-TW" altLang="en-US" sz="2000" b="1" dirty="0">
                  <a:ea typeface="+mj-ea"/>
                  <a:cs typeface="Arial" panose="020B0604020202020204" pitchFamily="34" charset="0"/>
                </a:rPr>
                <a:t>銷售具</a:t>
              </a:r>
              <a:r>
                <a:rPr lang="en-US" altLang="zh-TW" sz="2000" b="1" dirty="0">
                  <a:ea typeface="+mj-ea"/>
                  <a:cs typeface="Arial" panose="020B0604020202020204" pitchFamily="34" charset="0"/>
                </a:rPr>
                <a:t>CSM</a:t>
              </a:r>
              <a:r>
                <a:rPr lang="zh-TW" altLang="en-US" sz="2000" b="1" dirty="0">
                  <a:ea typeface="+mj-ea"/>
                  <a:cs typeface="Arial" panose="020B0604020202020204" pitchFamily="34" charset="0"/>
                </a:rPr>
                <a:t>貢獻之商品</a:t>
              </a:r>
              <a:endParaRPr lang="en-US" altLang="zh-TW" sz="2000" b="1" dirty="0">
                <a:ea typeface="+mj-ea"/>
                <a:cs typeface="Arial" panose="020B0604020202020204" pitchFamily="34" charset="0"/>
              </a:endParaRPr>
            </a:p>
          </p:txBody>
        </p:sp>
        <p:sp>
          <p:nvSpPr>
            <p:cNvPr id="79" name="矩形 78"/>
            <p:cNvSpPr/>
            <p:nvPr/>
          </p:nvSpPr>
          <p:spPr>
            <a:xfrm>
              <a:off x="4357451" y="3479231"/>
              <a:ext cx="3774629" cy="338554"/>
            </a:xfrm>
            <a:prstGeom prst="rect">
              <a:avLst/>
            </a:prstGeom>
          </p:spPr>
          <p:txBody>
            <a:bodyPr wrap="square">
              <a:spAutoFit/>
            </a:bodyPr>
            <a:lstStyle/>
            <a:p>
              <a:pPr marL="342900" indent="-342900" defTabSz="779173">
                <a:buFont typeface="Wingdings" panose="05000000000000000000" pitchFamily="2" charset="2"/>
                <a:buChar char="l"/>
              </a:pPr>
              <a:endParaRPr lang="zh-TW" altLang="en-US" sz="1600" b="1" spc="51" dirty="0">
                <a:gradFill>
                  <a:gsLst>
                    <a:gs pos="53000">
                      <a:srgbClr val="FFFF00"/>
                    </a:gs>
                    <a:gs pos="18000">
                      <a:prstClr val="white"/>
                    </a:gs>
                    <a:gs pos="67000">
                      <a:srgbClr val="FFC000"/>
                    </a:gs>
                  </a:gsLst>
                  <a:lin ang="5400000" scaled="0"/>
                </a:gradFill>
                <a:effectLst>
                  <a:glow rad="127000">
                    <a:prstClr val="black"/>
                  </a:glow>
                </a:effectLst>
                <a:ea typeface="+mj-ea"/>
                <a:cs typeface="Tahoma"/>
              </a:endParaRPr>
            </a:p>
          </p:txBody>
        </p:sp>
      </p:grpSp>
      <p:sp>
        <p:nvSpPr>
          <p:cNvPr id="83" name="矩形 82"/>
          <p:cNvSpPr/>
          <p:nvPr/>
        </p:nvSpPr>
        <p:spPr>
          <a:xfrm>
            <a:off x="534546" y="1371337"/>
            <a:ext cx="5537780" cy="661720"/>
          </a:xfrm>
          <a:prstGeom prst="rect">
            <a:avLst/>
          </a:prstGeom>
        </p:spPr>
        <p:txBody>
          <a:bodyPr wrap="square">
            <a:spAutoFit/>
          </a:bodyPr>
          <a:lstStyle/>
          <a:p>
            <a:pPr marL="285750" indent="-285750" defTabSz="779173">
              <a:spcBef>
                <a:spcPts val="600"/>
              </a:spcBef>
              <a:buFont typeface="Calibri" panose="020F0502020204030204" pitchFamily="34" charset="0"/>
              <a:buChar char="●"/>
            </a:pPr>
            <a:r>
              <a:rPr lang="zh-TW" altLang="en-US" sz="1600" dirty="0">
                <a:solidFill>
                  <a:srgbClr val="000000"/>
                </a:solidFill>
                <a:ea typeface="+mj-ea"/>
                <a:cs typeface="Times New Roman" panose="02020603050405020304" pitchFamily="18" charset="0"/>
              </a:rPr>
              <a:t>高預定利率保單一次反應其影響於適用日</a:t>
            </a:r>
            <a:endParaRPr lang="en-US" altLang="zh-TW" sz="1600" dirty="0">
              <a:solidFill>
                <a:srgbClr val="000000"/>
              </a:solidFill>
              <a:ea typeface="+mj-ea"/>
              <a:cs typeface="Times New Roman" panose="02020603050405020304" pitchFamily="18" charset="0"/>
            </a:endParaRPr>
          </a:p>
          <a:p>
            <a:pPr marL="285750" indent="-285750" defTabSz="779173">
              <a:spcBef>
                <a:spcPts val="600"/>
              </a:spcBef>
              <a:buFont typeface="Calibri" panose="020F0502020204030204" pitchFamily="34" charset="0"/>
              <a:buChar char="●"/>
            </a:pPr>
            <a:r>
              <a:rPr lang="zh-TW" altLang="en-US" sz="1600" dirty="0">
                <a:solidFill>
                  <a:srgbClr val="000000"/>
                </a:solidFill>
                <a:ea typeface="+mj-ea"/>
                <a:cs typeface="Times New Roman" panose="02020603050405020304" pitchFamily="18" charset="0"/>
              </a:rPr>
              <a:t>保險負債利息成本將</a:t>
            </a:r>
            <a:r>
              <a:rPr lang="zh-TW" altLang="en-US" sz="1600" dirty="0">
                <a:solidFill>
                  <a:srgbClr val="000000"/>
                </a:solidFill>
                <a:cs typeface="Times New Roman" panose="02020603050405020304" pitchFamily="18" charset="0"/>
              </a:rPr>
              <a:t>降低</a:t>
            </a:r>
            <a:endParaRPr lang="zh-TW" altLang="en-US" sz="1600" dirty="0">
              <a:solidFill>
                <a:srgbClr val="000000"/>
              </a:solidFill>
              <a:ea typeface="+mj-ea"/>
              <a:cs typeface="Times New Roman" panose="02020603050405020304" pitchFamily="18" charset="0"/>
            </a:endParaRPr>
          </a:p>
        </p:txBody>
      </p:sp>
      <p:grpSp>
        <p:nvGrpSpPr>
          <p:cNvPr id="10" name="群組 9"/>
          <p:cNvGrpSpPr/>
          <p:nvPr/>
        </p:nvGrpSpPr>
        <p:grpSpPr>
          <a:xfrm>
            <a:off x="6540527" y="867606"/>
            <a:ext cx="1448639" cy="741333"/>
            <a:chOff x="4660771" y="1060775"/>
            <a:chExt cx="4415220" cy="1547992"/>
          </a:xfrm>
        </p:grpSpPr>
        <p:pic>
          <p:nvPicPr>
            <p:cNvPr id="87" name="Picture 6" descr="ãRunning prepare iconãçåçæå°çµæ">
              <a:extLst>
                <a:ext uri="{FF2B5EF4-FFF2-40B4-BE49-F238E27FC236}">
                  <a16:creationId xmlns:a16="http://schemas.microsoft.com/office/drawing/2014/main" id="{EE6FE413-ACD1-430C-A224-140EB570037F}"/>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65322" y="1060775"/>
              <a:ext cx="1051622" cy="879929"/>
            </a:xfrm>
            <a:prstGeom prst="rect">
              <a:avLst/>
            </a:prstGeom>
            <a:noFill/>
            <a:extLst>
              <a:ext uri="{909E8E84-426E-40DD-AFC4-6F175D3DCCD1}">
                <a14:hiddenFill xmlns:a14="http://schemas.microsoft.com/office/drawing/2010/main">
                  <a:solidFill>
                    <a:srgbClr val="FFFFFF"/>
                  </a:solidFill>
                </a14:hiddenFill>
              </a:ext>
            </a:extLst>
          </p:spPr>
        </p:pic>
        <p:cxnSp>
          <p:nvCxnSpPr>
            <p:cNvPr id="88" name="直線接點 87">
              <a:extLst>
                <a:ext uri="{FF2B5EF4-FFF2-40B4-BE49-F238E27FC236}">
                  <a16:creationId xmlns:a16="http://schemas.microsoft.com/office/drawing/2014/main" id="{FDEDD361-4C49-4983-933A-DDF4052EE37E}"/>
                </a:ext>
              </a:extLst>
            </p:cNvPr>
            <p:cNvCxnSpPr>
              <a:cxnSpLocks/>
            </p:cNvCxnSpPr>
            <p:nvPr/>
          </p:nvCxnSpPr>
          <p:spPr>
            <a:xfrm flipH="1">
              <a:off x="5044174" y="1893908"/>
              <a:ext cx="2618557" cy="0"/>
            </a:xfrm>
            <a:prstGeom prst="line">
              <a:avLst/>
            </a:prstGeom>
            <a:ln w="28575">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9" name="直線接點 88">
              <a:extLst>
                <a:ext uri="{FF2B5EF4-FFF2-40B4-BE49-F238E27FC236}">
                  <a16:creationId xmlns:a16="http://schemas.microsoft.com/office/drawing/2014/main" id="{C68A872B-E3F9-4707-81D8-6A37B4DD2061}"/>
                </a:ext>
              </a:extLst>
            </p:cNvPr>
            <p:cNvCxnSpPr>
              <a:cxnSpLocks/>
            </p:cNvCxnSpPr>
            <p:nvPr/>
          </p:nvCxnSpPr>
          <p:spPr>
            <a:xfrm flipH="1">
              <a:off x="5044174" y="2207200"/>
              <a:ext cx="2618557" cy="0"/>
            </a:xfrm>
            <a:prstGeom prst="line">
              <a:avLst/>
            </a:prstGeom>
            <a:ln w="28575">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0" name="直線接點 89">
              <a:extLst>
                <a:ext uri="{FF2B5EF4-FFF2-40B4-BE49-F238E27FC236}">
                  <a16:creationId xmlns:a16="http://schemas.microsoft.com/office/drawing/2014/main" id="{4A253C92-9345-44AD-B5D7-87855B52C6FC}"/>
                </a:ext>
              </a:extLst>
            </p:cNvPr>
            <p:cNvCxnSpPr>
              <a:cxnSpLocks/>
            </p:cNvCxnSpPr>
            <p:nvPr/>
          </p:nvCxnSpPr>
          <p:spPr>
            <a:xfrm flipH="1">
              <a:off x="5044174" y="2520491"/>
              <a:ext cx="2618557" cy="0"/>
            </a:xfrm>
            <a:prstGeom prst="line">
              <a:avLst/>
            </a:prstGeom>
            <a:ln w="28575">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91" name="群組 90">
              <a:extLst>
                <a:ext uri="{FF2B5EF4-FFF2-40B4-BE49-F238E27FC236}">
                  <a16:creationId xmlns:a16="http://schemas.microsoft.com/office/drawing/2014/main" id="{4E997A18-83AB-4A0D-9A88-34CCE39A3B2D}"/>
                </a:ext>
              </a:extLst>
            </p:cNvPr>
            <p:cNvGrpSpPr/>
            <p:nvPr/>
          </p:nvGrpSpPr>
          <p:grpSpPr>
            <a:xfrm>
              <a:off x="4660771" y="1589240"/>
              <a:ext cx="1046437" cy="1019527"/>
              <a:chOff x="4565786" y="5492535"/>
              <a:chExt cx="1046437" cy="1019527"/>
            </a:xfrm>
          </p:grpSpPr>
          <p:sp>
            <p:nvSpPr>
              <p:cNvPr id="92" name="文字方塊 91">
                <a:extLst>
                  <a:ext uri="{FF2B5EF4-FFF2-40B4-BE49-F238E27FC236}">
                    <a16:creationId xmlns:a16="http://schemas.microsoft.com/office/drawing/2014/main" id="{573C861F-4264-44F1-ACF4-BC3048D500F5}"/>
                  </a:ext>
                </a:extLst>
              </p:cNvPr>
              <p:cNvSpPr txBox="1"/>
              <p:nvPr/>
            </p:nvSpPr>
            <p:spPr>
              <a:xfrm rot="5400000">
                <a:off x="4907891" y="5150430"/>
                <a:ext cx="347651" cy="1031862"/>
              </a:xfrm>
              <a:prstGeom prst="rect">
                <a:avLst/>
              </a:prstGeom>
              <a:noFill/>
            </p:spPr>
            <p:txBody>
              <a:bodyPr wrap="square" rtlCol="0">
                <a:spAutoFit/>
              </a:bodyPr>
              <a:lstStyle/>
              <a:p>
                <a:r>
                  <a:rPr lang="en-US" altLang="zh-TW" sz="1600" b="1" dirty="0">
                    <a:solidFill>
                      <a:schemeClr val="accent2">
                        <a:lumMod val="40000"/>
                        <a:lumOff val="60000"/>
                      </a:schemeClr>
                    </a:solidFill>
                    <a:ea typeface="+mj-ea"/>
                  </a:rPr>
                  <a:t>1</a:t>
                </a:r>
                <a:endParaRPr lang="zh-TW" altLang="en-US" sz="1400" b="1" dirty="0">
                  <a:solidFill>
                    <a:schemeClr val="accent2">
                      <a:lumMod val="40000"/>
                      <a:lumOff val="60000"/>
                    </a:schemeClr>
                  </a:solidFill>
                  <a:ea typeface="+mj-ea"/>
                </a:endParaRPr>
              </a:p>
            </p:txBody>
          </p:sp>
          <p:sp>
            <p:nvSpPr>
              <p:cNvPr id="93" name="文字方塊 92">
                <a:extLst>
                  <a:ext uri="{FF2B5EF4-FFF2-40B4-BE49-F238E27FC236}">
                    <a16:creationId xmlns:a16="http://schemas.microsoft.com/office/drawing/2014/main" id="{ACC09F4F-0745-47BB-814B-283FFCA4A38E}"/>
                  </a:ext>
                </a:extLst>
              </p:cNvPr>
              <p:cNvSpPr txBox="1"/>
              <p:nvPr/>
            </p:nvSpPr>
            <p:spPr>
              <a:xfrm rot="5400000">
                <a:off x="4911380" y="5494902"/>
                <a:ext cx="347651" cy="1031859"/>
              </a:xfrm>
              <a:prstGeom prst="rect">
                <a:avLst/>
              </a:prstGeom>
              <a:noFill/>
            </p:spPr>
            <p:txBody>
              <a:bodyPr wrap="square" rtlCol="0">
                <a:spAutoFit/>
              </a:bodyPr>
              <a:lstStyle/>
              <a:p>
                <a:r>
                  <a:rPr lang="en-US" altLang="zh-TW" sz="1600" b="1" dirty="0">
                    <a:solidFill>
                      <a:schemeClr val="accent2">
                        <a:lumMod val="40000"/>
                        <a:lumOff val="60000"/>
                      </a:schemeClr>
                    </a:solidFill>
                    <a:ea typeface="+mj-ea"/>
                  </a:rPr>
                  <a:t>2</a:t>
                </a:r>
                <a:endParaRPr lang="zh-TW" altLang="en-US" sz="1400" b="1" dirty="0">
                  <a:solidFill>
                    <a:schemeClr val="accent2">
                      <a:lumMod val="40000"/>
                      <a:lumOff val="60000"/>
                    </a:schemeClr>
                  </a:solidFill>
                  <a:ea typeface="+mj-ea"/>
                </a:endParaRPr>
              </a:p>
            </p:txBody>
          </p:sp>
          <p:sp>
            <p:nvSpPr>
              <p:cNvPr id="94" name="文字方塊 93">
                <a:extLst>
                  <a:ext uri="{FF2B5EF4-FFF2-40B4-BE49-F238E27FC236}">
                    <a16:creationId xmlns:a16="http://schemas.microsoft.com/office/drawing/2014/main" id="{2DC89DCE-CE8C-4A45-98B0-71567FFF9DA8}"/>
                  </a:ext>
                </a:extLst>
              </p:cNvPr>
              <p:cNvSpPr txBox="1"/>
              <p:nvPr/>
            </p:nvSpPr>
            <p:spPr>
              <a:xfrm rot="5400000">
                <a:off x="4922468" y="5822307"/>
                <a:ext cx="347651" cy="1031859"/>
              </a:xfrm>
              <a:prstGeom prst="rect">
                <a:avLst/>
              </a:prstGeom>
              <a:noFill/>
            </p:spPr>
            <p:txBody>
              <a:bodyPr wrap="square" rtlCol="0">
                <a:spAutoFit/>
              </a:bodyPr>
              <a:lstStyle/>
              <a:p>
                <a:r>
                  <a:rPr lang="en-US" altLang="zh-TW" sz="1600" b="1" dirty="0">
                    <a:solidFill>
                      <a:schemeClr val="accent2">
                        <a:lumMod val="40000"/>
                        <a:lumOff val="60000"/>
                      </a:schemeClr>
                    </a:solidFill>
                    <a:ea typeface="+mj-ea"/>
                  </a:rPr>
                  <a:t>3</a:t>
                </a:r>
                <a:endParaRPr lang="zh-TW" altLang="en-US" sz="1400" b="1" dirty="0">
                  <a:solidFill>
                    <a:schemeClr val="accent2">
                      <a:lumMod val="40000"/>
                      <a:lumOff val="60000"/>
                    </a:schemeClr>
                  </a:solidFill>
                  <a:ea typeface="+mj-ea"/>
                </a:endParaRPr>
              </a:p>
            </p:txBody>
          </p:sp>
        </p:grpSp>
        <p:pic>
          <p:nvPicPr>
            <p:cNvPr id="95" name="Picture 6" descr="ãRunning prepare iconãçåçæå°çµæ">
              <a:extLst>
                <a:ext uri="{FF2B5EF4-FFF2-40B4-BE49-F238E27FC236}">
                  <a16:creationId xmlns:a16="http://schemas.microsoft.com/office/drawing/2014/main" id="{2DFD6506-FEAE-4AAD-9E9D-931E94B8C59C}"/>
                </a:ext>
              </a:extLst>
            </p:cNvPr>
            <p:cNvPicPr>
              <a:picLocks noChangeAspect="1" noChangeArrowheads="1"/>
            </p:cNvPicPr>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backgroundRemoval t="9268" b="94146" l="816" r="89796">
                          <a14:foregroundMark x1="28571" y1="15122" x2="65528" y2="15517"/>
                          <a14:foregroundMark x1="73075" y1="21842" x2="67192" y2="52130"/>
                          <a14:foregroundMark x1="33379" y1="85809" x2="20000" y2="92683"/>
                          <a14:foregroundMark x1="44349" y1="80173" x2="42933" y2="80900"/>
                          <a14:foregroundMark x1="1900" y1="40488" x2="1224" y2="38537"/>
                          <a14:foregroundMark x1="3575" y1="45318" x2="1900" y2="40488"/>
                          <a14:foregroundMark x1="14014" y1="75422" x2="10788" y2="66119"/>
                          <a14:foregroundMark x1="20000" y1="92683" x2="14889" y2="77945"/>
                          <a14:foregroundMark x1="19710" y1="26223" x2="26122" y2="21951"/>
                          <a14:foregroundMark x1="13843" y1="30131" x2="13984" y2="30037"/>
                          <a14:foregroundMark x1="9870" y1="32777" x2="10519" y2="32345"/>
                          <a14:foregroundMark x1="3765" y1="36844" x2="9101" y2="33289"/>
                          <a14:foregroundMark x1="1224" y1="38537" x2="2056" y2="37983"/>
                          <a14:foregroundMark x1="50612" y1="87317" x2="68980" y2="71220"/>
                          <a14:foregroundMark x1="18818" y1="70447" x2="20000" y2="73171"/>
                          <a14:foregroundMark x1="13556" y1="58319" x2="17347" y2="67057"/>
                          <a14:foregroundMark x1="61181" y1="76805" x2="56735" y2="87317"/>
                          <a14:foregroundMark x1="72899" y1="49099" x2="69976" y2="56011"/>
                          <a14:foregroundMark x1="79607" y1="22959" x2="80598" y2="35798"/>
                          <a14:foregroundMark x1="7735" y1="79782" x2="7755" y2="80000"/>
                          <a14:foregroundMark x1="4490" y1="44390" x2="4569" y2="45251"/>
                          <a14:foregroundMark x1="31020" y1="44390" x2="31020" y2="41463"/>
                          <a14:foregroundMark x1="11837" y1="35610" x2="28571" y2="36585"/>
                          <a14:foregroundMark x1="15918" y1="44390" x2="27755" y2="42439"/>
                          <a14:foregroundMark x1="18367" y1="40488" x2="30204" y2="42439"/>
                          <a14:foregroundMark x1="10204" y1="41463" x2="20816" y2="40488"/>
                          <a14:foregroundMark x1="19184" y1="34634" x2="22449" y2="37561"/>
                          <a14:foregroundMark x1="24082" y1="41463" x2="30204" y2="38537"/>
                          <a14:foregroundMark x1="11020" y1="31707" x2="31020" y2="32683"/>
                          <a14:foregroundMark x1="6122" y1="34634" x2="19184" y2="42439"/>
                          <a14:foregroundMark x1="55918" y1="94146" x2="80408" y2="94146"/>
                          <a14:foregroundMark x1="61633" y1="86341" x2="73878" y2="84390"/>
                          <a14:foregroundMark x1="60000" y1="84390" x2="60000" y2="84390"/>
                          <a14:foregroundMark x1="62449" y1="84390" x2="75510" y2="80000"/>
                          <a14:foregroundMark x1="53061" y1="83415" x2="70612" y2="78049"/>
                          <a14:foregroundMark x1="52245" y1="79024" x2="61633" y2="80000"/>
                          <a14:foregroundMark x1="42449" y1="58537" x2="35918" y2="48293"/>
                          <a14:foregroundMark x1="39184" y1="56585" x2="31837" y2="57561"/>
                          <a14:foregroundMark x1="32653" y1="55610" x2="31020" y2="50732"/>
                          <a14:backgroundMark x1="2857" y1="45366" x2="4490" y2="80000"/>
                          <a14:backgroundMark x1="12746" y1="51495" x2="27755" y2="50732"/>
                          <a14:backgroundMark x1="8571" y1="51707" x2="12430" y2="51511"/>
                          <a14:backgroundMark x1="13469" y1="77073" x2="20816" y2="64390"/>
                          <a14:backgroundMark x1="31020" y1="92195" x2="43265" y2="80000"/>
                          <a14:backgroundMark x1="59184" y1="53659" x2="68980" y2="67317"/>
                          <a14:backgroundMark x1="19503" y1="24991" x2="20816" y2="22927"/>
                          <a14:backgroundMark x1="5306" y1="47317" x2="7257" y2="44249"/>
                          <a14:backgroundMark x1="65714" y1="15122" x2="75510" y2="12683"/>
                          <a14:backgroundMark x1="83265" y1="13659" x2="70612" y2="18049"/>
                          <a14:backgroundMark x1="57482" y1="72285" x2="64898" y2="69268"/>
                          <a14:backgroundMark x1="45714" y1="77073" x2="55617" y2="73044"/>
                          <a14:backgroundMark x1="73878" y1="40488" x2="79592" y2="44390"/>
                          <a14:backgroundMark x1="82041" y1="46341" x2="78776" y2="43415"/>
                          <a14:backgroundMark x1="83265" y1="46341" x2="78776" y2="44390"/>
                          <a14:backgroundMark x1="4490" y1="46341" x2="6057" y2="43532"/>
                          <a14:backgroundMark x1="5306" y1="45366" x2="5943" y2="43464"/>
                          <a14:backgroundMark x1="3233" y1="38457" x2="2857" y2="31707"/>
                          <a14:backgroundMark x1="3673" y1="46341" x2="3429" y2="41962"/>
                          <a14:backgroundMark x1="3190" y1="38514" x2="2041" y2="30732"/>
                          <a14:backgroundMark x1="4490" y1="47317" x2="3725" y2="42139"/>
                          <a14:backgroundMark x1="31296" y1="56618" x2="31020" y2="56585"/>
                        </a14:backgroundRemoval>
                      </a14:imgEffect>
                    </a14:imgLayer>
                  </a14:imgProps>
                </a:ext>
                <a:ext uri="{28A0092B-C50C-407E-A947-70E740481C1C}">
                  <a14:useLocalDpi xmlns:a14="http://schemas.microsoft.com/office/drawing/2010/main" val="0"/>
                </a:ext>
              </a:extLst>
            </a:blip>
            <a:srcRect/>
            <a:stretch>
              <a:fillRect/>
            </a:stretch>
          </p:blipFill>
          <p:spPr bwMode="auto">
            <a:xfrm>
              <a:off x="5345978" y="1685935"/>
              <a:ext cx="1051622" cy="879929"/>
            </a:xfrm>
            <a:prstGeom prst="rect">
              <a:avLst/>
            </a:prstGeom>
            <a:noFill/>
            <a:extLst>
              <a:ext uri="{909E8E84-426E-40DD-AFC4-6F175D3DCCD1}">
                <a14:hiddenFill xmlns:a14="http://schemas.microsoft.com/office/drawing/2010/main">
                  <a:solidFill>
                    <a:srgbClr val="FFFFFF"/>
                  </a:solidFill>
                </a14:hiddenFill>
              </a:ext>
            </a:extLst>
          </p:spPr>
        </p:pic>
        <p:sp>
          <p:nvSpPr>
            <p:cNvPr id="96" name="矩形 95"/>
            <p:cNvSpPr/>
            <p:nvPr/>
          </p:nvSpPr>
          <p:spPr>
            <a:xfrm>
              <a:off x="6281234" y="1278470"/>
              <a:ext cx="1893696" cy="578407"/>
            </a:xfrm>
            <a:prstGeom prst="rect">
              <a:avLst/>
            </a:prstGeom>
          </p:spPr>
          <p:txBody>
            <a:bodyPr wrap="none">
              <a:spAutoFit/>
            </a:bodyPr>
            <a:lstStyle/>
            <a:p>
              <a:r>
                <a:rPr lang="en-US" altLang="zh-TW" sz="1200" b="1" dirty="0">
                  <a:solidFill>
                    <a:schemeClr val="accent2">
                      <a:lumMod val="75000"/>
                    </a:schemeClr>
                  </a:solidFill>
                  <a:ea typeface="+mj-ea"/>
                </a:rPr>
                <a:t>Cathay</a:t>
              </a:r>
              <a:endParaRPr lang="zh-TW" altLang="en-US" sz="1200" dirty="0">
                <a:ea typeface="+mj-ea"/>
              </a:endParaRPr>
            </a:p>
          </p:txBody>
        </p:sp>
        <p:sp>
          <p:nvSpPr>
            <p:cNvPr id="97" name="矩形 96"/>
            <p:cNvSpPr/>
            <p:nvPr/>
          </p:nvSpPr>
          <p:spPr>
            <a:xfrm>
              <a:off x="6288016" y="1968372"/>
              <a:ext cx="2787975" cy="578407"/>
            </a:xfrm>
            <a:prstGeom prst="rect">
              <a:avLst/>
            </a:prstGeom>
          </p:spPr>
          <p:txBody>
            <a:bodyPr wrap="none">
              <a:spAutoFit/>
            </a:bodyPr>
            <a:lstStyle/>
            <a:p>
              <a:r>
                <a:rPr lang="en-US" altLang="zh-TW" sz="1200" b="1" dirty="0">
                  <a:solidFill>
                    <a:schemeClr val="accent6">
                      <a:lumMod val="75000"/>
                    </a:schemeClr>
                  </a:solidFill>
                  <a:ea typeface="+mj-ea"/>
                </a:rPr>
                <a:t>Competitor</a:t>
              </a:r>
              <a:endParaRPr lang="zh-TW" altLang="en-US" sz="1200" b="1" dirty="0">
                <a:solidFill>
                  <a:schemeClr val="accent6">
                    <a:lumMod val="75000"/>
                  </a:schemeClr>
                </a:solidFill>
                <a:ea typeface="+mj-ea"/>
              </a:endParaRPr>
            </a:p>
          </p:txBody>
        </p:sp>
      </p:grpSp>
      <p:sp>
        <p:nvSpPr>
          <p:cNvPr id="54" name="矩形 53"/>
          <p:cNvSpPr/>
          <p:nvPr/>
        </p:nvSpPr>
        <p:spPr>
          <a:xfrm>
            <a:off x="430310" y="4045649"/>
            <a:ext cx="4662558" cy="400110"/>
          </a:xfrm>
          <a:prstGeom prst="rect">
            <a:avLst/>
          </a:prstGeom>
        </p:spPr>
        <p:txBody>
          <a:bodyPr wrap="none">
            <a:spAutoFit/>
          </a:bodyPr>
          <a:lstStyle/>
          <a:p>
            <a:r>
              <a:rPr lang="zh-TW" altLang="en-US" sz="2000" b="1" dirty="0">
                <a:ea typeface="+mj-ea"/>
                <a:cs typeface="Arial" panose="020B0604020202020204" pitchFamily="34" charset="0"/>
              </a:rPr>
              <a:t>面對資本市場之不確定性 </a:t>
            </a:r>
            <a:r>
              <a:rPr lang="en-US" altLang="zh-TW" sz="2000" b="1" dirty="0">
                <a:ea typeface="+mj-ea"/>
                <a:cs typeface="Arial" panose="020B0604020202020204" pitchFamily="34" charset="0"/>
              </a:rPr>
              <a:t>&amp;</a:t>
            </a:r>
            <a:r>
              <a:rPr lang="zh-TW" altLang="en-US" sz="2000" b="1" dirty="0">
                <a:ea typeface="+mj-ea"/>
                <a:cs typeface="Arial" panose="020B0604020202020204" pitchFamily="34" charset="0"/>
              </a:rPr>
              <a:t> 因應</a:t>
            </a:r>
            <a:r>
              <a:rPr lang="en-US" altLang="zh-TW" sz="2000" b="1" dirty="0">
                <a:ea typeface="+mj-ea"/>
                <a:cs typeface="Arial" panose="020B0604020202020204" pitchFamily="34" charset="0"/>
              </a:rPr>
              <a:t>IFRS</a:t>
            </a:r>
            <a:r>
              <a:rPr lang="zh-TW" altLang="en-US" sz="2000" b="1" dirty="0">
                <a:ea typeface="+mj-ea"/>
                <a:cs typeface="Arial" panose="020B0604020202020204" pitchFamily="34" charset="0"/>
              </a:rPr>
              <a:t> </a:t>
            </a:r>
            <a:r>
              <a:rPr lang="en-US" altLang="zh-TW" sz="2000" b="1" dirty="0">
                <a:ea typeface="+mj-ea"/>
                <a:cs typeface="Arial" panose="020B0604020202020204" pitchFamily="34" charset="0"/>
              </a:rPr>
              <a:t>17</a:t>
            </a:r>
          </a:p>
        </p:txBody>
      </p:sp>
      <p:sp>
        <p:nvSpPr>
          <p:cNvPr id="98" name="矩形 97"/>
          <p:cNvSpPr/>
          <p:nvPr/>
        </p:nvSpPr>
        <p:spPr>
          <a:xfrm>
            <a:off x="523426" y="4410371"/>
            <a:ext cx="2926358" cy="984885"/>
          </a:xfrm>
          <a:prstGeom prst="rect">
            <a:avLst/>
          </a:prstGeom>
        </p:spPr>
        <p:txBody>
          <a:bodyPr wrap="square">
            <a:spAutoFit/>
          </a:bodyPr>
          <a:lstStyle/>
          <a:p>
            <a:pPr marL="266700" indent="-266700" defTabSz="779173">
              <a:spcBef>
                <a:spcPts val="600"/>
              </a:spcBef>
              <a:buFont typeface="Calibri" panose="020F0502020204030204" pitchFamily="34" charset="0"/>
              <a:buChar char="●"/>
            </a:pPr>
            <a:r>
              <a:rPr lang="zh-TW" altLang="en-US" sz="1600" dirty="0">
                <a:solidFill>
                  <a:srgbClr val="000000"/>
                </a:solidFill>
                <a:ea typeface="+mj-ea"/>
                <a:cs typeface="Times New Roman" panose="02020603050405020304" pitchFamily="18" charset="0"/>
              </a:rPr>
              <a:t>預留資本緩衝空間</a:t>
            </a:r>
            <a:endParaRPr lang="en-US" altLang="zh-TW" sz="1600" dirty="0">
              <a:solidFill>
                <a:srgbClr val="000000"/>
              </a:solidFill>
              <a:ea typeface="+mj-ea"/>
              <a:cs typeface="Times New Roman" panose="02020603050405020304" pitchFamily="18" charset="0"/>
            </a:endParaRPr>
          </a:p>
          <a:p>
            <a:pPr marL="266700" indent="-266700" defTabSz="779173">
              <a:spcBef>
                <a:spcPts val="600"/>
              </a:spcBef>
              <a:buFont typeface="Calibri" panose="020F0502020204030204" pitchFamily="34" charset="0"/>
              <a:buChar char="●"/>
            </a:pPr>
            <a:r>
              <a:rPr lang="zh-TW" altLang="en-US" sz="1600" dirty="0">
                <a:solidFill>
                  <a:srgbClr val="000000"/>
                </a:solidFill>
                <a:ea typeface="+mj-ea"/>
                <a:cs typeface="Times New Roman" panose="02020603050405020304" pitchFamily="18" charset="0"/>
              </a:rPr>
              <a:t>及早進行籌資準備</a:t>
            </a:r>
          </a:p>
          <a:p>
            <a:pPr defTabSz="779173">
              <a:spcBef>
                <a:spcPts val="600"/>
              </a:spcBef>
            </a:pPr>
            <a:endParaRPr lang="zh-TW" altLang="en-US" sz="1600" dirty="0">
              <a:solidFill>
                <a:srgbClr val="000000"/>
              </a:solidFill>
              <a:ea typeface="+mj-ea"/>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fld id="{018B90E8-31B4-41F6-8174-D549C5229FD8}" type="slidenum">
              <a:rPr lang="zh-TW" altLang="en-US" smtClean="0"/>
              <a:pPr/>
              <a:t>58</a:t>
            </a:fld>
            <a:endParaRPr lang="zh-TW" altLang="en-US" dirty="0"/>
          </a:p>
        </p:txBody>
      </p:sp>
      <p:sp>
        <p:nvSpPr>
          <p:cNvPr id="31" name="圓角矩形 30"/>
          <p:cNvSpPr/>
          <p:nvPr/>
        </p:nvSpPr>
        <p:spPr>
          <a:xfrm>
            <a:off x="303892" y="5428759"/>
            <a:ext cx="8629592" cy="101609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ea typeface="+mj-ea"/>
            </a:endParaRPr>
          </a:p>
        </p:txBody>
      </p:sp>
      <p:sp>
        <p:nvSpPr>
          <p:cNvPr id="33" name="矩形 32"/>
          <p:cNvSpPr/>
          <p:nvPr/>
        </p:nvSpPr>
        <p:spPr>
          <a:xfrm>
            <a:off x="393357" y="5187206"/>
            <a:ext cx="3518912" cy="492443"/>
          </a:xfrm>
          <a:prstGeom prst="rect">
            <a:avLst/>
          </a:prstGeom>
        </p:spPr>
        <p:txBody>
          <a:bodyPr wrap="none">
            <a:spAutoFit/>
          </a:bodyPr>
          <a:lstStyle/>
          <a:p>
            <a:pPr algn="ctr" defTabSz="779173">
              <a:defRPr/>
            </a:pPr>
            <a:r>
              <a:rPr lang="zh-TW" altLang="en-US" sz="2600" b="1" dirty="0">
                <a:solidFill>
                  <a:srgbClr val="C00000"/>
                </a:solidFill>
                <a:effectLst>
                  <a:outerShdw blurRad="38100" dist="38100" dir="2700000" algn="tl">
                    <a:srgbClr val="000000">
                      <a:alpha val="43137"/>
                    </a:srgbClr>
                  </a:outerShdw>
                </a:effectLst>
                <a:ea typeface="+mj-ea"/>
              </a:rPr>
              <a:t>引導保險產業正向發展</a:t>
            </a:r>
            <a:endParaRPr lang="en-US" altLang="zh-TW" sz="2600" b="1" dirty="0">
              <a:solidFill>
                <a:srgbClr val="C00000"/>
              </a:solidFill>
              <a:effectLst>
                <a:outerShdw blurRad="38100" dist="38100" dir="2700000" algn="tl">
                  <a:srgbClr val="000000">
                    <a:alpha val="43137"/>
                  </a:srgbClr>
                </a:outerShdw>
              </a:effectLst>
              <a:ea typeface="+mj-ea"/>
            </a:endParaRPr>
          </a:p>
        </p:txBody>
      </p:sp>
      <p:sp>
        <p:nvSpPr>
          <p:cNvPr id="35" name="矩形 34"/>
          <p:cNvSpPr/>
          <p:nvPr/>
        </p:nvSpPr>
        <p:spPr>
          <a:xfrm>
            <a:off x="523425" y="5672076"/>
            <a:ext cx="8185269" cy="984885"/>
          </a:xfrm>
          <a:prstGeom prst="rect">
            <a:avLst/>
          </a:prstGeom>
        </p:spPr>
        <p:txBody>
          <a:bodyPr wrap="square">
            <a:spAutoFit/>
          </a:bodyPr>
          <a:lstStyle/>
          <a:p>
            <a:pPr marL="266700" indent="-266700" defTabSz="779173">
              <a:spcBef>
                <a:spcPts val="600"/>
              </a:spcBef>
              <a:buFont typeface="Calibri" panose="020F0502020204030204" pitchFamily="34" charset="0"/>
              <a:buChar char="●"/>
            </a:pPr>
            <a:r>
              <a:rPr lang="zh-TW" altLang="en-US" sz="1600" dirty="0">
                <a:solidFill>
                  <a:srgbClr val="000000"/>
                </a:solidFill>
                <a:ea typeface="+mj-ea"/>
                <a:cs typeface="Times New Roman" panose="02020603050405020304" pitchFamily="18" charset="0"/>
              </a:rPr>
              <a:t>定價需反應風險，能降低過度價格競爭，提升整體產業獲利</a:t>
            </a:r>
            <a:endParaRPr lang="en-US" altLang="zh-TW" sz="1600" dirty="0">
              <a:solidFill>
                <a:srgbClr val="000000"/>
              </a:solidFill>
              <a:ea typeface="+mj-ea"/>
              <a:cs typeface="Times New Roman" panose="02020603050405020304" pitchFamily="18" charset="0"/>
            </a:endParaRPr>
          </a:p>
          <a:p>
            <a:pPr marL="266700" indent="-266700" defTabSz="779173">
              <a:spcBef>
                <a:spcPts val="600"/>
              </a:spcBef>
              <a:buFont typeface="Calibri" panose="020F0502020204030204" pitchFamily="34" charset="0"/>
              <a:buChar char="●"/>
            </a:pPr>
            <a:r>
              <a:rPr lang="zh-TW" altLang="en-US" sz="1600" dirty="0">
                <a:solidFill>
                  <a:srgbClr val="000000"/>
                </a:solidFill>
                <a:ea typeface="+mj-ea"/>
                <a:cs typeface="Times New Roman" panose="02020603050405020304" pitchFamily="18" charset="0"/>
              </a:rPr>
              <a:t>強化資產負債管理能力，以提升財報穩定績效</a:t>
            </a:r>
          </a:p>
          <a:p>
            <a:pPr defTabSz="779173">
              <a:spcBef>
                <a:spcPts val="600"/>
              </a:spcBef>
            </a:pPr>
            <a:endParaRPr lang="zh-TW" altLang="en-US" sz="1600" dirty="0">
              <a:solidFill>
                <a:srgbClr val="000000"/>
              </a:solidFill>
              <a:ea typeface="+mj-ea"/>
              <a:cs typeface="Times New Roman" panose="02020603050405020304" pitchFamily="18" charset="0"/>
            </a:endParaRPr>
          </a:p>
        </p:txBody>
      </p:sp>
    </p:spTree>
    <p:extLst>
      <p:ext uri="{BB962C8B-B14F-4D97-AF65-F5344CB8AC3E}">
        <p14:creationId xmlns:p14="http://schemas.microsoft.com/office/powerpoint/2010/main" val="29323898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3"/>
          <a:stretch>
            <a:fillRect/>
          </a:stretch>
        </p:blipFill>
        <p:spPr>
          <a:xfrm>
            <a:off x="3773287" y="2332540"/>
            <a:ext cx="6205426" cy="3492800"/>
          </a:xfrm>
          <a:prstGeom prst="rect">
            <a:avLst/>
          </a:prstGeom>
        </p:spPr>
      </p:pic>
      <p:pic>
        <p:nvPicPr>
          <p:cNvPr id="6" name="圖片 5"/>
          <p:cNvPicPr>
            <a:picLocks noChangeAspect="1"/>
          </p:cNvPicPr>
          <p:nvPr/>
        </p:nvPicPr>
        <p:blipFill>
          <a:blip r:embed="rId4"/>
          <a:stretch>
            <a:fillRect/>
          </a:stretch>
        </p:blipFill>
        <p:spPr>
          <a:xfrm>
            <a:off x="-171389" y="1688658"/>
            <a:ext cx="5405044" cy="4400534"/>
          </a:xfrm>
          <a:prstGeom prst="rect">
            <a:avLst/>
          </a:prstGeom>
        </p:spPr>
      </p:pic>
      <p:sp>
        <p:nvSpPr>
          <p:cNvPr id="19" name="Text Box 25"/>
          <p:cNvSpPr txBox="1">
            <a:spLocks noChangeArrowheads="1"/>
          </p:cNvSpPr>
          <p:nvPr/>
        </p:nvSpPr>
        <p:spPr bwMode="gray">
          <a:xfrm>
            <a:off x="683953" y="939494"/>
            <a:ext cx="3735387" cy="461665"/>
          </a:xfrm>
          <a:prstGeom prst="rect">
            <a:avLst/>
          </a:prstGeom>
          <a:solidFill>
            <a:schemeClr val="accent1">
              <a:lumMod val="60000"/>
              <a:lumOff val="40000"/>
            </a:schemeClr>
          </a:solidFill>
          <a:ln>
            <a:noFill/>
          </a:ln>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lnSpc>
                <a:spcPct val="120000"/>
              </a:lnSpc>
              <a:spcBef>
                <a:spcPct val="0"/>
              </a:spcBef>
              <a:buFont typeface="Wingdings" pitchFamily="2" charset="2"/>
              <a:buNone/>
            </a:pPr>
            <a:r>
              <a:rPr lang="zh-TW" altLang="en-US" sz="2000" b="1" dirty="0">
                <a:solidFill>
                  <a:srgbClr val="FFFFFF"/>
                </a:solidFill>
                <a:latin typeface="Arial" panose="020B0604020202020204" pitchFamily="34" charset="0"/>
                <a:ea typeface="微軟正黑體" panose="020B0604030504040204" pitchFamily="34" charset="-120"/>
                <a:cs typeface="Arial" panose="020B0604020202020204" pitchFamily="34" charset="0"/>
              </a:rPr>
              <a:t>國外債券幣別</a:t>
            </a:r>
            <a:r>
              <a:rPr lang="zh-TW" altLang="en-US" sz="2000" b="1" dirty="0">
                <a:solidFill>
                  <a:srgbClr val="FFFFFF"/>
                </a:solidFill>
                <a:latin typeface="+mj-lt"/>
                <a:ea typeface="微軟正黑體" panose="020B0604030504040204" pitchFamily="34" charset="-120"/>
                <a:cs typeface="Arial" panose="020B0604020202020204" pitchFamily="34" charset="0"/>
              </a:rPr>
              <a:t>分布 </a:t>
            </a:r>
            <a:r>
              <a:rPr lang="en-US" altLang="zh-TW" sz="2000" b="1" dirty="0" smtClean="0">
                <a:solidFill>
                  <a:srgbClr val="FFFFFF"/>
                </a:solidFill>
                <a:latin typeface="+mj-lt"/>
                <a:ea typeface="微軟正黑體" panose="020B0604030504040204" pitchFamily="34" charset="-120"/>
                <a:cs typeface="Arial" panose="020B0604020202020204" pitchFamily="34" charset="0"/>
              </a:rPr>
              <a:t>(1H22)</a:t>
            </a:r>
            <a:endParaRPr lang="en-US" altLang="zh-TW" sz="2000" b="1" dirty="0">
              <a:solidFill>
                <a:srgbClr val="FFFFFF"/>
              </a:solidFill>
              <a:latin typeface="+mj-lt"/>
              <a:ea typeface="微軟正黑體" panose="020B0604030504040204" pitchFamily="34" charset="-120"/>
              <a:cs typeface="Arial" panose="020B0604020202020204" pitchFamily="34" charset="0"/>
            </a:endParaRPr>
          </a:p>
        </p:txBody>
      </p:sp>
      <p:sp>
        <p:nvSpPr>
          <p:cNvPr id="3" name="投影片編號版面配置區 2"/>
          <p:cNvSpPr>
            <a:spLocks noGrp="1"/>
          </p:cNvSpPr>
          <p:nvPr>
            <p:ph type="sldNum" sz="quarter" idx="12"/>
          </p:nvPr>
        </p:nvSpPr>
        <p:spPr/>
        <p:txBody>
          <a:bodyPr/>
          <a:lstStyle/>
          <a:p>
            <a:fld id="{018B90E8-31B4-41F6-8174-D549C5229FD8}" type="slidenum">
              <a:rPr lang="zh-TW" altLang="en-US" smtClean="0"/>
              <a:t>59</a:t>
            </a:fld>
            <a:endParaRPr lang="zh-TW" altLang="en-US"/>
          </a:p>
        </p:txBody>
      </p:sp>
      <p:sp>
        <p:nvSpPr>
          <p:cNvPr id="5" name="Rectangle 34"/>
          <p:cNvSpPr txBox="1">
            <a:spLocks noChangeArrowheads="1"/>
          </p:cNvSpPr>
          <p:nvPr/>
        </p:nvSpPr>
        <p:spPr bwMode="gray">
          <a:xfrm>
            <a:off x="399601" y="53804"/>
            <a:ext cx="7772400" cy="685800"/>
          </a:xfrm>
          <a:prstGeom prst="rect">
            <a:avLst/>
          </a:prstGeom>
          <a:noFill/>
          <a:ln>
            <a:noFill/>
          </a:ln>
          <a:extLst/>
        </p:spPr>
        <p:txBody>
          <a:bodyPr lIns="90000" rIns="90000" anchor="ctr"/>
          <a:lstStyle>
            <a:lvl1pPr>
              <a:defRPr kumimoji="1" sz="3200">
                <a:solidFill>
                  <a:schemeClr val="tx1"/>
                </a:solidFill>
                <a:latin typeface="Times New Roman" pitchFamily="18" charset="0"/>
                <a:ea typeface="新細明體" charset="-120"/>
              </a:defRPr>
            </a:lvl1pPr>
            <a:lvl2pPr>
              <a:defRPr kumimoji="1" sz="2800">
                <a:solidFill>
                  <a:schemeClr val="tx1"/>
                </a:solidFill>
                <a:latin typeface="Times New Roman" pitchFamily="18" charset="0"/>
                <a:ea typeface="新細明體" charset="-120"/>
              </a:defRPr>
            </a:lvl2pPr>
            <a:lvl3pPr>
              <a:defRPr kumimoji="1" sz="2400">
                <a:solidFill>
                  <a:schemeClr val="tx1"/>
                </a:solidFill>
                <a:latin typeface="Times New Roman" pitchFamily="18" charset="0"/>
                <a:ea typeface="新細明體" charset="-120"/>
              </a:defRPr>
            </a:lvl3pPr>
            <a:lvl4pPr>
              <a:defRPr kumimoji="1" sz="2000">
                <a:solidFill>
                  <a:schemeClr val="tx1"/>
                </a:solidFill>
                <a:latin typeface="Times New Roman" pitchFamily="18" charset="0"/>
                <a:ea typeface="新細明體" charset="-120"/>
              </a:defRPr>
            </a:lvl4pPr>
            <a:lvl5pPr>
              <a:defRPr kumimoji="1" sz="2000">
                <a:solidFill>
                  <a:schemeClr val="tx1"/>
                </a:solidFill>
                <a:latin typeface="Times New Roman" pitchFamily="18" charset="0"/>
                <a:ea typeface="新細明體" charset="-120"/>
              </a:defRPr>
            </a:lvl5pPr>
            <a:lvl6pPr eaLnBrk="0" hangingPunct="0">
              <a:defRPr kumimoji="1" sz="2000">
                <a:solidFill>
                  <a:schemeClr val="tx1"/>
                </a:solidFill>
                <a:latin typeface="Times New Roman" pitchFamily="18" charset="0"/>
                <a:ea typeface="新細明體" charset="-120"/>
              </a:defRPr>
            </a:lvl6pPr>
            <a:lvl7pPr eaLnBrk="0" hangingPunct="0">
              <a:defRPr kumimoji="1" sz="2000">
                <a:solidFill>
                  <a:schemeClr val="tx1"/>
                </a:solidFill>
                <a:latin typeface="Times New Roman" pitchFamily="18" charset="0"/>
                <a:ea typeface="新細明體" charset="-120"/>
              </a:defRPr>
            </a:lvl7pPr>
            <a:lvl8pPr eaLnBrk="0" hangingPunct="0">
              <a:defRPr kumimoji="1" sz="2000">
                <a:solidFill>
                  <a:schemeClr val="tx1"/>
                </a:solidFill>
                <a:latin typeface="Times New Roman" pitchFamily="18" charset="0"/>
                <a:ea typeface="新細明體" charset="-120"/>
              </a:defRPr>
            </a:lvl8pPr>
            <a:lvl9pPr eaLnBrk="0" hangingPunct="0">
              <a:defRPr kumimoji="1" sz="2000">
                <a:solidFill>
                  <a:schemeClr val="tx1"/>
                </a:solidFill>
                <a:latin typeface="Times New Roman" pitchFamily="18" charset="0"/>
                <a:ea typeface="新細明體" charset="-120"/>
              </a:defRPr>
            </a:lvl9pPr>
          </a:lstStyle>
          <a:p>
            <a:r>
              <a:rPr lang="zh-TW" altLang="en-US" sz="2800" b="1" dirty="0">
                <a:latin typeface="微軟正黑體" panose="020B0604030504040204" pitchFamily="34" charset="-120"/>
                <a:ea typeface="微軟正黑體" pitchFamily="34" charset="-120"/>
                <a:cs typeface="Arial" pitchFamily="34" charset="0"/>
              </a:rPr>
              <a:t>國泰人壽 </a:t>
            </a:r>
            <a:r>
              <a:rPr lang="en-US" altLang="zh-TW" sz="2800" b="1" dirty="0">
                <a:latin typeface="微軟正黑體" panose="020B0604030504040204" pitchFamily="34" charset="-120"/>
                <a:ea typeface="微軟正黑體" pitchFamily="34" charset="-120"/>
                <a:cs typeface="Arial" pitchFamily="34" charset="0"/>
              </a:rPr>
              <a:t>–</a:t>
            </a:r>
            <a:r>
              <a:rPr lang="zh-TW" altLang="en-US" sz="2800" b="1" dirty="0">
                <a:latin typeface="微軟正黑體" panose="020B0604030504040204" pitchFamily="34" charset="-120"/>
                <a:ea typeface="微軟正黑體" pitchFamily="34" charset="-120"/>
                <a:cs typeface="Arial" pitchFamily="34" charset="0"/>
              </a:rPr>
              <a:t> 國外債券投資幣別與信評分布</a:t>
            </a:r>
          </a:p>
        </p:txBody>
      </p:sp>
      <p:sp>
        <p:nvSpPr>
          <p:cNvPr id="22" name="Text Box 9"/>
          <p:cNvSpPr txBox="1">
            <a:spLocks noChangeArrowheads="1"/>
          </p:cNvSpPr>
          <p:nvPr/>
        </p:nvSpPr>
        <p:spPr bwMode="gray">
          <a:xfrm>
            <a:off x="4899577" y="939405"/>
            <a:ext cx="3736800" cy="461665"/>
          </a:xfrm>
          <a:prstGeom prst="rect">
            <a:avLst/>
          </a:prstGeom>
          <a:solidFill>
            <a:schemeClr val="accent1">
              <a:lumMod val="60000"/>
              <a:lumOff val="40000"/>
            </a:schemeClr>
          </a:solidFill>
          <a:ln>
            <a:noFill/>
          </a:ln>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lnSpc>
                <a:spcPct val="120000"/>
              </a:lnSpc>
              <a:spcBef>
                <a:spcPct val="0"/>
              </a:spcBef>
              <a:buNone/>
            </a:pPr>
            <a:r>
              <a:rPr lang="zh-TW" altLang="en-US" sz="2000" b="1" dirty="0">
                <a:solidFill>
                  <a:srgbClr val="FFFFFF"/>
                </a:solidFill>
                <a:latin typeface="Arial" panose="020B0604020202020204" pitchFamily="34" charset="0"/>
                <a:ea typeface="微軟正黑體" panose="020B0604030504040204" pitchFamily="34" charset="-120"/>
                <a:cs typeface="Arial" panose="020B0604020202020204" pitchFamily="34" charset="0"/>
              </a:rPr>
              <a:t>國外債券信評分</a:t>
            </a:r>
            <a:r>
              <a:rPr lang="zh-TW" altLang="en-US" sz="2000" b="1" dirty="0">
                <a:solidFill>
                  <a:srgbClr val="FFFFFF"/>
                </a:solidFill>
                <a:latin typeface="+mj-lt"/>
                <a:ea typeface="微軟正黑體" panose="020B0604030504040204" pitchFamily="34" charset="-120"/>
                <a:cs typeface="Arial" panose="020B0604020202020204" pitchFamily="34" charset="0"/>
              </a:rPr>
              <a:t>布 </a:t>
            </a:r>
            <a:r>
              <a:rPr lang="en-US" altLang="zh-TW" sz="2000" b="1" dirty="0" smtClean="0">
                <a:solidFill>
                  <a:srgbClr val="FFFFFF"/>
                </a:solidFill>
                <a:latin typeface="+mj-lt"/>
                <a:ea typeface="微軟正黑體" panose="020B0604030504040204" pitchFamily="34" charset="-120"/>
                <a:cs typeface="Arial" panose="020B0604020202020204" pitchFamily="34" charset="0"/>
              </a:rPr>
              <a:t>(1H22)</a:t>
            </a:r>
            <a:endParaRPr lang="en-US" altLang="zh-TW" sz="2000" b="1" dirty="0">
              <a:solidFill>
                <a:srgbClr val="FFFFFF"/>
              </a:solidFill>
              <a:latin typeface="+mj-lt"/>
              <a:ea typeface="微軟正黑體" panose="020B0604030504040204" pitchFamily="34" charset="-120"/>
              <a:cs typeface="Arial" panose="020B0604020202020204" pitchFamily="34" charset="0"/>
            </a:endParaRPr>
          </a:p>
        </p:txBody>
      </p:sp>
      <p:sp>
        <p:nvSpPr>
          <p:cNvPr id="9" name="AutoShape 17"/>
          <p:cNvSpPr>
            <a:spLocks noChangeArrowheads="1"/>
          </p:cNvSpPr>
          <p:nvPr/>
        </p:nvSpPr>
        <p:spPr bwMode="gray">
          <a:xfrm>
            <a:off x="3901226" y="2879651"/>
            <a:ext cx="1275775" cy="587915"/>
          </a:xfrm>
          <a:prstGeom prst="wedgeRectCallout">
            <a:avLst>
              <a:gd name="adj1" fmla="val -71685"/>
              <a:gd name="adj2" fmla="val -108218"/>
            </a:avLst>
          </a:prstGeom>
          <a:solidFill>
            <a:srgbClr val="FFCC00">
              <a:alpha val="58823"/>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72000" tIns="0" rIns="0" bIns="0" anchor="ctr"/>
          <a:lstStyle/>
          <a:p>
            <a:pPr defTabSz="915988">
              <a:buFont typeface="Wingdings" pitchFamily="2" charset="2"/>
              <a:buNone/>
            </a:pPr>
            <a:r>
              <a:rPr lang="en-US" altLang="zh-TW" sz="1400" b="1" dirty="0">
                <a:solidFill>
                  <a:srgbClr val="000000"/>
                </a:solidFill>
                <a:latin typeface="+mj-lt"/>
                <a:ea typeface="標楷體" pitchFamily="65" charset="-120"/>
              </a:rPr>
              <a:t>Fully hedged to USD</a:t>
            </a:r>
          </a:p>
        </p:txBody>
      </p:sp>
    </p:spTree>
    <p:extLst>
      <p:ext uri="{BB962C8B-B14F-4D97-AF65-F5344CB8AC3E}">
        <p14:creationId xmlns:p14="http://schemas.microsoft.com/office/powerpoint/2010/main" val="1238639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79388"/>
            <a:ext cx="8352928" cy="562074"/>
          </a:xfrm>
        </p:spPr>
        <p:txBody>
          <a:bodyPr/>
          <a:lstStyle/>
          <a:p>
            <a:r>
              <a:rPr lang="zh-TW" altLang="en-US" dirty="0" smtClean="0"/>
              <a:t>積極參與國內外組織及倡議</a:t>
            </a:r>
            <a:endParaRPr lang="zh-TW" altLang="en-US" dirty="0"/>
          </a:p>
        </p:txBody>
      </p:sp>
      <p:sp>
        <p:nvSpPr>
          <p:cNvPr id="4" name="投影片編號版面配置區 3"/>
          <p:cNvSpPr>
            <a:spLocks noGrp="1"/>
          </p:cNvSpPr>
          <p:nvPr>
            <p:ph type="sldNum" sz="quarter" idx="12"/>
          </p:nvPr>
        </p:nvSpPr>
        <p:spPr/>
        <p:txBody>
          <a:bodyPr/>
          <a:lstStyle/>
          <a:p>
            <a:fld id="{018B90E8-31B4-41F6-8174-D549C5229FD8}" type="slidenum">
              <a:rPr lang="zh-TW" altLang="en-US" smtClean="0"/>
              <a:pPr/>
              <a:t>6</a:t>
            </a:fld>
            <a:endParaRPr lang="zh-TW" altLang="en-US"/>
          </a:p>
        </p:txBody>
      </p:sp>
      <p:graphicFrame>
        <p:nvGraphicFramePr>
          <p:cNvPr id="5" name="內容版面配置區 5"/>
          <p:cNvGraphicFramePr>
            <a:graphicFrameLocks noGrp="1"/>
          </p:cNvGraphicFramePr>
          <p:nvPr>
            <p:ph idx="1"/>
            <p:extLst>
              <p:ext uri="{D42A27DB-BD31-4B8C-83A1-F6EECF244321}">
                <p14:modId xmlns:p14="http://schemas.microsoft.com/office/powerpoint/2010/main" val="74408007"/>
              </p:ext>
            </p:extLst>
          </p:nvPr>
        </p:nvGraphicFramePr>
        <p:xfrm>
          <a:off x="318289" y="926875"/>
          <a:ext cx="8627943" cy="5337624"/>
        </p:xfrm>
        <a:graphic>
          <a:graphicData uri="http://schemas.openxmlformats.org/drawingml/2006/table">
            <a:tbl>
              <a:tblPr firstRow="1" bandRow="1">
                <a:tableStyleId>{0E3FDE45-AF77-4B5C-9715-49D594BDF05E}</a:tableStyleId>
              </a:tblPr>
              <a:tblGrid>
                <a:gridCol w="4153592">
                  <a:extLst>
                    <a:ext uri="{9D8B030D-6E8A-4147-A177-3AD203B41FA5}">
                      <a16:colId xmlns:a16="http://schemas.microsoft.com/office/drawing/2014/main" val="397804560"/>
                    </a:ext>
                  </a:extLst>
                </a:gridCol>
                <a:gridCol w="4474351">
                  <a:extLst>
                    <a:ext uri="{9D8B030D-6E8A-4147-A177-3AD203B41FA5}">
                      <a16:colId xmlns:a16="http://schemas.microsoft.com/office/drawing/2014/main" val="3401101516"/>
                    </a:ext>
                  </a:extLst>
                </a:gridCol>
              </a:tblGrid>
              <a:tr h="339099">
                <a:tc>
                  <a:txBody>
                    <a:bodyPr/>
                    <a:lstStyle/>
                    <a:p>
                      <a:pPr algn="ctr"/>
                      <a:r>
                        <a:rPr lang="zh-TW" altLang="en-US" sz="1700" dirty="0" smtClean="0"/>
                        <a:t>倡議活動</a:t>
                      </a:r>
                      <a:endParaRPr lang="zh-TW" altLang="en-US" sz="1700" b="1" dirty="0">
                        <a:solidFill>
                          <a:schemeClr val="bg1"/>
                        </a:solidFill>
                      </a:endParaRPr>
                    </a:p>
                  </a:txBody>
                  <a:tcPr/>
                </a:tc>
                <a:tc>
                  <a:txBody>
                    <a:bodyPr/>
                    <a:lstStyle/>
                    <a:p>
                      <a:pPr algn="ctr"/>
                      <a:r>
                        <a:rPr lang="zh-TW" altLang="en-US" sz="1700" dirty="0" smtClean="0"/>
                        <a:t>參加公司及時間</a:t>
                      </a:r>
                      <a:endParaRPr lang="zh-TW" altLang="en-US" sz="1700" b="1" dirty="0">
                        <a:solidFill>
                          <a:schemeClr val="bg1"/>
                        </a:solidFill>
                      </a:endParaRPr>
                    </a:p>
                  </a:txBody>
                  <a:tcPr/>
                </a:tc>
                <a:extLst>
                  <a:ext uri="{0D108BD9-81ED-4DB2-BD59-A6C34878D82A}">
                    <a16:rowId xmlns:a16="http://schemas.microsoft.com/office/drawing/2014/main" val="679639216"/>
                  </a:ext>
                </a:extLst>
              </a:tr>
              <a:tr h="309612">
                <a:tc>
                  <a:txBody>
                    <a:bodyPr/>
                    <a:lstStyle/>
                    <a:p>
                      <a:pPr algn="l"/>
                      <a:r>
                        <a:rPr lang="en-US" altLang="zh-TW" sz="1500" dirty="0" smtClean="0"/>
                        <a:t>CDP</a:t>
                      </a:r>
                      <a:r>
                        <a:rPr lang="zh-TW" altLang="en-US" sz="1500" dirty="0" smtClean="0"/>
                        <a:t> </a:t>
                      </a:r>
                      <a:r>
                        <a:rPr lang="en-US" altLang="zh-TW" sz="1500" dirty="0" smtClean="0"/>
                        <a:t>(Carbon Disclosure Project)</a:t>
                      </a:r>
                      <a:endParaRPr lang="zh-TW" altLang="en-US" sz="1500" dirty="0"/>
                    </a:p>
                  </a:txBody>
                  <a:tcPr anchor="ctr">
                    <a:solidFill>
                      <a:schemeClr val="accent2">
                        <a:lumMod val="60000"/>
                        <a:lumOff val="40000"/>
                        <a:alpha val="3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500" baseline="0" dirty="0" smtClean="0"/>
                        <a:t>國泰金控</a:t>
                      </a:r>
                      <a:r>
                        <a:rPr lang="en-US" altLang="zh-TW" sz="1500" baseline="0" dirty="0" smtClean="0"/>
                        <a:t> </a:t>
                      </a:r>
                      <a:r>
                        <a:rPr lang="en-US" altLang="zh-TW" sz="1200" baseline="0" dirty="0" smtClean="0"/>
                        <a:t>(2012</a:t>
                      </a:r>
                      <a:r>
                        <a:rPr lang="zh-TW" altLang="en-US" sz="1200" baseline="0" dirty="0" smtClean="0"/>
                        <a:t>年</a:t>
                      </a:r>
                      <a:r>
                        <a:rPr lang="en-US" altLang="zh-TW" sz="1200" baseline="0" dirty="0" smtClean="0"/>
                        <a:t>)</a:t>
                      </a:r>
                      <a:endParaRPr lang="en-US" altLang="zh-TW" sz="1200" dirty="0"/>
                    </a:p>
                  </a:txBody>
                  <a:tcPr anchor="ctr">
                    <a:solidFill>
                      <a:schemeClr val="accent2">
                        <a:lumMod val="60000"/>
                        <a:lumOff val="40000"/>
                        <a:alpha val="30000"/>
                      </a:schemeClr>
                    </a:solidFill>
                  </a:tcPr>
                </a:tc>
                <a:extLst>
                  <a:ext uri="{0D108BD9-81ED-4DB2-BD59-A6C34878D82A}">
                    <a16:rowId xmlns:a16="http://schemas.microsoft.com/office/drawing/2014/main" val="3261709773"/>
                  </a:ext>
                </a:extLst>
              </a:tr>
              <a:tr h="3096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500" dirty="0"/>
                        <a:t>Low Carbon Investment </a:t>
                      </a:r>
                      <a:r>
                        <a:rPr lang="en-US" altLang="zh-TW" sz="1500" dirty="0" smtClean="0"/>
                        <a:t>Registry</a:t>
                      </a:r>
                    </a:p>
                  </a:txBody>
                  <a:tcPr anchor="ctr"/>
                </a:tc>
                <a:tc>
                  <a:txBody>
                    <a:bodyPr/>
                    <a:lstStyle/>
                    <a:p>
                      <a:pPr marL="285750" indent="-285750" algn="l">
                        <a:buFont typeface="Arial" panose="020B0604020202020204" pitchFamily="34" charset="0"/>
                        <a:buChar char="•"/>
                      </a:pPr>
                      <a:r>
                        <a:rPr lang="zh-TW" altLang="en-US" sz="1500" dirty="0" smtClean="0"/>
                        <a:t>國泰金控 </a:t>
                      </a:r>
                      <a:r>
                        <a:rPr lang="en-US" altLang="zh-TW" sz="1200" baseline="0" dirty="0" smtClean="0"/>
                        <a:t>(2014</a:t>
                      </a:r>
                      <a:r>
                        <a:rPr lang="zh-TW" altLang="en-US" sz="1200" baseline="0" dirty="0" smtClean="0"/>
                        <a:t>年</a:t>
                      </a:r>
                      <a:r>
                        <a:rPr lang="en-US" altLang="zh-TW" sz="1200" baseline="0" dirty="0" smtClean="0"/>
                        <a:t>)</a:t>
                      </a:r>
                      <a:endParaRPr lang="en-US" altLang="zh-TW" sz="1200" dirty="0"/>
                    </a:p>
                  </a:txBody>
                  <a:tcPr anchor="ctr"/>
                </a:tc>
                <a:extLst>
                  <a:ext uri="{0D108BD9-81ED-4DB2-BD59-A6C34878D82A}">
                    <a16:rowId xmlns:a16="http://schemas.microsoft.com/office/drawing/2014/main" val="1991827838"/>
                  </a:ext>
                </a:extLst>
              </a:tr>
              <a:tr h="483532">
                <a:tc>
                  <a:txBody>
                    <a:bodyPr/>
                    <a:lstStyle/>
                    <a:p>
                      <a:pPr algn="l"/>
                      <a:r>
                        <a:rPr lang="zh-TW" altLang="en-US" sz="1500" dirty="0" smtClean="0"/>
                        <a:t>證交所投資人盡職治理守則</a:t>
                      </a:r>
                      <a:endParaRPr lang="zh-TW" altLang="en-US" sz="1500" dirty="0"/>
                    </a:p>
                  </a:txBody>
                  <a:tcPr>
                    <a:solidFill>
                      <a:schemeClr val="accent2">
                        <a:lumMod val="60000"/>
                        <a:lumOff val="40000"/>
                        <a:alpha val="30000"/>
                      </a:schemeClr>
                    </a:solidFill>
                  </a:tcPr>
                </a:tc>
                <a:tc>
                  <a:txBody>
                    <a:bodyPr/>
                    <a:lstStyle/>
                    <a:p>
                      <a:pPr marL="285750" indent="-285750" algn="l">
                        <a:buFont typeface="Arial" panose="020B0604020202020204" pitchFamily="34" charset="0"/>
                        <a:buChar char="•"/>
                      </a:pPr>
                      <a:r>
                        <a:rPr lang="zh-TW" altLang="en-US" sz="1500" dirty="0" smtClean="0">
                          <a:latin typeface="+mn-ea"/>
                          <a:ea typeface="+mn-ea"/>
                        </a:rPr>
                        <a:t>國泰人壽、國泰投信</a:t>
                      </a:r>
                      <a:r>
                        <a:rPr lang="zh-TW" altLang="en-US" sz="1500" dirty="0" smtClean="0"/>
                        <a:t> </a:t>
                      </a:r>
                      <a:r>
                        <a:rPr lang="en-US" altLang="zh-TW" sz="1200" baseline="0" dirty="0" smtClean="0"/>
                        <a:t>(2016</a:t>
                      </a:r>
                      <a:r>
                        <a:rPr lang="zh-TW" altLang="en-US" sz="1200" baseline="0" dirty="0" smtClean="0"/>
                        <a:t>年</a:t>
                      </a:r>
                      <a:r>
                        <a:rPr lang="en-US" altLang="zh-TW" sz="1200" baseline="0" dirty="0" smtClean="0"/>
                        <a:t>)</a:t>
                      </a:r>
                      <a:r>
                        <a:rPr lang="zh-TW" altLang="en-US" sz="1200" baseline="0" dirty="0" smtClean="0"/>
                        <a:t> </a:t>
                      </a:r>
                      <a:r>
                        <a:rPr lang="en-US" altLang="zh-TW" sz="1200" baseline="0" dirty="0" smtClean="0"/>
                        <a:t>/</a:t>
                      </a:r>
                      <a:r>
                        <a:rPr lang="zh-TW" altLang="en-US" sz="1200" baseline="0" dirty="0" smtClean="0"/>
                        <a:t> </a:t>
                      </a:r>
                      <a:r>
                        <a:rPr lang="zh-TW" altLang="en-US" sz="1500" baseline="0" dirty="0" smtClean="0"/>
                        <a:t>國泰產險</a:t>
                      </a:r>
                      <a:r>
                        <a:rPr lang="en-US" altLang="zh-TW" sz="1500" baseline="0" dirty="0" smtClean="0"/>
                        <a:t> </a:t>
                      </a:r>
                      <a:r>
                        <a:rPr lang="en-US" altLang="zh-TW" sz="1200" baseline="0" dirty="0" smtClean="0"/>
                        <a:t>(2017</a:t>
                      </a:r>
                      <a:r>
                        <a:rPr lang="zh-TW" altLang="en-US" sz="1200" baseline="0" dirty="0" smtClean="0"/>
                        <a:t>年</a:t>
                      </a:r>
                      <a:r>
                        <a:rPr lang="en-US" altLang="zh-TW" sz="1200" baseline="0" dirty="0" smtClean="0"/>
                        <a:t>)</a:t>
                      </a:r>
                      <a:r>
                        <a:rPr lang="zh-TW" altLang="en-US" sz="1200" baseline="0" dirty="0" smtClean="0"/>
                        <a:t> </a:t>
                      </a:r>
                      <a:r>
                        <a:rPr lang="en-US" altLang="zh-TW" sz="1200" baseline="0" dirty="0" smtClean="0"/>
                        <a:t>/</a:t>
                      </a:r>
                      <a:r>
                        <a:rPr lang="zh-TW" altLang="en-US" sz="1500" baseline="0" dirty="0" smtClean="0"/>
                        <a:t>國泰世華銀行、 國泰證券</a:t>
                      </a:r>
                      <a:r>
                        <a:rPr lang="en-US" altLang="zh-TW" sz="1500" baseline="0" dirty="0" smtClean="0"/>
                        <a:t> </a:t>
                      </a:r>
                      <a:r>
                        <a:rPr lang="en-US" altLang="zh-TW" sz="1200" baseline="0" dirty="0"/>
                        <a:t>(</a:t>
                      </a:r>
                      <a:r>
                        <a:rPr lang="en-US" altLang="zh-TW" sz="1200" baseline="0" dirty="0" smtClean="0"/>
                        <a:t>2018</a:t>
                      </a:r>
                      <a:r>
                        <a:rPr lang="zh-TW" altLang="en-US" sz="1200" baseline="0" dirty="0" smtClean="0"/>
                        <a:t>年</a:t>
                      </a:r>
                      <a:r>
                        <a:rPr lang="en-US" altLang="zh-TW" sz="1200" baseline="0" dirty="0" smtClean="0"/>
                        <a:t>)</a:t>
                      </a:r>
                      <a:endParaRPr lang="en-US" altLang="zh-TW" sz="1200" dirty="0"/>
                    </a:p>
                  </a:txBody>
                  <a:tcPr anchor="ctr">
                    <a:solidFill>
                      <a:schemeClr val="accent2">
                        <a:lumMod val="60000"/>
                        <a:lumOff val="40000"/>
                        <a:alpha val="30000"/>
                      </a:schemeClr>
                    </a:solidFill>
                  </a:tcPr>
                </a:tc>
                <a:extLst>
                  <a:ext uri="{0D108BD9-81ED-4DB2-BD59-A6C34878D82A}">
                    <a16:rowId xmlns:a16="http://schemas.microsoft.com/office/drawing/2014/main" val="871177434"/>
                  </a:ext>
                </a:extLst>
              </a:tr>
              <a:tr h="309612">
                <a:tc>
                  <a:txBody>
                    <a:bodyPr/>
                    <a:lstStyle/>
                    <a:p>
                      <a:pPr algn="l"/>
                      <a:r>
                        <a:rPr lang="en-US" altLang="zh-TW" sz="1500" dirty="0" smtClean="0"/>
                        <a:t>AIGCC</a:t>
                      </a:r>
                      <a:r>
                        <a:rPr lang="zh-TW" altLang="en-US" sz="1500" dirty="0" smtClean="0"/>
                        <a:t> 亞洲投資人氣候變遷聯盟</a:t>
                      </a:r>
                      <a:endParaRPr lang="en-US" altLang="zh-TW" sz="1500" dirty="0" smtClean="0"/>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500" dirty="0" smtClean="0"/>
                        <a:t>國泰金控 </a:t>
                      </a:r>
                      <a:r>
                        <a:rPr lang="en-US" altLang="zh-TW" sz="1200" baseline="0" dirty="0" smtClean="0"/>
                        <a:t>(2016</a:t>
                      </a:r>
                      <a:r>
                        <a:rPr lang="zh-TW" altLang="en-US" sz="1200" baseline="0" dirty="0" smtClean="0"/>
                        <a:t>年</a:t>
                      </a:r>
                      <a:r>
                        <a:rPr lang="en-US" altLang="zh-TW" sz="1200" baseline="0" dirty="0" smtClean="0"/>
                        <a:t>)</a:t>
                      </a:r>
                      <a:endParaRPr lang="en-US" altLang="zh-TW" sz="1200" dirty="0"/>
                    </a:p>
                  </a:txBody>
                  <a:tcPr anchor="ctr"/>
                </a:tc>
                <a:extLst>
                  <a:ext uri="{0D108BD9-81ED-4DB2-BD59-A6C34878D82A}">
                    <a16:rowId xmlns:a16="http://schemas.microsoft.com/office/drawing/2014/main" val="1902810030"/>
                  </a:ext>
                </a:extLst>
              </a:tr>
              <a:tr h="309612">
                <a:tc>
                  <a:txBody>
                    <a:bodyPr/>
                    <a:lstStyle/>
                    <a:p>
                      <a:pPr algn="l"/>
                      <a:r>
                        <a:rPr lang="en-US" altLang="zh-TW" sz="1500" dirty="0"/>
                        <a:t>CDP</a:t>
                      </a:r>
                      <a:r>
                        <a:rPr lang="zh-TW" altLang="en-US" sz="1500" baseline="0" dirty="0"/>
                        <a:t> </a:t>
                      </a:r>
                      <a:r>
                        <a:rPr lang="en-US" altLang="zh-TW" sz="1500" dirty="0" smtClean="0"/>
                        <a:t>Non-disclosure </a:t>
                      </a:r>
                      <a:r>
                        <a:rPr lang="en-US" altLang="zh-TW" sz="1500" dirty="0"/>
                        <a:t>engagement campaign</a:t>
                      </a:r>
                      <a:endParaRPr lang="zh-TW" altLang="en-US" sz="1500" dirty="0"/>
                    </a:p>
                  </a:txBody>
                  <a:tcPr anchor="ctr">
                    <a:solidFill>
                      <a:schemeClr val="accent2">
                        <a:lumMod val="60000"/>
                        <a:lumOff val="40000"/>
                        <a:alpha val="3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500" dirty="0" smtClean="0"/>
                        <a:t>國泰金控 </a:t>
                      </a:r>
                      <a:r>
                        <a:rPr lang="en-US" altLang="zh-TW" sz="1200" baseline="0" dirty="0" smtClean="0"/>
                        <a:t>(2017</a:t>
                      </a:r>
                      <a:r>
                        <a:rPr lang="zh-TW" altLang="en-US" sz="1200" baseline="0" dirty="0" smtClean="0"/>
                        <a:t>年</a:t>
                      </a:r>
                      <a:r>
                        <a:rPr lang="en-US" altLang="zh-TW" sz="1200" baseline="0" dirty="0" smtClean="0"/>
                        <a:t>)</a:t>
                      </a:r>
                      <a:endParaRPr lang="en-US" altLang="zh-TW" sz="1200" baseline="0" dirty="0"/>
                    </a:p>
                  </a:txBody>
                  <a:tcPr anchor="ctr">
                    <a:solidFill>
                      <a:schemeClr val="accent2">
                        <a:lumMod val="60000"/>
                        <a:lumOff val="40000"/>
                        <a:alpha val="30000"/>
                      </a:schemeClr>
                    </a:solidFill>
                  </a:tcPr>
                </a:tc>
                <a:extLst>
                  <a:ext uri="{0D108BD9-81ED-4DB2-BD59-A6C34878D82A}">
                    <a16:rowId xmlns:a16="http://schemas.microsoft.com/office/drawing/2014/main" val="720453222"/>
                  </a:ext>
                </a:extLst>
              </a:tr>
              <a:tr h="309612">
                <a:tc>
                  <a:txBody>
                    <a:bodyPr/>
                    <a:lstStyle/>
                    <a:p>
                      <a:pPr algn="l"/>
                      <a:r>
                        <a:rPr lang="en-US" altLang="zh-TW" sz="1500" dirty="0"/>
                        <a:t>Climate Action</a:t>
                      </a:r>
                      <a:r>
                        <a:rPr lang="en-US" altLang="zh-TW" sz="1500" baseline="0" dirty="0"/>
                        <a:t> 100+</a:t>
                      </a:r>
                      <a:endParaRPr lang="zh-TW" altLang="en-US" sz="1500" dirty="0"/>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500" dirty="0" smtClean="0"/>
                        <a:t>國泰人壽、國泰投信 </a:t>
                      </a:r>
                      <a:r>
                        <a:rPr lang="en-US" altLang="zh-TW" sz="1200" baseline="0" dirty="0" smtClean="0"/>
                        <a:t>(2017</a:t>
                      </a:r>
                      <a:r>
                        <a:rPr lang="zh-TW" altLang="en-US" sz="1200" baseline="0" dirty="0" smtClean="0"/>
                        <a:t>年</a:t>
                      </a:r>
                      <a:r>
                        <a:rPr lang="en-US" altLang="zh-TW" sz="1200" baseline="0" dirty="0" smtClean="0"/>
                        <a:t>)</a:t>
                      </a:r>
                      <a:endParaRPr lang="en-US" altLang="zh-TW" sz="1200" baseline="0" dirty="0"/>
                    </a:p>
                  </a:txBody>
                  <a:tcPr anchor="ctr"/>
                </a:tc>
                <a:extLst>
                  <a:ext uri="{0D108BD9-81ED-4DB2-BD59-A6C34878D82A}">
                    <a16:rowId xmlns:a16="http://schemas.microsoft.com/office/drawing/2014/main" val="2975085287"/>
                  </a:ext>
                </a:extLst>
              </a:tr>
              <a:tr h="530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500" dirty="0" smtClean="0"/>
                        <a:t>聯合國責任投資原則</a:t>
                      </a:r>
                      <a:r>
                        <a:rPr lang="en-US" altLang="zh-TW" sz="1500" dirty="0" smtClean="0"/>
                        <a:t>(PRI) </a:t>
                      </a:r>
                      <a:r>
                        <a:rPr lang="en-US" altLang="zh-TW" sz="1200" dirty="0" smtClean="0"/>
                        <a:t>(</a:t>
                      </a:r>
                      <a:r>
                        <a:rPr lang="zh-TW" altLang="en-US" sz="1200" dirty="0" smtClean="0"/>
                        <a:t>簽署</a:t>
                      </a:r>
                      <a:r>
                        <a:rPr lang="en-US" altLang="zh-TW" sz="1200" dirty="0" smtClean="0"/>
                        <a:t>/ </a:t>
                      </a:r>
                      <a:r>
                        <a:rPr lang="zh-TW" altLang="en-US" sz="1200" dirty="0" smtClean="0"/>
                        <a:t>自行遵循</a:t>
                      </a:r>
                      <a:r>
                        <a:rPr lang="en-US" altLang="zh-TW" sz="1200" dirty="0" smtClean="0"/>
                        <a:t>) </a:t>
                      </a:r>
                    </a:p>
                  </a:txBody>
                  <a:tcPr anchor="ctr">
                    <a:solidFill>
                      <a:schemeClr val="accent2">
                        <a:lumMod val="60000"/>
                        <a:lumOff val="40000"/>
                        <a:alpha val="3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500" baseline="0" dirty="0"/>
                        <a:t>Conning Inc. </a:t>
                      </a:r>
                      <a:r>
                        <a:rPr lang="en-US" altLang="zh-TW" sz="1200" baseline="0" dirty="0"/>
                        <a:t>(PRI</a:t>
                      </a:r>
                      <a:r>
                        <a:rPr lang="zh-TW" altLang="en-US" sz="1200" baseline="0" dirty="0"/>
                        <a:t> </a:t>
                      </a:r>
                      <a:r>
                        <a:rPr lang="zh-TW" altLang="en-US" sz="1200" baseline="0" dirty="0" smtClean="0"/>
                        <a:t>簽署單位</a:t>
                      </a:r>
                      <a:r>
                        <a:rPr lang="en-US" altLang="zh-TW" sz="1200" baseline="0" dirty="0" smtClean="0"/>
                        <a:t>2015</a:t>
                      </a:r>
                      <a:r>
                        <a:rPr lang="zh-TW" altLang="en-US" sz="1200" baseline="0" dirty="0" smtClean="0"/>
                        <a:t>年</a:t>
                      </a:r>
                      <a:r>
                        <a:rPr lang="en-US" altLang="zh-TW" sz="1200" baseline="0" dirty="0" smtClean="0"/>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500" dirty="0" smtClean="0"/>
                        <a:t>國泰人壽 </a:t>
                      </a:r>
                      <a:r>
                        <a:rPr lang="en-US" altLang="zh-TW" sz="1200" baseline="0" dirty="0" smtClean="0"/>
                        <a:t>(</a:t>
                      </a:r>
                      <a:r>
                        <a:rPr lang="zh-TW" altLang="en-US" sz="1200" baseline="0" dirty="0" smtClean="0"/>
                        <a:t>自行遵循</a:t>
                      </a:r>
                      <a:r>
                        <a:rPr lang="en-US" altLang="zh-TW" sz="1200" baseline="0" dirty="0" smtClean="0"/>
                        <a:t> 2015</a:t>
                      </a:r>
                      <a:r>
                        <a:rPr lang="zh-TW" altLang="en-US" sz="1200" baseline="0" dirty="0" smtClean="0"/>
                        <a:t>年</a:t>
                      </a:r>
                      <a:r>
                        <a:rPr lang="en-US" altLang="zh-TW" sz="1200" baseline="0" dirty="0" smtClean="0"/>
                        <a:t>)</a:t>
                      </a:r>
                      <a:endParaRPr lang="en-US" altLang="zh-TW" sz="1200" baseline="0" dirty="0"/>
                    </a:p>
                  </a:txBody>
                  <a:tcPr anchor="ctr">
                    <a:solidFill>
                      <a:schemeClr val="accent2">
                        <a:lumMod val="60000"/>
                        <a:lumOff val="40000"/>
                        <a:alpha val="30000"/>
                      </a:schemeClr>
                    </a:solidFill>
                  </a:tcPr>
                </a:tc>
                <a:extLst>
                  <a:ext uri="{0D108BD9-81ED-4DB2-BD59-A6C34878D82A}">
                    <a16:rowId xmlns:a16="http://schemas.microsoft.com/office/drawing/2014/main" val="3771112999"/>
                  </a:ext>
                </a:extLst>
              </a:tr>
              <a:tr h="3411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500" dirty="0" smtClean="0"/>
                        <a:t>聯合國永續保險原則</a:t>
                      </a:r>
                      <a:r>
                        <a:rPr lang="en-US" altLang="zh-TW" sz="1500" dirty="0" smtClean="0"/>
                        <a:t>(PSI) </a:t>
                      </a:r>
                      <a:r>
                        <a:rPr lang="en-US" altLang="zh-TW" sz="1200" dirty="0" smtClean="0"/>
                        <a:t>(</a:t>
                      </a:r>
                      <a:r>
                        <a:rPr lang="zh-TW" altLang="en-US" sz="1200" dirty="0" smtClean="0"/>
                        <a:t>自行遵循</a:t>
                      </a:r>
                      <a:r>
                        <a:rPr lang="en-US" altLang="zh-TW" sz="1200" dirty="0" smtClean="0"/>
                        <a:t>)</a:t>
                      </a: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500" baseline="0" dirty="0" smtClean="0"/>
                        <a:t>國泰人壽 </a:t>
                      </a:r>
                      <a:r>
                        <a:rPr lang="en-US" altLang="zh-TW" sz="1200" baseline="0" dirty="0" smtClean="0"/>
                        <a:t>(2016</a:t>
                      </a:r>
                      <a:r>
                        <a:rPr lang="zh-TW" altLang="en-US" sz="1200" baseline="0" dirty="0" smtClean="0"/>
                        <a:t>年</a:t>
                      </a:r>
                      <a:r>
                        <a:rPr lang="en-US" altLang="zh-TW" sz="1200" baseline="0" dirty="0" smtClean="0"/>
                        <a:t>)/</a:t>
                      </a:r>
                      <a:r>
                        <a:rPr lang="zh-TW" altLang="en-US" sz="1500" baseline="0" dirty="0" smtClean="0"/>
                        <a:t>國泰產險</a:t>
                      </a:r>
                      <a:r>
                        <a:rPr lang="en-US" altLang="zh-TW" sz="1500" baseline="0" dirty="0" smtClean="0"/>
                        <a:t> </a:t>
                      </a:r>
                      <a:r>
                        <a:rPr lang="en-US" altLang="zh-TW" sz="1200" baseline="0" dirty="0" smtClean="0"/>
                        <a:t>(2017</a:t>
                      </a:r>
                      <a:r>
                        <a:rPr lang="zh-TW" altLang="en-US" sz="1200" baseline="0" dirty="0" smtClean="0"/>
                        <a:t>年</a:t>
                      </a:r>
                      <a:r>
                        <a:rPr lang="en-US" altLang="zh-TW" sz="1200" baseline="0" dirty="0" smtClean="0"/>
                        <a:t>)</a:t>
                      </a:r>
                      <a:endParaRPr lang="en-US" altLang="zh-TW" sz="1200" dirty="0"/>
                    </a:p>
                  </a:txBody>
                  <a:tcPr anchor="ctr"/>
                </a:tc>
                <a:extLst>
                  <a:ext uri="{0D108BD9-81ED-4DB2-BD59-A6C34878D82A}">
                    <a16:rowId xmlns:a16="http://schemas.microsoft.com/office/drawing/2014/main" val="2849246556"/>
                  </a:ext>
                </a:extLst>
              </a:tr>
              <a:tr h="2242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500" kern="1200" dirty="0" smtClean="0">
                          <a:solidFill>
                            <a:schemeClr val="dk1"/>
                          </a:solidFill>
                          <a:latin typeface="+mn-lt"/>
                          <a:ea typeface="+mn-ea"/>
                          <a:cs typeface="+mn-cs"/>
                        </a:rPr>
                        <a:t>聯合國責任銀行原則</a:t>
                      </a:r>
                      <a:r>
                        <a:rPr lang="en-US" altLang="zh-TW" sz="1500" kern="1200" dirty="0" smtClean="0">
                          <a:solidFill>
                            <a:schemeClr val="dk1"/>
                          </a:solidFill>
                          <a:latin typeface="+mn-lt"/>
                          <a:ea typeface="+mn-ea"/>
                          <a:cs typeface="+mn-cs"/>
                        </a:rPr>
                        <a:t>(</a:t>
                      </a:r>
                      <a:r>
                        <a:rPr lang="en-US" altLang="zh-TW" sz="1500" kern="1200" dirty="0" smtClean="0"/>
                        <a:t>PRB) </a:t>
                      </a:r>
                      <a:r>
                        <a:rPr lang="en-US" altLang="zh-TW" sz="1200" kern="1200" dirty="0" smtClean="0"/>
                        <a:t>(</a:t>
                      </a:r>
                      <a:r>
                        <a:rPr lang="zh-TW" altLang="en-US" sz="1200" kern="1200" dirty="0" smtClean="0"/>
                        <a:t>自願遵循</a:t>
                      </a:r>
                      <a:r>
                        <a:rPr lang="en-US" altLang="zh-TW" sz="1200" kern="1200" dirty="0" smtClean="0"/>
                        <a:t>) </a:t>
                      </a:r>
                    </a:p>
                  </a:txBody>
                  <a:tcPr anchor="ctr">
                    <a:solidFill>
                      <a:schemeClr val="accent2">
                        <a:lumMod val="60000"/>
                        <a:lumOff val="40000"/>
                        <a:alpha val="3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500" baseline="0" dirty="0" smtClean="0"/>
                        <a:t>國泰世華銀行 </a:t>
                      </a:r>
                      <a:r>
                        <a:rPr lang="en-US" altLang="zh-TW" sz="1200" baseline="0" dirty="0" smtClean="0"/>
                        <a:t>(2018</a:t>
                      </a:r>
                      <a:r>
                        <a:rPr lang="zh-TW" altLang="en-US" sz="1200" baseline="0" dirty="0" smtClean="0"/>
                        <a:t>年</a:t>
                      </a:r>
                      <a:r>
                        <a:rPr lang="en-US" altLang="zh-TW" sz="1200" baseline="0" dirty="0" smtClean="0"/>
                        <a:t>)</a:t>
                      </a:r>
                      <a:endParaRPr lang="en-US" altLang="zh-TW" sz="1200" baseline="0" dirty="0"/>
                    </a:p>
                  </a:txBody>
                  <a:tcPr anchor="ctr">
                    <a:solidFill>
                      <a:schemeClr val="accent2">
                        <a:lumMod val="60000"/>
                        <a:lumOff val="40000"/>
                        <a:alpha val="30000"/>
                      </a:schemeClr>
                    </a:solidFill>
                  </a:tcPr>
                </a:tc>
                <a:extLst>
                  <a:ext uri="{0D108BD9-81ED-4DB2-BD59-A6C34878D82A}">
                    <a16:rowId xmlns:a16="http://schemas.microsoft.com/office/drawing/2014/main" val="383987753"/>
                  </a:ext>
                </a:extLst>
              </a:tr>
              <a:tr h="3096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500" kern="1200" dirty="0" smtClean="0"/>
                        <a:t>氣候變遷相關財務揭露 </a:t>
                      </a:r>
                      <a:r>
                        <a:rPr lang="en-US" altLang="zh-TW" sz="1500" kern="1200" dirty="0" smtClean="0"/>
                        <a:t>(TCFD)</a:t>
                      </a:r>
                      <a:endParaRPr lang="zh-TW" altLang="en-US" sz="1500" kern="1200" dirty="0">
                        <a:solidFill>
                          <a:schemeClr val="dk1"/>
                        </a:solidFill>
                        <a:latin typeface="+mn-lt"/>
                        <a:ea typeface="+mn-ea"/>
                        <a:cs typeface="+mn-cs"/>
                      </a:endParaRP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500" dirty="0" smtClean="0"/>
                        <a:t>國泰金控 </a:t>
                      </a:r>
                      <a:r>
                        <a:rPr lang="en-US" altLang="zh-TW" sz="1200" baseline="0" dirty="0" smtClean="0"/>
                        <a:t>(2018</a:t>
                      </a:r>
                      <a:r>
                        <a:rPr lang="zh-TW" altLang="en-US" sz="1200" baseline="0" dirty="0" smtClean="0"/>
                        <a:t>年</a:t>
                      </a:r>
                      <a:r>
                        <a:rPr lang="en-US" altLang="zh-TW" sz="1200" baseline="0" dirty="0" smtClean="0"/>
                        <a:t>)</a:t>
                      </a:r>
                    </a:p>
                  </a:txBody>
                  <a:tcPr anchor="ctr"/>
                </a:tc>
                <a:extLst>
                  <a:ext uri="{0D108BD9-81ED-4DB2-BD59-A6C34878D82A}">
                    <a16:rowId xmlns:a16="http://schemas.microsoft.com/office/drawing/2014/main" val="1311183585"/>
                  </a:ext>
                </a:extLst>
              </a:tr>
              <a:tr h="3243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500" kern="1200" dirty="0" smtClean="0">
                          <a:solidFill>
                            <a:schemeClr val="dk1"/>
                          </a:solidFill>
                          <a:latin typeface="+mn-lt"/>
                          <a:ea typeface="+mn-ea"/>
                          <a:cs typeface="+mn-cs"/>
                        </a:rPr>
                        <a:t>Valuing</a:t>
                      </a:r>
                      <a:r>
                        <a:rPr lang="en-US" altLang="zh-TW" sz="1500" kern="1200" baseline="0" dirty="0" smtClean="0">
                          <a:solidFill>
                            <a:schemeClr val="dk1"/>
                          </a:solidFill>
                          <a:latin typeface="+mn-lt"/>
                          <a:ea typeface="+mn-ea"/>
                          <a:cs typeface="+mn-cs"/>
                        </a:rPr>
                        <a:t> Water Finance Task Force/Initiative</a:t>
                      </a:r>
                      <a:r>
                        <a:rPr lang="en-US" altLang="zh-TW" sz="1600" kern="1200" baseline="0" dirty="0" smtClean="0">
                          <a:solidFill>
                            <a:schemeClr val="dk1"/>
                          </a:solidFill>
                          <a:latin typeface="+mn-lt"/>
                          <a:ea typeface="+mn-ea"/>
                          <a:cs typeface="+mn-cs"/>
                        </a:rPr>
                        <a:t> </a:t>
                      </a:r>
                      <a:endParaRPr lang="zh-TW" altLang="en-US" sz="1600" kern="1200" dirty="0" smtClean="0">
                        <a:solidFill>
                          <a:schemeClr val="dk1"/>
                        </a:solidFill>
                        <a:latin typeface="+mn-lt"/>
                        <a:ea typeface="+mn-ea"/>
                        <a:cs typeface="+mn-cs"/>
                      </a:endParaRPr>
                    </a:p>
                  </a:txBody>
                  <a:tcPr anchor="ctr">
                    <a:solidFill>
                      <a:schemeClr val="accent2">
                        <a:lumMod val="60000"/>
                        <a:lumOff val="40000"/>
                        <a:alpha val="3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500" dirty="0" smtClean="0"/>
                        <a:t>國泰人壽、國泰人壽 </a:t>
                      </a:r>
                      <a:r>
                        <a:rPr lang="en-US" altLang="zh-TW" sz="1200" baseline="0" dirty="0" smtClean="0"/>
                        <a:t>(2020</a:t>
                      </a:r>
                      <a:r>
                        <a:rPr lang="zh-TW" altLang="en-US" sz="1200" baseline="0" dirty="0" smtClean="0"/>
                        <a:t>年</a:t>
                      </a:r>
                      <a:r>
                        <a:rPr lang="en-US" altLang="zh-TW" sz="1200" baseline="0" dirty="0" smtClean="0"/>
                        <a:t>/2022</a:t>
                      </a:r>
                      <a:r>
                        <a:rPr lang="zh-TW" altLang="en-US" sz="1200" baseline="0" dirty="0" smtClean="0"/>
                        <a:t>年</a:t>
                      </a:r>
                      <a:r>
                        <a:rPr lang="en-US" altLang="zh-TW" sz="1200" baseline="0" dirty="0" smtClean="0"/>
                        <a:t>)</a:t>
                      </a:r>
                    </a:p>
                  </a:txBody>
                  <a:tcPr anchor="ctr">
                    <a:solidFill>
                      <a:schemeClr val="accent2">
                        <a:lumMod val="60000"/>
                        <a:lumOff val="40000"/>
                        <a:alpha val="30000"/>
                      </a:schemeClr>
                    </a:solidFill>
                  </a:tcPr>
                </a:tc>
                <a:extLst>
                  <a:ext uri="{0D108BD9-81ED-4DB2-BD59-A6C34878D82A}">
                    <a16:rowId xmlns:a16="http://schemas.microsoft.com/office/drawing/2014/main" val="3152636070"/>
                  </a:ext>
                </a:extLst>
              </a:tr>
              <a:tr h="3243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500" kern="1200" dirty="0" smtClean="0">
                          <a:solidFill>
                            <a:schemeClr val="dk1"/>
                          </a:solidFill>
                          <a:latin typeface="+mn-lt"/>
                          <a:ea typeface="+mn-ea"/>
                          <a:cs typeface="+mn-cs"/>
                        </a:rPr>
                        <a:t>亞洲電廠議合倡議</a:t>
                      </a: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500" baseline="0" dirty="0" smtClean="0"/>
                        <a:t>國泰金控 </a:t>
                      </a:r>
                      <a:r>
                        <a:rPr lang="en-US" altLang="zh-TW" sz="1200" baseline="0" dirty="0" smtClean="0"/>
                        <a:t>(2021</a:t>
                      </a:r>
                      <a:r>
                        <a:rPr lang="zh-TW" altLang="en-US" sz="1200" baseline="0" dirty="0" smtClean="0"/>
                        <a:t>年</a:t>
                      </a:r>
                      <a:r>
                        <a:rPr lang="en-US" altLang="zh-TW" sz="1200" baseline="0" dirty="0" smtClean="0"/>
                        <a:t>)</a:t>
                      </a:r>
                    </a:p>
                  </a:txBody>
                  <a:tcPr anchor="ctr"/>
                </a:tc>
                <a:extLst>
                  <a:ext uri="{0D108BD9-81ED-4DB2-BD59-A6C34878D82A}">
                    <a16:rowId xmlns:a16="http://schemas.microsoft.com/office/drawing/2014/main" val="284643482"/>
                  </a:ext>
                </a:extLst>
              </a:tr>
              <a:tr h="3243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500" kern="1200" dirty="0" smtClean="0">
                          <a:solidFill>
                            <a:schemeClr val="tx1"/>
                          </a:solidFill>
                          <a:latin typeface="+mn-lt"/>
                          <a:ea typeface="+mn-ea"/>
                          <a:cs typeface="+mn-cs"/>
                        </a:rPr>
                        <a:t>承諾設定科學減碳目標</a:t>
                      </a:r>
                      <a:r>
                        <a:rPr lang="en-US" altLang="zh-TW" sz="1500" kern="1200" dirty="0" smtClean="0">
                          <a:solidFill>
                            <a:schemeClr val="tx1"/>
                          </a:solidFill>
                          <a:latin typeface="+mn-lt"/>
                          <a:ea typeface="+mn-ea"/>
                          <a:cs typeface="+mn-cs"/>
                        </a:rPr>
                        <a:t>(Science-Based Target, SBT)</a:t>
                      </a:r>
                      <a:endParaRPr lang="zh-TW" altLang="en-US" sz="1500" kern="1200" dirty="0" smtClean="0">
                        <a:solidFill>
                          <a:schemeClr val="tx1"/>
                        </a:solidFill>
                        <a:latin typeface="+mn-lt"/>
                        <a:ea typeface="+mn-ea"/>
                        <a:cs typeface="+mn-cs"/>
                      </a:endParaRPr>
                    </a:p>
                  </a:txBody>
                  <a:tcPr anchor="ctr">
                    <a:solidFill>
                      <a:schemeClr val="accent2">
                        <a:lumMod val="60000"/>
                        <a:lumOff val="40000"/>
                        <a:alpha val="3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500" baseline="0" dirty="0" smtClean="0">
                          <a:solidFill>
                            <a:schemeClr val="tx1"/>
                          </a:solidFill>
                        </a:rPr>
                        <a:t>國泰金控 </a:t>
                      </a:r>
                      <a:r>
                        <a:rPr lang="en-US" altLang="zh-TW" sz="1200" baseline="0" dirty="0" smtClean="0">
                          <a:solidFill>
                            <a:schemeClr val="tx1"/>
                          </a:solidFill>
                        </a:rPr>
                        <a:t>(2022</a:t>
                      </a:r>
                      <a:r>
                        <a:rPr lang="zh-TW" altLang="en-US" sz="1200" baseline="0" dirty="0" smtClean="0">
                          <a:solidFill>
                            <a:schemeClr val="tx1"/>
                          </a:solidFill>
                        </a:rPr>
                        <a:t>年</a:t>
                      </a:r>
                      <a:r>
                        <a:rPr lang="en-US" altLang="zh-TW" sz="1200" baseline="0" dirty="0" smtClean="0">
                          <a:solidFill>
                            <a:schemeClr val="tx1"/>
                          </a:solidFill>
                        </a:rPr>
                        <a:t>)</a:t>
                      </a:r>
                    </a:p>
                  </a:txBody>
                  <a:tcPr anchor="ctr">
                    <a:solidFill>
                      <a:schemeClr val="accent2">
                        <a:lumMod val="60000"/>
                        <a:lumOff val="40000"/>
                        <a:alpha val="30000"/>
                      </a:schemeClr>
                    </a:solidFill>
                  </a:tcPr>
                </a:tc>
                <a:extLst>
                  <a:ext uri="{0D108BD9-81ED-4DB2-BD59-A6C34878D82A}">
                    <a16:rowId xmlns:a16="http://schemas.microsoft.com/office/drawing/2014/main" val="1381316926"/>
                  </a:ext>
                </a:extLst>
              </a:tr>
              <a:tr h="3243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500" kern="1200" dirty="0" smtClean="0">
                          <a:solidFill>
                            <a:schemeClr val="tx1"/>
                          </a:solidFill>
                          <a:latin typeface="+mn-lt"/>
                          <a:ea typeface="+mn-ea"/>
                          <a:cs typeface="+mn-cs"/>
                        </a:rPr>
                        <a:t>成為</a:t>
                      </a:r>
                      <a:r>
                        <a:rPr lang="en-US" altLang="zh-TW" sz="1500" kern="1200" dirty="0" smtClean="0">
                          <a:solidFill>
                            <a:schemeClr val="tx1"/>
                          </a:solidFill>
                          <a:latin typeface="+mn-lt"/>
                          <a:ea typeface="+mn-ea"/>
                          <a:cs typeface="+mn-cs"/>
                        </a:rPr>
                        <a:t>RE100</a:t>
                      </a:r>
                      <a:r>
                        <a:rPr lang="zh-TW" altLang="en-US" sz="1500" kern="1200" dirty="0" smtClean="0">
                          <a:solidFill>
                            <a:schemeClr val="tx1"/>
                          </a:solidFill>
                          <a:latin typeface="+mn-lt"/>
                          <a:ea typeface="+mn-ea"/>
                          <a:cs typeface="+mn-cs"/>
                        </a:rPr>
                        <a:t>企業會員</a:t>
                      </a: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500" baseline="0" dirty="0" smtClean="0">
                          <a:solidFill>
                            <a:schemeClr val="tx1"/>
                          </a:solidFill>
                        </a:rPr>
                        <a:t>國泰金控 </a:t>
                      </a:r>
                      <a:r>
                        <a:rPr lang="en-US" altLang="zh-TW" sz="1200" baseline="0" dirty="0" smtClean="0">
                          <a:solidFill>
                            <a:schemeClr val="tx1"/>
                          </a:solidFill>
                        </a:rPr>
                        <a:t>(2022</a:t>
                      </a:r>
                      <a:r>
                        <a:rPr lang="zh-TW" altLang="en-US" sz="1200" baseline="0" dirty="0" smtClean="0">
                          <a:solidFill>
                            <a:schemeClr val="tx1"/>
                          </a:solidFill>
                        </a:rPr>
                        <a:t>年</a:t>
                      </a:r>
                      <a:r>
                        <a:rPr lang="en-US" altLang="zh-TW" sz="1200" baseline="0" dirty="0" smtClean="0">
                          <a:solidFill>
                            <a:schemeClr val="tx1"/>
                          </a:solidFill>
                        </a:rPr>
                        <a:t>)</a:t>
                      </a:r>
                    </a:p>
                  </a:txBody>
                  <a:tcPr anchor="ctr"/>
                </a:tc>
                <a:extLst>
                  <a:ext uri="{0D108BD9-81ED-4DB2-BD59-A6C34878D82A}">
                    <a16:rowId xmlns:a16="http://schemas.microsoft.com/office/drawing/2014/main" val="1834096313"/>
                  </a:ext>
                </a:extLst>
              </a:tr>
            </a:tbl>
          </a:graphicData>
        </a:graphic>
      </p:graphicFrame>
      <p:sp>
        <p:nvSpPr>
          <p:cNvPr id="6" name="文字方塊 5"/>
          <p:cNvSpPr txBox="1"/>
          <p:nvPr/>
        </p:nvSpPr>
        <p:spPr>
          <a:xfrm>
            <a:off x="1608062" y="6307058"/>
            <a:ext cx="5927875" cy="430887"/>
          </a:xfrm>
          <a:prstGeom prst="rect">
            <a:avLst/>
          </a:prstGeom>
          <a:noFill/>
        </p:spPr>
        <p:txBody>
          <a:bodyPr wrap="square" rtlCol="0">
            <a:spAutoFit/>
          </a:bodyPr>
          <a:lstStyle/>
          <a:p>
            <a:r>
              <a:rPr lang="zh-TW" altLang="en-US" sz="1100" dirty="0" smtClean="0"/>
              <a:t>註：台灣因非聯合國會員國，無法簽署聯合國所推動的倡議活動</a:t>
            </a:r>
            <a:endParaRPr lang="en-US" altLang="zh-TW" sz="1100" dirty="0" smtClean="0"/>
          </a:p>
          <a:p>
            <a:r>
              <a:rPr lang="en-US" altLang="zh-TW" sz="1100" dirty="0" smtClean="0"/>
              <a:t>         </a:t>
            </a:r>
            <a:r>
              <a:rPr lang="zh-TW" altLang="en-US" sz="1100" dirty="0" smtClean="0"/>
              <a:t>更多</a:t>
            </a:r>
            <a:r>
              <a:rPr lang="en-US" altLang="zh-TW" sz="1100" dirty="0" smtClean="0"/>
              <a:t>ESG</a:t>
            </a:r>
            <a:r>
              <a:rPr lang="zh-TW" altLang="en-US" sz="1100" dirty="0" smtClean="0"/>
              <a:t>相關資訊，請參考</a:t>
            </a:r>
            <a:r>
              <a:rPr lang="en-US" altLang="zh-TW" sz="1100" dirty="0"/>
              <a:t>“</a:t>
            </a:r>
            <a:r>
              <a:rPr lang="zh-TW" altLang="en-US" sz="1100" dirty="0"/>
              <a:t>國泰金致力於企業永續的努力</a:t>
            </a:r>
            <a:r>
              <a:rPr lang="en-US" altLang="zh-TW" sz="1100" dirty="0" smtClean="0"/>
              <a:t>”</a:t>
            </a:r>
            <a:r>
              <a:rPr lang="zh-TW" altLang="en-US" sz="1100" dirty="0" smtClean="0"/>
              <a:t> 第</a:t>
            </a:r>
            <a:r>
              <a:rPr lang="en-US" altLang="zh-TW" sz="1100" dirty="0" smtClean="0"/>
              <a:t>40~49</a:t>
            </a:r>
            <a:r>
              <a:rPr lang="zh-TW" altLang="en-US" sz="1100" dirty="0" smtClean="0"/>
              <a:t>頁</a:t>
            </a:r>
            <a:endParaRPr lang="en-US" altLang="zh-TW" sz="1100" dirty="0" smtClean="0"/>
          </a:p>
        </p:txBody>
      </p:sp>
    </p:spTree>
    <p:extLst>
      <p:ext uri="{BB962C8B-B14F-4D97-AF65-F5344CB8AC3E}">
        <p14:creationId xmlns:p14="http://schemas.microsoft.com/office/powerpoint/2010/main" val="38701894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圖片 15"/>
          <p:cNvPicPr>
            <a:picLocks noChangeAspect="1"/>
          </p:cNvPicPr>
          <p:nvPr/>
        </p:nvPicPr>
        <p:blipFill>
          <a:blip r:embed="rId3"/>
          <a:stretch>
            <a:fillRect/>
          </a:stretch>
        </p:blipFill>
        <p:spPr>
          <a:xfrm>
            <a:off x="5236924" y="3152941"/>
            <a:ext cx="3168000" cy="2816627"/>
          </a:xfrm>
          <a:prstGeom prst="rect">
            <a:avLst/>
          </a:prstGeom>
        </p:spPr>
      </p:pic>
      <p:pic>
        <p:nvPicPr>
          <p:cNvPr id="15" name="圖片 14"/>
          <p:cNvPicPr>
            <a:picLocks noChangeAspect="1"/>
          </p:cNvPicPr>
          <p:nvPr/>
        </p:nvPicPr>
        <p:blipFill>
          <a:blip r:embed="rId4"/>
          <a:stretch>
            <a:fillRect/>
          </a:stretch>
        </p:blipFill>
        <p:spPr>
          <a:xfrm>
            <a:off x="1089985" y="3193198"/>
            <a:ext cx="2880000" cy="2762695"/>
          </a:xfrm>
          <a:prstGeom prst="rect">
            <a:avLst/>
          </a:prstGeom>
        </p:spPr>
      </p:pic>
      <p:sp>
        <p:nvSpPr>
          <p:cNvPr id="3" name="投影片編號版面配置區 2"/>
          <p:cNvSpPr>
            <a:spLocks noGrp="1"/>
          </p:cNvSpPr>
          <p:nvPr>
            <p:ph type="sldNum" sz="quarter" idx="12"/>
          </p:nvPr>
        </p:nvSpPr>
        <p:spPr>
          <a:xfrm>
            <a:off x="8748464" y="6449913"/>
            <a:ext cx="395536" cy="288032"/>
          </a:xfrm>
        </p:spPr>
        <p:txBody>
          <a:bodyPr/>
          <a:lstStyle/>
          <a:p>
            <a:fld id="{018B90E8-31B4-41F6-8174-D549C5229FD8}" type="slidenum">
              <a:rPr lang="zh-TW" altLang="en-US" smtClean="0">
                <a:latin typeface="+mn-lt"/>
              </a:rPr>
              <a:t>60</a:t>
            </a:fld>
            <a:endParaRPr lang="zh-TW" altLang="en-US">
              <a:latin typeface="+mn-lt"/>
            </a:endParaRPr>
          </a:p>
        </p:txBody>
      </p:sp>
      <p:sp>
        <p:nvSpPr>
          <p:cNvPr id="5" name="標題 2"/>
          <p:cNvSpPr txBox="1">
            <a:spLocks/>
          </p:cNvSpPr>
          <p:nvPr/>
        </p:nvSpPr>
        <p:spPr>
          <a:xfrm>
            <a:off x="391964" y="140744"/>
            <a:ext cx="8353425" cy="57680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a:solidFill>
                  <a:schemeClr val="tx1"/>
                </a:solidFill>
                <a:latin typeface="+mj-lt"/>
                <a:ea typeface="+mj-ea"/>
                <a:cs typeface="+mj-cs"/>
              </a:defRPr>
            </a:lvl1pPr>
          </a:lstStyle>
          <a:p>
            <a:r>
              <a:rPr lang="zh-TW" altLang="en-US" dirty="0"/>
              <a:t>國泰人壽 </a:t>
            </a:r>
            <a:r>
              <a:rPr lang="en-US" altLang="zh-TW" dirty="0"/>
              <a:t>– </a:t>
            </a:r>
            <a:r>
              <a:rPr lang="zh-TW" altLang="en-US" dirty="0"/>
              <a:t>初年度保費收入 </a:t>
            </a:r>
            <a:r>
              <a:rPr lang="en-US" altLang="zh-TW" dirty="0"/>
              <a:t>&amp; </a:t>
            </a:r>
            <a:r>
              <a:rPr lang="zh-TW" altLang="en-US" dirty="0"/>
              <a:t>初年度等價保費收入</a:t>
            </a:r>
            <a:endParaRPr lang="zh-TW" altLang="en-US" dirty="0">
              <a:latin typeface="+mn-lt"/>
            </a:endParaRPr>
          </a:p>
        </p:txBody>
      </p:sp>
      <p:sp>
        <p:nvSpPr>
          <p:cNvPr id="7" name="Text Box 66"/>
          <p:cNvSpPr txBox="1">
            <a:spLocks noChangeArrowheads="1"/>
          </p:cNvSpPr>
          <p:nvPr/>
        </p:nvSpPr>
        <p:spPr bwMode="gray">
          <a:xfrm>
            <a:off x="468223" y="1630505"/>
            <a:ext cx="3910784" cy="400050"/>
          </a:xfrm>
          <a:prstGeom prst="rect">
            <a:avLst/>
          </a:prstGeom>
          <a:solidFill>
            <a:schemeClr val="accent1">
              <a:lumMod val="60000"/>
              <a:lumOff val="40000"/>
            </a:schemeClr>
          </a:solidFill>
          <a:ln>
            <a:noFill/>
          </a:ln>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spcBef>
                <a:spcPct val="50000"/>
              </a:spcBef>
              <a:buFontTx/>
              <a:buNone/>
            </a:pPr>
            <a:r>
              <a:rPr lang="zh-TW" altLang="en-US" sz="2000" b="1" dirty="0">
                <a:solidFill>
                  <a:schemeClr val="bg1"/>
                </a:solidFill>
                <a:latin typeface="+mj-lt"/>
                <a:ea typeface="微軟正黑體" panose="020B0604030504040204" pitchFamily="34" charset="-120"/>
                <a:cs typeface="Arial" panose="020B0604020202020204" pitchFamily="34" charset="0"/>
              </a:rPr>
              <a:t>初年度保費收入</a:t>
            </a:r>
            <a:r>
              <a:rPr lang="en-US" altLang="zh-TW" sz="2000" b="1" dirty="0">
                <a:solidFill>
                  <a:schemeClr val="bg1"/>
                </a:solidFill>
                <a:latin typeface="+mj-lt"/>
                <a:ea typeface="微軟正黑體" panose="020B0604030504040204" pitchFamily="34" charset="-120"/>
                <a:cs typeface="Arial" panose="020B0604020202020204" pitchFamily="34" charset="0"/>
              </a:rPr>
              <a:t>(FYP)</a:t>
            </a:r>
          </a:p>
        </p:txBody>
      </p:sp>
      <p:sp>
        <p:nvSpPr>
          <p:cNvPr id="38" name="Text Box 66"/>
          <p:cNvSpPr txBox="1">
            <a:spLocks noChangeArrowheads="1"/>
          </p:cNvSpPr>
          <p:nvPr/>
        </p:nvSpPr>
        <p:spPr bwMode="gray">
          <a:xfrm>
            <a:off x="4696691" y="1632092"/>
            <a:ext cx="4001552" cy="399600"/>
          </a:xfrm>
          <a:prstGeom prst="rect">
            <a:avLst/>
          </a:prstGeom>
          <a:solidFill>
            <a:schemeClr val="accent1">
              <a:lumMod val="60000"/>
              <a:lumOff val="40000"/>
            </a:schemeClr>
          </a:solidFill>
          <a:ln>
            <a:noFill/>
          </a:ln>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spcBef>
                <a:spcPct val="50000"/>
              </a:spcBef>
              <a:buFontTx/>
              <a:buNone/>
            </a:pPr>
            <a:r>
              <a:rPr lang="zh-TW" altLang="en-US" sz="2000" b="1" dirty="0">
                <a:solidFill>
                  <a:schemeClr val="bg1"/>
                </a:solidFill>
                <a:latin typeface="+mj-lt"/>
                <a:ea typeface="微軟正黑體" panose="020B0604030504040204" pitchFamily="34" charset="-120"/>
                <a:cs typeface="Arial" panose="020B0604020202020204" pitchFamily="34" charset="0"/>
              </a:rPr>
              <a:t>初年度等價保費收入</a:t>
            </a:r>
            <a:r>
              <a:rPr lang="en-US" altLang="zh-TW" sz="2000" b="1" dirty="0">
                <a:solidFill>
                  <a:schemeClr val="bg1"/>
                </a:solidFill>
                <a:latin typeface="+mj-lt"/>
                <a:ea typeface="微軟正黑體" panose="020B0604030504040204" pitchFamily="34" charset="-120"/>
                <a:cs typeface="Arial" panose="020B0604020202020204" pitchFamily="34" charset="0"/>
              </a:rPr>
              <a:t>(FYPE)</a:t>
            </a:r>
          </a:p>
        </p:txBody>
      </p:sp>
      <p:sp>
        <p:nvSpPr>
          <p:cNvPr id="2" name="文字方塊 1"/>
          <p:cNvSpPr txBox="1"/>
          <p:nvPr/>
        </p:nvSpPr>
        <p:spPr>
          <a:xfrm>
            <a:off x="1572462" y="6385970"/>
            <a:ext cx="6364622" cy="553998"/>
          </a:xfrm>
          <a:prstGeom prst="rect">
            <a:avLst/>
          </a:prstGeom>
          <a:noFill/>
        </p:spPr>
        <p:txBody>
          <a:bodyPr wrap="square" rtlCol="0">
            <a:spAutoFit/>
          </a:bodyPr>
          <a:lstStyle/>
          <a:p>
            <a:pPr>
              <a:lnSpc>
                <a:spcPts val="1200"/>
              </a:lnSpc>
            </a:pPr>
            <a:r>
              <a:rPr lang="zh-TW" altLang="en-US" sz="1100" dirty="0">
                <a:latin typeface="+mj-lt"/>
                <a:ea typeface="+mj-ea"/>
                <a:cs typeface="Arial" panose="020B0604020202020204" pitchFamily="34" charset="0"/>
              </a:rPr>
              <a:t>註</a:t>
            </a:r>
            <a:r>
              <a:rPr lang="zh-TW" altLang="en-US" sz="1100" b="1" dirty="0">
                <a:latin typeface="+mj-lt"/>
                <a:ea typeface="+mj-ea"/>
                <a:cs typeface="Arial" panose="020B0604020202020204" pitchFamily="34" charset="0"/>
                <a:sym typeface="Wingdings" pitchFamily="2" charset="2"/>
              </a:rPr>
              <a:t>： </a:t>
            </a:r>
            <a:r>
              <a:rPr lang="en-US" altLang="zh-TW" sz="1100" dirty="0" smtClean="0">
                <a:latin typeface="+mj-lt"/>
                <a:ea typeface="+mj-ea"/>
                <a:cs typeface="Arial" panose="020B0604020202020204" pitchFamily="34" charset="0"/>
                <a:sym typeface="Wingdings" pitchFamily="2" charset="2"/>
              </a:rPr>
              <a:t>(1) </a:t>
            </a:r>
            <a:r>
              <a:rPr lang="zh-TW" altLang="en-US" sz="1100" dirty="0" smtClean="0">
                <a:latin typeface="+mj-lt"/>
                <a:ea typeface="+mj-ea"/>
                <a:cs typeface="Arial" panose="020B0604020202020204" pitchFamily="34" charset="0"/>
                <a:sym typeface="Wingdings" pitchFamily="2" charset="2"/>
              </a:rPr>
              <a:t>保障型商品包含</a:t>
            </a:r>
            <a:r>
              <a:rPr lang="en-US" altLang="zh-TW" sz="1100" dirty="0" smtClean="0">
                <a:latin typeface="+mj-lt"/>
                <a:ea typeface="+mj-ea"/>
                <a:cs typeface="Arial" panose="020B0604020202020204" pitchFamily="34" charset="0"/>
                <a:sym typeface="Wingdings" pitchFamily="2" charset="2"/>
              </a:rPr>
              <a:t>”</a:t>
            </a:r>
            <a:r>
              <a:rPr lang="zh-TW" altLang="en-US" sz="1100" dirty="0" smtClean="0">
                <a:latin typeface="+mj-lt"/>
                <a:ea typeface="+mj-ea"/>
                <a:cs typeface="Arial" panose="020B0604020202020204" pitchFamily="34" charset="0"/>
                <a:sym typeface="Wingdings" pitchFamily="2" charset="2"/>
              </a:rPr>
              <a:t>傳統型壽險</a:t>
            </a:r>
            <a:r>
              <a:rPr lang="en-US" altLang="zh-TW" sz="1100" dirty="0" smtClean="0">
                <a:latin typeface="+mj-lt"/>
                <a:ea typeface="+mj-ea"/>
                <a:cs typeface="Arial" panose="020B0604020202020204" pitchFamily="34" charset="0"/>
                <a:sym typeface="Wingdings" pitchFamily="2" charset="2"/>
              </a:rPr>
              <a:t>-</a:t>
            </a:r>
            <a:r>
              <a:rPr lang="zh-TW" altLang="en-US" sz="1100" dirty="0" smtClean="0">
                <a:latin typeface="+mj-lt"/>
                <a:ea typeface="+mj-ea"/>
                <a:cs typeface="Arial" panose="020B0604020202020204" pitchFamily="34" charset="0"/>
                <a:sym typeface="Wingdings" pitchFamily="2" charset="2"/>
              </a:rPr>
              <a:t>保障型</a:t>
            </a:r>
            <a:r>
              <a:rPr lang="en-US" altLang="zh-TW" sz="1100" dirty="0" smtClean="0">
                <a:latin typeface="+mj-lt"/>
                <a:ea typeface="+mj-ea"/>
                <a:cs typeface="Arial" panose="020B0604020202020204" pitchFamily="34" charset="0"/>
                <a:sym typeface="Wingdings" pitchFamily="2" charset="2"/>
              </a:rPr>
              <a:t>”</a:t>
            </a:r>
            <a:r>
              <a:rPr lang="zh-TW" altLang="en-US" sz="1100" dirty="0" smtClean="0">
                <a:latin typeface="+mj-lt"/>
                <a:ea typeface="+mj-ea"/>
                <a:cs typeface="Arial" panose="020B0604020202020204" pitchFamily="34" charset="0"/>
                <a:sym typeface="Wingdings" pitchFamily="2" charset="2"/>
              </a:rPr>
              <a:t>及</a:t>
            </a:r>
            <a:r>
              <a:rPr lang="en-US" altLang="zh-TW" sz="1100" dirty="0" smtClean="0">
                <a:latin typeface="+mj-lt"/>
                <a:ea typeface="+mj-ea"/>
                <a:cs typeface="Arial" panose="020B0604020202020204" pitchFamily="34" charset="0"/>
                <a:sym typeface="Wingdings" pitchFamily="2" charset="2"/>
              </a:rPr>
              <a:t>”</a:t>
            </a:r>
            <a:r>
              <a:rPr lang="zh-TW" altLang="en-US" sz="1100" dirty="0" smtClean="0">
                <a:latin typeface="+mj-lt"/>
                <a:ea typeface="+mj-ea"/>
                <a:cs typeface="Arial" panose="020B0604020202020204" pitchFamily="34" charset="0"/>
                <a:sym typeface="Wingdings" pitchFamily="2" charset="2"/>
              </a:rPr>
              <a:t>健康及意外險</a:t>
            </a:r>
            <a:r>
              <a:rPr lang="en-US" altLang="zh-TW" sz="1100" dirty="0" smtClean="0">
                <a:latin typeface="+mj-lt"/>
                <a:ea typeface="+mj-ea"/>
                <a:cs typeface="Arial" panose="020B0604020202020204" pitchFamily="34" charset="0"/>
                <a:sym typeface="Wingdings" pitchFamily="2" charset="2"/>
              </a:rPr>
              <a:t>”</a:t>
            </a:r>
          </a:p>
          <a:p>
            <a:pPr>
              <a:lnSpc>
                <a:spcPts val="1200"/>
              </a:lnSpc>
            </a:pPr>
            <a:r>
              <a:rPr lang="zh-TW" altLang="en-US" sz="1100" b="1" dirty="0" smtClean="0">
                <a:latin typeface="+mj-lt"/>
                <a:ea typeface="+mj-ea"/>
              </a:rPr>
              <a:t>          </a:t>
            </a:r>
            <a:r>
              <a:rPr lang="en-US" altLang="zh-TW" sz="1100" dirty="0" smtClean="0">
                <a:latin typeface="+mj-lt"/>
                <a:ea typeface="+mj-ea"/>
              </a:rPr>
              <a:t>(2)</a:t>
            </a:r>
            <a:r>
              <a:rPr lang="zh-TW" altLang="en-US" sz="1100" b="1" dirty="0" smtClean="0">
                <a:latin typeface="+mj-lt"/>
                <a:ea typeface="+mj-ea"/>
              </a:rPr>
              <a:t> </a:t>
            </a:r>
            <a:r>
              <a:rPr lang="en-US" altLang="zh-TW" sz="1100" b="1" dirty="0" smtClean="0">
                <a:latin typeface="+mj-lt"/>
                <a:ea typeface="+mj-ea"/>
              </a:rPr>
              <a:t>FYPE</a:t>
            </a:r>
            <a:r>
              <a:rPr lang="en-US" altLang="zh-TW" sz="1100" dirty="0" smtClean="0">
                <a:latin typeface="+mj-lt"/>
                <a:ea typeface="+mj-ea"/>
              </a:rPr>
              <a:t>= </a:t>
            </a:r>
            <a:r>
              <a:rPr lang="zh-TW" altLang="zh-TW" sz="1100" dirty="0">
                <a:latin typeface="+mj-lt"/>
                <a:ea typeface="+mj-ea"/>
              </a:rPr>
              <a:t>躉</a:t>
            </a:r>
            <a:r>
              <a:rPr lang="zh-TW" altLang="zh-TW" sz="1100" dirty="0" smtClean="0">
                <a:latin typeface="+mj-lt"/>
                <a:ea typeface="+mj-ea"/>
              </a:rPr>
              <a:t>繳</a:t>
            </a:r>
            <a:r>
              <a:rPr lang="en-US" altLang="zh-TW" sz="1100" dirty="0" smtClean="0">
                <a:latin typeface="+mj-lt"/>
                <a:ea typeface="+mj-ea"/>
              </a:rPr>
              <a:t>FYP </a:t>
            </a:r>
            <a:r>
              <a:rPr lang="en-US" altLang="zh-TW" sz="1100" dirty="0">
                <a:latin typeface="+mj-lt"/>
                <a:ea typeface="+mj-ea"/>
              </a:rPr>
              <a:t>x 10</a:t>
            </a:r>
            <a:r>
              <a:rPr lang="en-US" altLang="zh-TW" sz="1100" dirty="0" smtClean="0">
                <a:latin typeface="+mj-lt"/>
                <a:ea typeface="+mj-ea"/>
              </a:rPr>
              <a:t>% </a:t>
            </a:r>
            <a:r>
              <a:rPr lang="en-US" altLang="zh-TW" sz="1100" b="1" dirty="0" smtClean="0">
                <a:latin typeface="+mj-lt"/>
                <a:ea typeface="+mj-ea"/>
              </a:rPr>
              <a:t>+ </a:t>
            </a:r>
            <a:r>
              <a:rPr lang="en-US" altLang="zh-TW" sz="1100" dirty="0" smtClean="0">
                <a:latin typeface="+mj-lt"/>
                <a:ea typeface="+mj-ea"/>
              </a:rPr>
              <a:t>2</a:t>
            </a:r>
            <a:r>
              <a:rPr lang="zh-TW" altLang="zh-TW" sz="1100" dirty="0">
                <a:latin typeface="+mj-lt"/>
                <a:ea typeface="+mj-ea"/>
              </a:rPr>
              <a:t>年繳</a:t>
            </a:r>
            <a:r>
              <a:rPr lang="en-US" altLang="zh-TW" sz="1100" dirty="0">
                <a:latin typeface="+mj-lt"/>
                <a:ea typeface="+mj-ea"/>
              </a:rPr>
              <a:t>FYP x 20% </a:t>
            </a:r>
            <a:r>
              <a:rPr lang="en-US" altLang="zh-TW" sz="1100" b="1" dirty="0" smtClean="0">
                <a:latin typeface="+mj-lt"/>
                <a:ea typeface="+mj-ea"/>
              </a:rPr>
              <a:t>+ … + </a:t>
            </a:r>
            <a:r>
              <a:rPr lang="en-US" altLang="zh-TW" sz="1100" dirty="0" smtClean="0">
                <a:latin typeface="+mj-lt"/>
                <a:ea typeface="+mj-ea"/>
              </a:rPr>
              <a:t>5</a:t>
            </a:r>
            <a:r>
              <a:rPr lang="zh-TW" altLang="zh-TW" sz="1100" dirty="0">
                <a:latin typeface="+mj-lt"/>
                <a:ea typeface="+mj-ea"/>
              </a:rPr>
              <a:t>年繳</a:t>
            </a:r>
            <a:r>
              <a:rPr lang="en-US" altLang="zh-TW" sz="1100" dirty="0">
                <a:latin typeface="+mj-lt"/>
                <a:ea typeface="+mj-ea"/>
              </a:rPr>
              <a:t>FYP x 50% </a:t>
            </a:r>
            <a:r>
              <a:rPr lang="en-US" altLang="zh-TW" sz="1100" b="1" dirty="0" smtClean="0">
                <a:latin typeface="+mj-lt"/>
                <a:ea typeface="+mj-ea"/>
              </a:rPr>
              <a:t>+ </a:t>
            </a:r>
            <a:r>
              <a:rPr lang="en-US" altLang="zh-TW" sz="1100" dirty="0" smtClean="0">
                <a:latin typeface="+mj-lt"/>
                <a:ea typeface="+mj-ea"/>
              </a:rPr>
              <a:t>6</a:t>
            </a:r>
            <a:r>
              <a:rPr lang="zh-TW" altLang="zh-TW" sz="1100" dirty="0">
                <a:latin typeface="+mj-lt"/>
                <a:ea typeface="+mj-ea"/>
              </a:rPr>
              <a:t>年繳</a:t>
            </a:r>
            <a:r>
              <a:rPr lang="en-US" altLang="zh-TW" sz="1100" dirty="0">
                <a:latin typeface="+mj-lt"/>
                <a:ea typeface="+mj-ea"/>
              </a:rPr>
              <a:t>(</a:t>
            </a:r>
            <a:r>
              <a:rPr lang="zh-TW" altLang="zh-TW" sz="1100" dirty="0">
                <a:latin typeface="+mj-lt"/>
                <a:ea typeface="+mj-ea"/>
              </a:rPr>
              <a:t>以上</a:t>
            </a:r>
            <a:r>
              <a:rPr lang="en-US" altLang="zh-TW" sz="1100" dirty="0">
                <a:latin typeface="+mj-lt"/>
                <a:ea typeface="+mj-ea"/>
              </a:rPr>
              <a:t>) </a:t>
            </a:r>
            <a:r>
              <a:rPr lang="en-US" altLang="zh-TW" sz="1100" dirty="0" smtClean="0">
                <a:latin typeface="+mj-lt"/>
                <a:ea typeface="+mj-ea"/>
              </a:rPr>
              <a:t>FYP x </a:t>
            </a:r>
            <a:r>
              <a:rPr lang="en-US" altLang="zh-TW" sz="1100" dirty="0">
                <a:latin typeface="+mj-lt"/>
                <a:ea typeface="+mj-ea"/>
              </a:rPr>
              <a:t>100%</a:t>
            </a:r>
            <a:endParaRPr lang="zh-TW" altLang="zh-TW" sz="1100" dirty="0">
              <a:latin typeface="+mj-lt"/>
              <a:ea typeface="+mj-ea"/>
            </a:endParaRPr>
          </a:p>
          <a:p>
            <a:pPr>
              <a:lnSpc>
                <a:spcPts val="1200"/>
              </a:lnSpc>
            </a:pPr>
            <a:endParaRPr lang="zh-TW" altLang="en-US" dirty="0">
              <a:latin typeface="+mj-lt"/>
            </a:endParaRPr>
          </a:p>
        </p:txBody>
      </p:sp>
      <p:sp>
        <p:nvSpPr>
          <p:cNvPr id="74" name="Text Box 63"/>
          <p:cNvSpPr txBox="1">
            <a:spLocks noChangeArrowheads="1"/>
          </p:cNvSpPr>
          <p:nvPr/>
        </p:nvSpPr>
        <p:spPr bwMode="gray">
          <a:xfrm>
            <a:off x="3291434" y="2042127"/>
            <a:ext cx="76014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300" i="0" dirty="0">
                <a:latin typeface="+mn-lt"/>
              </a:rPr>
              <a:t>(NT$BN)</a:t>
            </a:r>
          </a:p>
        </p:txBody>
      </p:sp>
      <p:sp>
        <p:nvSpPr>
          <p:cNvPr id="75" name="Text Box 63"/>
          <p:cNvSpPr txBox="1">
            <a:spLocks noChangeArrowheads="1"/>
          </p:cNvSpPr>
          <p:nvPr/>
        </p:nvSpPr>
        <p:spPr bwMode="gray">
          <a:xfrm>
            <a:off x="7858041" y="2042849"/>
            <a:ext cx="76014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300" i="0" dirty="0">
                <a:latin typeface="+mn-lt"/>
              </a:rPr>
              <a:t>(NT$BN)</a:t>
            </a:r>
          </a:p>
        </p:txBody>
      </p:sp>
      <p:sp>
        <p:nvSpPr>
          <p:cNvPr id="93" name="Text Box 3"/>
          <p:cNvSpPr txBox="1">
            <a:spLocks noChangeArrowheads="1"/>
          </p:cNvSpPr>
          <p:nvPr/>
        </p:nvSpPr>
        <p:spPr bwMode="blackWhite">
          <a:xfrm>
            <a:off x="399665" y="855159"/>
            <a:ext cx="8644581" cy="7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marL="285750" indent="-285750" eaLnBrk="1" hangingPunct="1">
              <a:lnSpc>
                <a:spcPts val="1600"/>
              </a:lnSpc>
              <a:spcBef>
                <a:spcPct val="10000"/>
              </a:spcBef>
              <a:buClr>
                <a:schemeClr val="bg2"/>
              </a:buClr>
              <a:buFont typeface="Wingdings" panose="05000000000000000000" pitchFamily="2" charset="2"/>
              <a:buChar char="p"/>
            </a:pPr>
            <a:r>
              <a:rPr lang="zh-TW" altLang="en-US" sz="1400" dirty="0" smtClean="0">
                <a:latin typeface="+mj-lt"/>
                <a:ea typeface="+mj-ea"/>
              </a:rPr>
              <a:t>初</a:t>
            </a:r>
            <a:r>
              <a:rPr lang="zh-TW" altLang="en-US" sz="1400" dirty="0">
                <a:latin typeface="+mj-lt"/>
                <a:ea typeface="+mj-ea"/>
              </a:rPr>
              <a:t>年度保費年成長</a:t>
            </a:r>
            <a:r>
              <a:rPr lang="en-US" altLang="zh-TW" sz="1400" dirty="0" smtClean="0">
                <a:latin typeface="+mj-lt"/>
                <a:ea typeface="+mj-ea"/>
              </a:rPr>
              <a:t>26%</a:t>
            </a:r>
            <a:r>
              <a:rPr lang="zh-TW" altLang="en-US" sz="1400" dirty="0">
                <a:latin typeface="+mj-lt"/>
                <a:ea typeface="+mj-ea"/>
              </a:rPr>
              <a:t>，投資型保單熱銷帶動</a:t>
            </a:r>
            <a:r>
              <a:rPr lang="en-US" altLang="zh-TW" sz="1400" dirty="0" smtClean="0">
                <a:latin typeface="+mj-lt"/>
                <a:ea typeface="+mj-ea"/>
              </a:rPr>
              <a:t>FYP</a:t>
            </a:r>
            <a:r>
              <a:rPr lang="zh-TW" altLang="en-US" sz="1400" dirty="0" smtClean="0">
                <a:latin typeface="+mj-lt"/>
                <a:ea typeface="+mj-ea"/>
              </a:rPr>
              <a:t>大幅</a:t>
            </a:r>
            <a:r>
              <a:rPr lang="zh-TW" altLang="en-US" sz="1400" dirty="0">
                <a:latin typeface="+mj-lt"/>
                <a:ea typeface="+mj-ea"/>
              </a:rPr>
              <a:t>成長</a:t>
            </a:r>
          </a:p>
          <a:p>
            <a:pPr marL="285750" indent="-285750" eaLnBrk="1" hangingPunct="1">
              <a:lnSpc>
                <a:spcPts val="1600"/>
              </a:lnSpc>
              <a:spcBef>
                <a:spcPct val="10000"/>
              </a:spcBef>
              <a:buClr>
                <a:schemeClr val="bg2"/>
              </a:buClr>
              <a:buFont typeface="Wingdings" panose="05000000000000000000" pitchFamily="2" charset="2"/>
              <a:buChar char="p"/>
            </a:pPr>
            <a:r>
              <a:rPr lang="zh-TW" altLang="en-US" sz="1400" dirty="0">
                <a:latin typeface="+mj-lt"/>
                <a:ea typeface="+mj-ea"/>
              </a:rPr>
              <a:t>保障型商品</a:t>
            </a:r>
            <a:r>
              <a:rPr lang="en-US" altLang="zh-TW" sz="1400" dirty="0" smtClean="0">
                <a:latin typeface="+mj-lt"/>
                <a:ea typeface="+mj-ea"/>
              </a:rPr>
              <a:t>FYP</a:t>
            </a:r>
            <a:r>
              <a:rPr lang="zh-TW" altLang="en-US" sz="1400" dirty="0">
                <a:latin typeface="+mj-lt"/>
                <a:ea typeface="+mj-ea"/>
              </a:rPr>
              <a:t>年</a:t>
            </a:r>
            <a:r>
              <a:rPr lang="zh-TW" altLang="en-US" sz="1400" dirty="0" smtClean="0">
                <a:latin typeface="+mj-lt"/>
                <a:ea typeface="+mj-ea"/>
              </a:rPr>
              <a:t>成長</a:t>
            </a:r>
            <a:r>
              <a:rPr lang="en-US" altLang="zh-TW" sz="1400" dirty="0" smtClean="0">
                <a:latin typeface="+mj-lt"/>
                <a:ea typeface="+mj-ea"/>
              </a:rPr>
              <a:t>15%</a:t>
            </a:r>
            <a:r>
              <a:rPr lang="zh-TW" altLang="en-US" sz="1400" dirty="0">
                <a:latin typeface="+mj-lt"/>
                <a:ea typeface="+mj-ea"/>
              </a:rPr>
              <a:t>，持續挹注合約服務邊際 </a:t>
            </a:r>
            <a:r>
              <a:rPr lang="en-US" altLang="zh-TW" sz="1400" dirty="0">
                <a:latin typeface="+mj-lt"/>
                <a:ea typeface="+mj-ea"/>
              </a:rPr>
              <a:t>(Contractual Service Margin)</a:t>
            </a:r>
          </a:p>
          <a:p>
            <a:pPr marL="285750" indent="-285750" eaLnBrk="1" hangingPunct="1">
              <a:lnSpc>
                <a:spcPts val="1600"/>
              </a:lnSpc>
              <a:spcBef>
                <a:spcPct val="10000"/>
              </a:spcBef>
              <a:buClr>
                <a:schemeClr val="bg2"/>
              </a:buClr>
              <a:buFont typeface="Wingdings" panose="05000000000000000000" pitchFamily="2" charset="2"/>
              <a:buChar char="p"/>
            </a:pPr>
            <a:r>
              <a:rPr lang="zh-TW" altLang="en-US" sz="1400" dirty="0">
                <a:latin typeface="+mj-lt"/>
                <a:ea typeface="+mj-ea"/>
              </a:rPr>
              <a:t>初年度等價</a:t>
            </a:r>
            <a:r>
              <a:rPr lang="zh-TW" altLang="en-US" sz="1400" dirty="0" smtClean="0">
                <a:latin typeface="+mj-lt"/>
                <a:ea typeface="+mj-ea"/>
              </a:rPr>
              <a:t>保費減少</a:t>
            </a:r>
            <a:r>
              <a:rPr lang="zh-TW" altLang="en-US" sz="1400" dirty="0">
                <a:latin typeface="+mj-lt"/>
                <a:ea typeface="+mj-ea"/>
              </a:rPr>
              <a:t>，係因商品組合改變，躉繳投資型</a:t>
            </a:r>
            <a:r>
              <a:rPr lang="en-US" altLang="zh-TW" sz="1400" dirty="0">
                <a:latin typeface="+mj-lt"/>
                <a:ea typeface="+mj-ea"/>
              </a:rPr>
              <a:t>FYP</a:t>
            </a:r>
            <a:r>
              <a:rPr lang="zh-TW" altLang="en-US" sz="1400" dirty="0">
                <a:latin typeface="+mj-lt"/>
                <a:ea typeface="+mj-ea"/>
              </a:rPr>
              <a:t>佔</a:t>
            </a:r>
            <a:r>
              <a:rPr lang="zh-TW" altLang="en-US" sz="1400" dirty="0" smtClean="0">
                <a:latin typeface="+mj-lt"/>
                <a:ea typeface="+mj-ea"/>
              </a:rPr>
              <a:t>率約</a:t>
            </a:r>
            <a:r>
              <a:rPr lang="en-US" altLang="zh-TW" sz="1400" dirty="0" smtClean="0">
                <a:latin typeface="+mj-lt"/>
                <a:ea typeface="+mj-ea"/>
              </a:rPr>
              <a:t>75%</a:t>
            </a:r>
            <a:endParaRPr lang="zh-TW" altLang="en-US" sz="1400" dirty="0">
              <a:latin typeface="+mj-lt"/>
              <a:ea typeface="+mj-ea"/>
            </a:endParaRPr>
          </a:p>
        </p:txBody>
      </p:sp>
      <p:grpSp>
        <p:nvGrpSpPr>
          <p:cNvPr id="13" name="群組 12"/>
          <p:cNvGrpSpPr/>
          <p:nvPr/>
        </p:nvGrpSpPr>
        <p:grpSpPr>
          <a:xfrm>
            <a:off x="737239" y="3662674"/>
            <a:ext cx="807326" cy="1941930"/>
            <a:chOff x="494033" y="3685991"/>
            <a:chExt cx="807326" cy="1941930"/>
          </a:xfrm>
        </p:grpSpPr>
        <p:grpSp>
          <p:nvGrpSpPr>
            <p:cNvPr id="76" name="群組 75"/>
            <p:cNvGrpSpPr/>
            <p:nvPr/>
          </p:nvGrpSpPr>
          <p:grpSpPr>
            <a:xfrm>
              <a:off x="494033" y="3685991"/>
              <a:ext cx="777710" cy="1941930"/>
              <a:chOff x="4125255" y="4381348"/>
              <a:chExt cx="777710" cy="1941930"/>
            </a:xfrm>
          </p:grpSpPr>
          <p:sp>
            <p:nvSpPr>
              <p:cNvPr id="78" name="Text Box 42"/>
              <p:cNvSpPr txBox="1">
                <a:spLocks noChangeArrowheads="1"/>
              </p:cNvSpPr>
              <p:nvPr/>
            </p:nvSpPr>
            <p:spPr bwMode="blackWhite">
              <a:xfrm>
                <a:off x="4125255" y="5109981"/>
                <a:ext cx="669601" cy="3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spcBef>
                    <a:spcPct val="0"/>
                  </a:spcBef>
                  <a:buFontTx/>
                  <a:buNone/>
                </a:pPr>
                <a:r>
                  <a:rPr lang="en-US" altLang="zh-TW" sz="1400" dirty="0" smtClean="0">
                    <a:latin typeface="+mj-lt"/>
                  </a:rPr>
                  <a:t>6.0</a:t>
                </a:r>
                <a:r>
                  <a:rPr lang="en-US" altLang="zh-TW" sz="1400" i="0" dirty="0" smtClean="0">
                    <a:latin typeface="+mj-lt"/>
                  </a:rPr>
                  <a:t>%</a:t>
                </a:r>
                <a:endParaRPr lang="en-US" altLang="zh-TW" sz="1400" i="0" dirty="0">
                  <a:latin typeface="+mj-lt"/>
                </a:endParaRPr>
              </a:p>
            </p:txBody>
          </p:sp>
          <p:sp>
            <p:nvSpPr>
              <p:cNvPr id="98" name="AutoShape 40"/>
              <p:cNvSpPr>
                <a:spLocks/>
              </p:cNvSpPr>
              <p:nvPr/>
            </p:nvSpPr>
            <p:spPr bwMode="blackWhite">
              <a:xfrm flipH="1">
                <a:off x="4832568" y="4516855"/>
                <a:ext cx="67744" cy="612000"/>
              </a:xfrm>
              <a:prstGeom prst="rightBrace">
                <a:avLst>
                  <a:gd name="adj1" fmla="val 11390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800">
                  <a:latin typeface="+mj-lt"/>
                </a:endParaRPr>
              </a:p>
            </p:txBody>
          </p:sp>
          <p:sp>
            <p:nvSpPr>
              <p:cNvPr id="99" name="AutoShape 40"/>
              <p:cNvSpPr>
                <a:spLocks/>
              </p:cNvSpPr>
              <p:nvPr/>
            </p:nvSpPr>
            <p:spPr bwMode="blackWhite">
              <a:xfrm flipH="1">
                <a:off x="4835052" y="5315278"/>
                <a:ext cx="67744" cy="1008000"/>
              </a:xfrm>
              <a:prstGeom prst="rightBrace">
                <a:avLst>
                  <a:gd name="adj1" fmla="val 11388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800">
                  <a:latin typeface="+mj-lt"/>
                </a:endParaRPr>
              </a:p>
            </p:txBody>
          </p:sp>
          <p:sp>
            <p:nvSpPr>
              <p:cNvPr id="102" name="AutoShape 40"/>
              <p:cNvSpPr>
                <a:spLocks/>
              </p:cNvSpPr>
              <p:nvPr/>
            </p:nvSpPr>
            <p:spPr bwMode="blackWhite">
              <a:xfrm flipH="1">
                <a:off x="4866965" y="5192896"/>
                <a:ext cx="36000" cy="108000"/>
              </a:xfrm>
              <a:prstGeom prst="rightBrace">
                <a:avLst>
                  <a:gd name="adj1" fmla="val 11388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800">
                  <a:latin typeface="+mj-lt"/>
                </a:endParaRPr>
              </a:p>
            </p:txBody>
          </p:sp>
          <p:sp>
            <p:nvSpPr>
              <p:cNvPr id="103" name="Text Box 47"/>
              <p:cNvSpPr txBox="1">
                <a:spLocks noChangeArrowheads="1"/>
              </p:cNvSpPr>
              <p:nvPr/>
            </p:nvSpPr>
            <p:spPr bwMode="blackWhite">
              <a:xfrm>
                <a:off x="4140452" y="4381348"/>
                <a:ext cx="667649"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spcBef>
                    <a:spcPct val="0"/>
                  </a:spcBef>
                  <a:buFontTx/>
                  <a:buNone/>
                </a:pPr>
                <a:r>
                  <a:rPr lang="en-US" altLang="zh-TW" sz="1400" dirty="0" smtClean="0">
                    <a:latin typeface="+mj-lt"/>
                  </a:rPr>
                  <a:t>2.7</a:t>
                </a:r>
                <a:r>
                  <a:rPr lang="en-US" altLang="zh-TW" sz="1400" i="0" dirty="0" smtClean="0">
                    <a:latin typeface="+mj-lt"/>
                  </a:rPr>
                  <a:t>%</a:t>
                </a:r>
                <a:endParaRPr lang="en-US" altLang="zh-TW" sz="1400" i="0" dirty="0">
                  <a:latin typeface="+mj-lt"/>
                </a:endParaRPr>
              </a:p>
            </p:txBody>
          </p:sp>
          <p:sp>
            <p:nvSpPr>
              <p:cNvPr id="107" name="Text Box 47"/>
              <p:cNvSpPr txBox="1">
                <a:spLocks noChangeArrowheads="1"/>
              </p:cNvSpPr>
              <p:nvPr/>
            </p:nvSpPr>
            <p:spPr bwMode="blackWhite">
              <a:xfrm>
                <a:off x="4132603" y="4676232"/>
                <a:ext cx="669601"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spcBef>
                    <a:spcPct val="0"/>
                  </a:spcBef>
                  <a:buFontTx/>
                  <a:buNone/>
                </a:pPr>
                <a:r>
                  <a:rPr lang="en-US" altLang="zh-TW" sz="1400" dirty="0" smtClean="0">
                    <a:latin typeface="+mj-lt"/>
                  </a:rPr>
                  <a:t>33.6</a:t>
                </a:r>
                <a:r>
                  <a:rPr lang="en-US" altLang="zh-TW" sz="1400" i="0" dirty="0" smtClean="0">
                    <a:latin typeface="+mj-lt"/>
                  </a:rPr>
                  <a:t>%</a:t>
                </a:r>
                <a:endParaRPr lang="en-US" altLang="zh-TW" sz="1400" i="0" dirty="0">
                  <a:latin typeface="+mj-lt"/>
                </a:endParaRPr>
              </a:p>
            </p:txBody>
          </p:sp>
          <p:sp>
            <p:nvSpPr>
              <p:cNvPr id="108" name="Text Box 47"/>
              <p:cNvSpPr txBox="1">
                <a:spLocks noChangeArrowheads="1"/>
              </p:cNvSpPr>
              <p:nvPr/>
            </p:nvSpPr>
            <p:spPr bwMode="blackWhite">
              <a:xfrm>
                <a:off x="4128086" y="4935589"/>
                <a:ext cx="669601"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spcBef>
                    <a:spcPct val="0"/>
                  </a:spcBef>
                  <a:buFontTx/>
                  <a:buNone/>
                </a:pPr>
                <a:r>
                  <a:rPr lang="en-US" altLang="zh-TW" sz="1400" dirty="0" smtClean="0">
                    <a:latin typeface="+mj-lt"/>
                  </a:rPr>
                  <a:t>3.4</a:t>
                </a:r>
                <a:r>
                  <a:rPr lang="en-US" altLang="zh-TW" sz="1400" i="0" dirty="0" smtClean="0">
                    <a:latin typeface="+mj-lt"/>
                  </a:rPr>
                  <a:t>%</a:t>
                </a:r>
                <a:endParaRPr lang="en-US" altLang="zh-TW" sz="1400" i="0" dirty="0">
                  <a:latin typeface="+mj-lt"/>
                </a:endParaRPr>
              </a:p>
            </p:txBody>
          </p:sp>
          <p:sp>
            <p:nvSpPr>
              <p:cNvPr id="109" name="Text Box 47"/>
              <p:cNvSpPr txBox="1">
                <a:spLocks noChangeArrowheads="1"/>
              </p:cNvSpPr>
              <p:nvPr/>
            </p:nvSpPr>
            <p:spPr bwMode="blackWhite">
              <a:xfrm>
                <a:off x="4137276" y="5647879"/>
                <a:ext cx="667649"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spcBef>
                    <a:spcPct val="0"/>
                  </a:spcBef>
                  <a:buFontTx/>
                  <a:buNone/>
                </a:pPr>
                <a:r>
                  <a:rPr lang="en-US" altLang="zh-TW" sz="1400" dirty="0" smtClean="0">
                    <a:latin typeface="+mj-lt"/>
                  </a:rPr>
                  <a:t>54.2</a:t>
                </a:r>
                <a:r>
                  <a:rPr lang="en-US" altLang="zh-TW" sz="1400" i="0" dirty="0" smtClean="0">
                    <a:latin typeface="+mj-lt"/>
                  </a:rPr>
                  <a:t>%</a:t>
                </a:r>
                <a:endParaRPr lang="en-US" altLang="zh-TW" sz="1400" i="0" dirty="0">
                  <a:latin typeface="+mj-lt"/>
                </a:endParaRPr>
              </a:p>
            </p:txBody>
          </p:sp>
        </p:grpSp>
        <p:sp>
          <p:nvSpPr>
            <p:cNvPr id="111" name="Line 96"/>
            <p:cNvSpPr>
              <a:spLocks noChangeShapeType="1"/>
            </p:cNvSpPr>
            <p:nvPr/>
          </p:nvSpPr>
          <p:spPr bwMode="blackWhite">
            <a:xfrm flipV="1">
              <a:off x="1135424" y="3794022"/>
              <a:ext cx="165935" cy="219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TW" altLang="en-US"/>
            </a:p>
          </p:txBody>
        </p:sp>
        <p:sp>
          <p:nvSpPr>
            <p:cNvPr id="112" name="Line 96"/>
            <p:cNvSpPr>
              <a:spLocks noChangeShapeType="1"/>
            </p:cNvSpPr>
            <p:nvPr/>
          </p:nvSpPr>
          <p:spPr bwMode="blackWhite">
            <a:xfrm>
              <a:off x="1135424" y="4419775"/>
              <a:ext cx="144706" cy="400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TW" altLang="en-US"/>
            </a:p>
          </p:txBody>
        </p:sp>
      </p:grpSp>
      <p:grpSp>
        <p:nvGrpSpPr>
          <p:cNvPr id="8" name="群組 7"/>
          <p:cNvGrpSpPr/>
          <p:nvPr/>
        </p:nvGrpSpPr>
        <p:grpSpPr>
          <a:xfrm>
            <a:off x="535919" y="1994280"/>
            <a:ext cx="2505731" cy="1157643"/>
            <a:chOff x="579987" y="2082242"/>
            <a:chExt cx="2505731" cy="1157643"/>
          </a:xfrm>
        </p:grpSpPr>
        <p:sp>
          <p:nvSpPr>
            <p:cNvPr id="202" name="Text Box 35"/>
            <p:cNvSpPr txBox="1">
              <a:spLocks noChangeArrowheads="1"/>
            </p:cNvSpPr>
            <p:nvPr/>
          </p:nvSpPr>
          <p:spPr bwMode="gray">
            <a:xfrm>
              <a:off x="704026" y="2082242"/>
              <a:ext cx="19750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zh-TW" altLang="en-US" sz="1400" dirty="0" smtClean="0">
                  <a:latin typeface="Arial" panose="020B0604020202020204" pitchFamily="34" charset="0"/>
                  <a:ea typeface="微軟正黑體" panose="020B0604030504040204" pitchFamily="34" charset="-120"/>
                  <a:cs typeface="Arial" panose="020B0604020202020204" pitchFamily="34" charset="0"/>
                </a:rPr>
                <a:t>其</a:t>
              </a:r>
              <a:r>
                <a:rPr lang="zh-TW" altLang="en-US" sz="1400" dirty="0">
                  <a:latin typeface="Arial" panose="020B0604020202020204" pitchFamily="34" charset="0"/>
                  <a:ea typeface="微軟正黑體" panose="020B0604030504040204" pitchFamily="34" charset="-120"/>
                  <a:cs typeface="Arial" panose="020B0604020202020204" pitchFamily="34" charset="0"/>
                </a:rPr>
                <a:t>他</a:t>
              </a:r>
              <a:endParaRPr lang="zh-TW" altLang="en-US" sz="1400" i="0" dirty="0">
                <a:latin typeface="Arial" panose="020B0604020202020204" pitchFamily="34" charset="0"/>
                <a:ea typeface="微軟正黑體" panose="020B0604030504040204" pitchFamily="34" charset="-120"/>
                <a:cs typeface="Arial" panose="020B0604020202020204" pitchFamily="34" charset="0"/>
              </a:endParaRPr>
            </a:p>
          </p:txBody>
        </p:sp>
        <p:sp>
          <p:nvSpPr>
            <p:cNvPr id="195" name="Text Box 27"/>
            <p:cNvSpPr txBox="1">
              <a:spLocks noChangeArrowheads="1"/>
            </p:cNvSpPr>
            <p:nvPr/>
          </p:nvSpPr>
          <p:spPr bwMode="gray">
            <a:xfrm>
              <a:off x="707214" y="2932108"/>
              <a:ext cx="2089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None/>
              </a:pPr>
              <a:r>
                <a:rPr lang="zh-TW" altLang="en-US" sz="1400" dirty="0">
                  <a:latin typeface="Arial" panose="020B0604020202020204" pitchFamily="34" charset="0"/>
                  <a:ea typeface="微軟正黑體" panose="020B0604030504040204" pitchFamily="34" charset="-120"/>
                  <a:cs typeface="Arial" panose="020B0604020202020204" pitchFamily="34" charset="0"/>
                </a:rPr>
                <a:t>傳統型</a:t>
              </a:r>
              <a:r>
                <a:rPr lang="zh-TW" altLang="en-US" sz="1400" dirty="0" smtClean="0">
                  <a:latin typeface="Arial" panose="020B0604020202020204" pitchFamily="34" charset="0"/>
                  <a:ea typeface="微軟正黑體" panose="020B0604030504040204" pitchFamily="34" charset="-120"/>
                  <a:cs typeface="Arial" panose="020B0604020202020204" pitchFamily="34" charset="0"/>
                </a:rPr>
                <a:t>壽險</a:t>
              </a:r>
              <a:r>
                <a:rPr lang="en-US" altLang="zh-TW" sz="1400"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1400" dirty="0">
                  <a:latin typeface="Arial" panose="020B0604020202020204" pitchFamily="34" charset="0"/>
                  <a:ea typeface="微軟正黑體" panose="020B0604030504040204" pitchFamily="34" charset="-120"/>
                  <a:cs typeface="Arial" panose="020B0604020202020204" pitchFamily="34" charset="0"/>
                </a:rPr>
                <a:t>儲蓄</a:t>
              </a:r>
              <a:r>
                <a:rPr lang="zh-TW" altLang="en-US" sz="1400" dirty="0" smtClean="0">
                  <a:latin typeface="Arial" panose="020B0604020202020204" pitchFamily="34" charset="0"/>
                  <a:ea typeface="微軟正黑體" panose="020B0604030504040204" pitchFamily="34" charset="-120"/>
                  <a:cs typeface="Arial" panose="020B0604020202020204" pitchFamily="34" charset="0"/>
                </a:rPr>
                <a:t>型</a:t>
              </a:r>
              <a:endParaRPr lang="zh-TW" altLang="en-US" sz="1400" dirty="0">
                <a:latin typeface="Arial" panose="020B0604020202020204" pitchFamily="34" charset="0"/>
                <a:ea typeface="微軟正黑體" panose="020B0604030504040204" pitchFamily="34" charset="-120"/>
                <a:cs typeface="Arial" panose="020B0604020202020204" pitchFamily="34" charset="0"/>
              </a:endParaRPr>
            </a:p>
          </p:txBody>
        </p:sp>
        <p:sp>
          <p:nvSpPr>
            <p:cNvPr id="196" name="Rectangle 28"/>
            <p:cNvSpPr>
              <a:spLocks noChangeArrowheads="1"/>
            </p:cNvSpPr>
            <p:nvPr/>
          </p:nvSpPr>
          <p:spPr bwMode="gray">
            <a:xfrm>
              <a:off x="579987" y="2565453"/>
              <a:ext cx="179698" cy="179793"/>
            </a:xfrm>
            <a:prstGeom prst="rect">
              <a:avLst/>
            </a:prstGeom>
            <a:solidFill>
              <a:srgbClr val="00A94F"/>
            </a:solidFill>
            <a:ln w="9525" algn="ctr">
              <a:solidFill>
                <a:schemeClr val="bg1"/>
              </a:solidFill>
              <a:miter lim="800000"/>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300"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97" name="Text Box 29"/>
            <p:cNvSpPr txBox="1">
              <a:spLocks noChangeArrowheads="1"/>
            </p:cNvSpPr>
            <p:nvPr/>
          </p:nvSpPr>
          <p:spPr bwMode="gray">
            <a:xfrm>
              <a:off x="704026" y="2506528"/>
              <a:ext cx="19655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None/>
              </a:pPr>
              <a:r>
                <a:rPr lang="zh-TW" altLang="en-US" sz="1400" dirty="0">
                  <a:latin typeface="Arial" panose="020B0604020202020204" pitchFamily="34" charset="0"/>
                  <a:ea typeface="微軟正黑體" panose="020B0604030504040204" pitchFamily="34" charset="-120"/>
                  <a:cs typeface="Arial" panose="020B0604020202020204" pitchFamily="34" charset="0"/>
                </a:rPr>
                <a:t>健康及意外險</a:t>
              </a:r>
              <a:endParaRPr lang="zh-TW" altLang="en-US" sz="1400" i="0" dirty="0">
                <a:latin typeface="Arial" panose="020B0604020202020204" pitchFamily="34" charset="0"/>
                <a:ea typeface="微軟正黑體" panose="020B0604030504040204" pitchFamily="34" charset="-120"/>
                <a:cs typeface="Arial" panose="020B0604020202020204" pitchFamily="34" charset="0"/>
              </a:endParaRPr>
            </a:p>
          </p:txBody>
        </p:sp>
        <p:sp>
          <p:nvSpPr>
            <p:cNvPr id="199" name="Rectangle 32"/>
            <p:cNvSpPr>
              <a:spLocks noChangeArrowheads="1"/>
            </p:cNvSpPr>
            <p:nvPr/>
          </p:nvSpPr>
          <p:spPr bwMode="gray">
            <a:xfrm>
              <a:off x="579987" y="2143770"/>
              <a:ext cx="179698" cy="179793"/>
            </a:xfrm>
            <a:prstGeom prst="rect">
              <a:avLst/>
            </a:prstGeom>
            <a:pattFill prst="pct60">
              <a:fgClr>
                <a:schemeClr val="accent3"/>
              </a:fgClr>
              <a:bgClr>
                <a:schemeClr val="bg1"/>
              </a:bgClr>
            </a:pattFill>
            <a:ln w="9525" algn="ctr">
              <a:solidFill>
                <a:schemeClr val="bg1"/>
              </a:solidFill>
              <a:miter lim="800000"/>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30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00" name="Text Box 33"/>
            <p:cNvSpPr txBox="1">
              <a:spLocks noChangeArrowheads="1"/>
            </p:cNvSpPr>
            <p:nvPr/>
          </p:nvSpPr>
          <p:spPr bwMode="gray">
            <a:xfrm>
              <a:off x="704026" y="2316776"/>
              <a:ext cx="23816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None/>
              </a:pPr>
              <a:r>
                <a:rPr lang="zh-TW" altLang="en-US" sz="1400" dirty="0">
                  <a:latin typeface="Arial" panose="020B0604020202020204" pitchFamily="34" charset="0"/>
                  <a:ea typeface="微軟正黑體" panose="020B0604030504040204" pitchFamily="34" charset="-120"/>
                  <a:cs typeface="Arial" panose="020B0604020202020204" pitchFamily="34" charset="0"/>
                </a:rPr>
                <a:t>投資型</a:t>
              </a:r>
              <a:r>
                <a:rPr lang="zh-TW" altLang="en-US" sz="1400" dirty="0" smtClean="0">
                  <a:latin typeface="Arial" panose="020B0604020202020204" pitchFamily="34" charset="0"/>
                  <a:ea typeface="微軟正黑體" panose="020B0604030504040204" pitchFamily="34" charset="-120"/>
                  <a:cs typeface="Arial" panose="020B0604020202020204" pitchFamily="34" charset="0"/>
                </a:rPr>
                <a:t>商品及利變型年金</a:t>
              </a:r>
              <a:endParaRPr lang="zh-TW" altLang="en-US" sz="1400" dirty="0">
                <a:latin typeface="+mj-lt"/>
                <a:ea typeface="+mn-ea"/>
                <a:cs typeface="Arial" panose="020B0604020202020204" pitchFamily="34" charset="0"/>
              </a:endParaRPr>
            </a:p>
          </p:txBody>
        </p:sp>
        <p:sp>
          <p:nvSpPr>
            <p:cNvPr id="218" name="Text Box 119"/>
            <p:cNvSpPr txBox="1">
              <a:spLocks noChangeArrowheads="1"/>
            </p:cNvSpPr>
            <p:nvPr/>
          </p:nvSpPr>
          <p:spPr bwMode="gray">
            <a:xfrm>
              <a:off x="706036" y="2719319"/>
              <a:ext cx="20923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zh-TW" altLang="en-US" sz="1400" dirty="0">
                  <a:latin typeface="Arial" panose="020B0604020202020204" pitchFamily="34" charset="0"/>
                  <a:ea typeface="微軟正黑體" panose="020B0604030504040204" pitchFamily="34" charset="-120"/>
                  <a:cs typeface="Arial" panose="020B0604020202020204" pitchFamily="34" charset="0"/>
                </a:rPr>
                <a:t>傳統型</a:t>
              </a:r>
              <a:r>
                <a:rPr lang="zh-TW" altLang="en-US" sz="1400" dirty="0" smtClean="0">
                  <a:latin typeface="Arial" panose="020B0604020202020204" pitchFamily="34" charset="0"/>
                  <a:ea typeface="微軟正黑體" panose="020B0604030504040204" pitchFamily="34" charset="-120"/>
                  <a:cs typeface="Arial" panose="020B0604020202020204" pitchFamily="34" charset="0"/>
                </a:rPr>
                <a:t>壽險</a:t>
              </a:r>
              <a:r>
                <a:rPr lang="en-US" altLang="zh-TW" sz="1400"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1400" dirty="0" smtClean="0">
                  <a:latin typeface="Arial" panose="020B0604020202020204" pitchFamily="34" charset="0"/>
                  <a:ea typeface="微軟正黑體" panose="020B0604030504040204" pitchFamily="34" charset="-120"/>
                  <a:cs typeface="Arial" panose="020B0604020202020204" pitchFamily="34" charset="0"/>
                </a:rPr>
                <a:t>保障型</a:t>
              </a:r>
              <a:endParaRPr lang="zh-TW" altLang="en-US" sz="1400" i="0" dirty="0">
                <a:latin typeface="Arial" panose="020B0604020202020204" pitchFamily="34" charset="0"/>
                <a:ea typeface="微軟正黑體" panose="020B0604030504040204" pitchFamily="34" charset="-120"/>
                <a:cs typeface="Arial" panose="020B0604020202020204" pitchFamily="34" charset="0"/>
              </a:endParaRPr>
            </a:p>
          </p:txBody>
        </p:sp>
        <p:sp>
          <p:nvSpPr>
            <p:cNvPr id="77" name="Rectangle 26"/>
            <p:cNvSpPr>
              <a:spLocks noChangeArrowheads="1"/>
            </p:cNvSpPr>
            <p:nvPr/>
          </p:nvSpPr>
          <p:spPr bwMode="gray">
            <a:xfrm>
              <a:off x="579987" y="2987136"/>
              <a:ext cx="179698" cy="179793"/>
            </a:xfrm>
            <a:prstGeom prst="rect">
              <a:avLst/>
            </a:prstGeom>
            <a:solidFill>
              <a:srgbClr val="004C8D"/>
            </a:solidFill>
            <a:ln w="9525" algn="ctr">
              <a:solidFill>
                <a:schemeClr val="bg1"/>
              </a:solidFill>
              <a:miter lim="800000"/>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30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90" name="Rectangle 30"/>
            <p:cNvSpPr>
              <a:spLocks noChangeArrowheads="1"/>
            </p:cNvSpPr>
            <p:nvPr/>
          </p:nvSpPr>
          <p:spPr bwMode="gray">
            <a:xfrm>
              <a:off x="579987" y="2776191"/>
              <a:ext cx="180000" cy="180000"/>
            </a:xfrm>
            <a:prstGeom prst="rect">
              <a:avLst/>
            </a:prstGeom>
            <a:pattFill prst="pct60">
              <a:fgClr>
                <a:srgbClr val="004C8D"/>
              </a:fgClr>
              <a:bgClr>
                <a:schemeClr val="bg1"/>
              </a:bgClr>
            </a:pattFill>
            <a:ln w="9525" algn="ctr">
              <a:solidFill>
                <a:schemeClr val="bg1"/>
              </a:solidFill>
              <a:miter lim="800000"/>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500">
                <a:solidFill>
                  <a:prstClr val="white"/>
                </a:solidFill>
                <a:latin typeface="+mn-lt"/>
              </a:endParaRPr>
            </a:p>
          </p:txBody>
        </p:sp>
        <p:sp>
          <p:nvSpPr>
            <p:cNvPr id="91" name="Rectangle 118"/>
            <p:cNvSpPr>
              <a:spLocks noChangeArrowheads="1"/>
            </p:cNvSpPr>
            <p:nvPr/>
          </p:nvSpPr>
          <p:spPr bwMode="gray">
            <a:xfrm>
              <a:off x="579987" y="2354508"/>
              <a:ext cx="180000" cy="180000"/>
            </a:xfrm>
            <a:prstGeom prst="rect">
              <a:avLst/>
            </a:prstGeom>
            <a:solidFill>
              <a:srgbClr val="FFC93E"/>
            </a:solidFill>
            <a:ln w="9525" algn="ctr">
              <a:solidFill>
                <a:schemeClr val="bg1"/>
              </a:solidFill>
              <a:miter lim="800000"/>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400">
                <a:pattFill prst="pct60">
                  <a:fgClr>
                    <a:schemeClr val="accent1"/>
                  </a:fgClr>
                  <a:bgClr>
                    <a:schemeClr val="bg1"/>
                  </a:bgClr>
                </a:pattFill>
                <a:latin typeface="Arial" panose="020B0604020202020204" pitchFamily="34" charset="0"/>
                <a:ea typeface="微軟正黑體" panose="020B0604030504040204" pitchFamily="34" charset="-120"/>
                <a:cs typeface="Arial" panose="020B0604020202020204" pitchFamily="34" charset="0"/>
              </a:endParaRPr>
            </a:p>
          </p:txBody>
        </p:sp>
      </p:grpSp>
      <p:grpSp>
        <p:nvGrpSpPr>
          <p:cNvPr id="115" name="群組 114"/>
          <p:cNvGrpSpPr/>
          <p:nvPr/>
        </p:nvGrpSpPr>
        <p:grpSpPr>
          <a:xfrm>
            <a:off x="7944156" y="4468595"/>
            <a:ext cx="703626" cy="1140180"/>
            <a:chOff x="3402541" y="4986837"/>
            <a:chExt cx="703626" cy="1140180"/>
          </a:xfrm>
        </p:grpSpPr>
        <p:sp>
          <p:nvSpPr>
            <p:cNvPr id="116" name="Text Box 47"/>
            <p:cNvSpPr txBox="1">
              <a:spLocks noChangeArrowheads="1"/>
            </p:cNvSpPr>
            <p:nvPr/>
          </p:nvSpPr>
          <p:spPr bwMode="blackWhite">
            <a:xfrm>
              <a:off x="3465917" y="5594475"/>
              <a:ext cx="6319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400" dirty="0" smtClean="0">
                  <a:latin typeface="+mn-lt"/>
                </a:rPr>
                <a:t>13.9</a:t>
              </a:r>
              <a:r>
                <a:rPr lang="en-US" altLang="zh-TW" sz="1400" i="0" dirty="0" smtClean="0">
                  <a:latin typeface="+mn-lt"/>
                </a:rPr>
                <a:t>%</a:t>
              </a:r>
              <a:endParaRPr lang="en-US" altLang="zh-TW" sz="1400" i="0" dirty="0">
                <a:latin typeface="+mn-lt"/>
              </a:endParaRPr>
            </a:p>
          </p:txBody>
        </p:sp>
        <p:sp>
          <p:nvSpPr>
            <p:cNvPr id="117" name="Text Box 42"/>
            <p:cNvSpPr txBox="1">
              <a:spLocks noChangeArrowheads="1"/>
            </p:cNvSpPr>
            <p:nvPr/>
          </p:nvSpPr>
          <p:spPr bwMode="blackWhite">
            <a:xfrm>
              <a:off x="3464645" y="5391438"/>
              <a:ext cx="64152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400" dirty="0" smtClean="0">
                  <a:latin typeface="+mn-lt"/>
                </a:rPr>
                <a:t>15.4</a:t>
              </a:r>
              <a:r>
                <a:rPr lang="en-US" altLang="zh-TW" sz="1500" i="0" dirty="0" smtClean="0">
                  <a:latin typeface="+mn-lt"/>
                </a:rPr>
                <a:t>%</a:t>
              </a:r>
              <a:endParaRPr lang="en-US" altLang="zh-TW" sz="1500" i="0" dirty="0">
                <a:latin typeface="+mn-lt"/>
              </a:endParaRPr>
            </a:p>
          </p:txBody>
        </p:sp>
        <p:sp>
          <p:nvSpPr>
            <p:cNvPr id="118" name="Text Box 47"/>
            <p:cNvSpPr txBox="1">
              <a:spLocks noChangeArrowheads="1"/>
            </p:cNvSpPr>
            <p:nvPr/>
          </p:nvSpPr>
          <p:spPr bwMode="blackWhite">
            <a:xfrm>
              <a:off x="3521436" y="4986837"/>
              <a:ext cx="5405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400" dirty="0" smtClean="0">
                  <a:latin typeface="+mn-lt"/>
                </a:rPr>
                <a:t>7.3</a:t>
              </a:r>
              <a:r>
                <a:rPr lang="en-US" altLang="zh-TW" sz="1400" i="0" dirty="0" smtClean="0">
                  <a:latin typeface="+mn-lt"/>
                </a:rPr>
                <a:t>%</a:t>
              </a:r>
              <a:endParaRPr lang="en-US" altLang="zh-TW" sz="1400" i="0" dirty="0">
                <a:latin typeface="+mn-lt"/>
              </a:endParaRPr>
            </a:p>
          </p:txBody>
        </p:sp>
        <p:sp>
          <p:nvSpPr>
            <p:cNvPr id="119" name="Text Box 42"/>
            <p:cNvSpPr txBox="1">
              <a:spLocks noChangeArrowheads="1"/>
            </p:cNvSpPr>
            <p:nvPr/>
          </p:nvSpPr>
          <p:spPr bwMode="blackWhite">
            <a:xfrm>
              <a:off x="3473225" y="5800237"/>
              <a:ext cx="6319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400" dirty="0" smtClean="0">
                  <a:latin typeface="+mn-lt"/>
                </a:rPr>
                <a:t>33.0</a:t>
              </a:r>
              <a:r>
                <a:rPr lang="en-US" altLang="zh-TW" sz="1400" i="0" dirty="0" smtClean="0">
                  <a:latin typeface="+mn-lt"/>
                </a:rPr>
                <a:t>%</a:t>
              </a:r>
              <a:endParaRPr lang="en-US" altLang="zh-TW" sz="1400" i="0" dirty="0">
                <a:latin typeface="+mn-lt"/>
              </a:endParaRPr>
            </a:p>
          </p:txBody>
        </p:sp>
        <p:sp>
          <p:nvSpPr>
            <p:cNvPr id="120" name="Text Box 47"/>
            <p:cNvSpPr txBox="1">
              <a:spLocks noChangeArrowheads="1"/>
            </p:cNvSpPr>
            <p:nvPr/>
          </p:nvSpPr>
          <p:spPr bwMode="blackWhite">
            <a:xfrm>
              <a:off x="3463700" y="5181202"/>
              <a:ext cx="6319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400" dirty="0" smtClean="0">
                  <a:latin typeface="+mn-lt"/>
                </a:rPr>
                <a:t>30.5%</a:t>
              </a:r>
              <a:endParaRPr lang="en-US" altLang="zh-TW" sz="1400" i="0" dirty="0">
                <a:latin typeface="+mn-lt"/>
              </a:endParaRPr>
            </a:p>
          </p:txBody>
        </p:sp>
        <p:sp>
          <p:nvSpPr>
            <p:cNvPr id="121" name="AutoShape 40"/>
            <p:cNvSpPr>
              <a:spLocks/>
            </p:cNvSpPr>
            <p:nvPr/>
          </p:nvSpPr>
          <p:spPr bwMode="blackWhite">
            <a:xfrm>
              <a:off x="3420055" y="5200384"/>
              <a:ext cx="49096" cy="288000"/>
            </a:xfrm>
            <a:prstGeom prst="rightBrace">
              <a:avLst>
                <a:gd name="adj1" fmla="val 11388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800">
                <a:solidFill>
                  <a:schemeClr val="bg1"/>
                </a:solidFill>
                <a:latin typeface="+mn-lt"/>
              </a:endParaRPr>
            </a:p>
          </p:txBody>
        </p:sp>
        <p:sp>
          <p:nvSpPr>
            <p:cNvPr id="122" name="AutoShape 40"/>
            <p:cNvSpPr>
              <a:spLocks/>
            </p:cNvSpPr>
            <p:nvPr/>
          </p:nvSpPr>
          <p:spPr bwMode="blackWhite">
            <a:xfrm>
              <a:off x="3417260" y="5500990"/>
              <a:ext cx="45719" cy="144000"/>
            </a:xfrm>
            <a:prstGeom prst="rightBrace">
              <a:avLst>
                <a:gd name="adj1" fmla="val 11390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800">
                <a:solidFill>
                  <a:schemeClr val="bg1"/>
                </a:solidFill>
                <a:latin typeface="+mn-lt"/>
              </a:endParaRPr>
            </a:p>
          </p:txBody>
        </p:sp>
        <p:sp>
          <p:nvSpPr>
            <p:cNvPr id="123" name="Line 96"/>
            <p:cNvSpPr>
              <a:spLocks noChangeShapeType="1"/>
            </p:cNvSpPr>
            <p:nvPr/>
          </p:nvSpPr>
          <p:spPr bwMode="blackWhite">
            <a:xfrm>
              <a:off x="3402541" y="5142609"/>
              <a:ext cx="108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TW" altLang="en-US"/>
            </a:p>
          </p:txBody>
        </p:sp>
        <p:sp>
          <p:nvSpPr>
            <p:cNvPr id="124" name="AutoShape 40"/>
            <p:cNvSpPr>
              <a:spLocks/>
            </p:cNvSpPr>
            <p:nvPr/>
          </p:nvSpPr>
          <p:spPr bwMode="blackWhite">
            <a:xfrm>
              <a:off x="3416404" y="5803017"/>
              <a:ext cx="46800" cy="324000"/>
            </a:xfrm>
            <a:prstGeom prst="rightBrace">
              <a:avLst>
                <a:gd name="adj1" fmla="val 11390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800" dirty="0">
                <a:solidFill>
                  <a:schemeClr val="bg1"/>
                </a:solidFill>
                <a:latin typeface="+mn-lt"/>
              </a:endParaRPr>
            </a:p>
          </p:txBody>
        </p:sp>
      </p:grpSp>
      <p:sp>
        <p:nvSpPr>
          <p:cNvPr id="139" name="AutoShape 40"/>
          <p:cNvSpPr>
            <a:spLocks/>
          </p:cNvSpPr>
          <p:nvPr/>
        </p:nvSpPr>
        <p:spPr bwMode="blackWhite">
          <a:xfrm>
            <a:off x="7963528" y="5150957"/>
            <a:ext cx="45719" cy="108000"/>
          </a:xfrm>
          <a:prstGeom prst="rightBrace">
            <a:avLst>
              <a:gd name="adj1" fmla="val 11390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800">
              <a:solidFill>
                <a:schemeClr val="bg1"/>
              </a:solidFill>
              <a:latin typeface="+mn-lt"/>
            </a:endParaRPr>
          </a:p>
        </p:txBody>
      </p:sp>
      <p:grpSp>
        <p:nvGrpSpPr>
          <p:cNvPr id="140" name="群組 139"/>
          <p:cNvGrpSpPr/>
          <p:nvPr/>
        </p:nvGrpSpPr>
        <p:grpSpPr>
          <a:xfrm>
            <a:off x="4950008" y="3537903"/>
            <a:ext cx="755901" cy="2065523"/>
            <a:chOff x="4119539" y="4252225"/>
            <a:chExt cx="755901" cy="2065523"/>
          </a:xfrm>
        </p:grpSpPr>
        <p:sp>
          <p:nvSpPr>
            <p:cNvPr id="141" name="Text Box 42"/>
            <p:cNvSpPr txBox="1">
              <a:spLocks noChangeArrowheads="1"/>
            </p:cNvSpPr>
            <p:nvPr/>
          </p:nvSpPr>
          <p:spPr bwMode="blackWhite">
            <a:xfrm>
              <a:off x="4119539" y="4776297"/>
              <a:ext cx="6696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spcBef>
                  <a:spcPct val="0"/>
                </a:spcBef>
                <a:buFontTx/>
                <a:buNone/>
              </a:pPr>
              <a:r>
                <a:rPr lang="en-US" altLang="zh-TW" sz="1400" dirty="0" smtClean="0">
                  <a:latin typeface="+mj-lt"/>
                </a:rPr>
                <a:t>12.6</a:t>
              </a:r>
              <a:r>
                <a:rPr lang="en-US" altLang="zh-TW" sz="1400" i="0" dirty="0" smtClean="0">
                  <a:latin typeface="+mj-lt"/>
                </a:rPr>
                <a:t>%</a:t>
              </a:r>
              <a:endParaRPr lang="en-US" altLang="zh-TW" sz="1400" i="0" dirty="0">
                <a:latin typeface="+mj-lt"/>
              </a:endParaRPr>
            </a:p>
          </p:txBody>
        </p:sp>
        <p:sp>
          <p:nvSpPr>
            <p:cNvPr id="145" name="AutoShape 40"/>
            <p:cNvSpPr>
              <a:spLocks/>
            </p:cNvSpPr>
            <p:nvPr/>
          </p:nvSpPr>
          <p:spPr bwMode="blackWhite">
            <a:xfrm flipH="1">
              <a:off x="4807168" y="5039748"/>
              <a:ext cx="67744" cy="1278000"/>
            </a:xfrm>
            <a:prstGeom prst="rightBrace">
              <a:avLst>
                <a:gd name="adj1" fmla="val 11390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800">
                <a:latin typeface="+mj-lt"/>
              </a:endParaRPr>
            </a:p>
          </p:txBody>
        </p:sp>
        <p:sp>
          <p:nvSpPr>
            <p:cNvPr id="146" name="AutoShape 40"/>
            <p:cNvSpPr>
              <a:spLocks/>
            </p:cNvSpPr>
            <p:nvPr/>
          </p:nvSpPr>
          <p:spPr bwMode="blackWhite">
            <a:xfrm flipH="1">
              <a:off x="4805418" y="4810303"/>
              <a:ext cx="67744" cy="216000"/>
            </a:xfrm>
            <a:prstGeom prst="rightBrace">
              <a:avLst>
                <a:gd name="adj1" fmla="val 11388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800">
                <a:latin typeface="+mj-lt"/>
              </a:endParaRPr>
            </a:p>
          </p:txBody>
        </p:sp>
        <p:sp>
          <p:nvSpPr>
            <p:cNvPr id="149" name="AutoShape 40"/>
            <p:cNvSpPr>
              <a:spLocks/>
            </p:cNvSpPr>
            <p:nvPr/>
          </p:nvSpPr>
          <p:spPr bwMode="blackWhite">
            <a:xfrm flipH="1">
              <a:off x="4807696" y="4527940"/>
              <a:ext cx="67744" cy="144000"/>
            </a:xfrm>
            <a:prstGeom prst="rightBrace">
              <a:avLst>
                <a:gd name="adj1" fmla="val 11388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800">
                <a:latin typeface="+mj-lt"/>
              </a:endParaRPr>
            </a:p>
          </p:txBody>
        </p:sp>
        <p:sp>
          <p:nvSpPr>
            <p:cNvPr id="151" name="Text Box 47"/>
            <p:cNvSpPr txBox="1">
              <a:spLocks noChangeArrowheads="1"/>
            </p:cNvSpPr>
            <p:nvPr/>
          </p:nvSpPr>
          <p:spPr bwMode="blackWhite">
            <a:xfrm>
              <a:off x="4132289" y="4252225"/>
              <a:ext cx="667649"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spcBef>
                  <a:spcPct val="0"/>
                </a:spcBef>
                <a:buFontTx/>
                <a:buNone/>
              </a:pPr>
              <a:r>
                <a:rPr lang="en-US" altLang="zh-TW" sz="1400" dirty="0" smtClean="0">
                  <a:latin typeface="+mj-lt"/>
                </a:rPr>
                <a:t>5.7</a:t>
              </a:r>
              <a:r>
                <a:rPr lang="en-US" altLang="zh-TW" sz="1400" i="0" dirty="0" smtClean="0">
                  <a:latin typeface="+mj-lt"/>
                </a:rPr>
                <a:t>%</a:t>
              </a:r>
              <a:endParaRPr lang="en-US" altLang="zh-TW" sz="1400" i="0" dirty="0">
                <a:latin typeface="+mj-lt"/>
              </a:endParaRPr>
            </a:p>
          </p:txBody>
        </p:sp>
        <p:sp>
          <p:nvSpPr>
            <p:cNvPr id="152" name="Text Box 47"/>
            <p:cNvSpPr txBox="1">
              <a:spLocks noChangeArrowheads="1"/>
            </p:cNvSpPr>
            <p:nvPr/>
          </p:nvSpPr>
          <p:spPr bwMode="blackWhite">
            <a:xfrm>
              <a:off x="4127161" y="4449297"/>
              <a:ext cx="669601"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spcBef>
                  <a:spcPct val="0"/>
                </a:spcBef>
                <a:buFontTx/>
                <a:buNone/>
              </a:pPr>
              <a:r>
                <a:rPr lang="en-US" altLang="zh-TW" sz="1400" dirty="0" smtClean="0">
                  <a:latin typeface="+mj-lt"/>
                </a:rPr>
                <a:t>7.3</a:t>
              </a:r>
              <a:r>
                <a:rPr lang="en-US" altLang="zh-TW" sz="1400" i="0" dirty="0" smtClean="0">
                  <a:latin typeface="+mj-lt"/>
                </a:rPr>
                <a:t>%</a:t>
              </a:r>
              <a:endParaRPr lang="en-US" altLang="zh-TW" sz="1400" i="0" dirty="0">
                <a:latin typeface="+mj-lt"/>
              </a:endParaRPr>
            </a:p>
          </p:txBody>
        </p:sp>
        <p:sp>
          <p:nvSpPr>
            <p:cNvPr id="155" name="Text Box 47"/>
            <p:cNvSpPr txBox="1">
              <a:spLocks noChangeArrowheads="1"/>
            </p:cNvSpPr>
            <p:nvPr/>
          </p:nvSpPr>
          <p:spPr bwMode="blackWhite">
            <a:xfrm>
              <a:off x="4123552" y="4608722"/>
              <a:ext cx="669601"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spcBef>
                  <a:spcPct val="0"/>
                </a:spcBef>
                <a:buFontTx/>
                <a:buNone/>
              </a:pPr>
              <a:r>
                <a:rPr lang="en-US" altLang="zh-TW" sz="1400" dirty="0" smtClean="0">
                  <a:latin typeface="+mj-lt"/>
                </a:rPr>
                <a:t>7.1</a:t>
              </a:r>
              <a:r>
                <a:rPr lang="en-US" altLang="zh-TW" sz="1400" i="0" dirty="0" smtClean="0">
                  <a:latin typeface="+mj-lt"/>
                </a:rPr>
                <a:t>%</a:t>
              </a:r>
              <a:endParaRPr lang="en-US" altLang="zh-TW" sz="1400" i="0" dirty="0">
                <a:latin typeface="+mj-lt"/>
              </a:endParaRPr>
            </a:p>
          </p:txBody>
        </p:sp>
        <p:sp>
          <p:nvSpPr>
            <p:cNvPr id="156" name="Text Box 47"/>
            <p:cNvSpPr txBox="1">
              <a:spLocks noChangeArrowheads="1"/>
            </p:cNvSpPr>
            <p:nvPr/>
          </p:nvSpPr>
          <p:spPr bwMode="blackWhite">
            <a:xfrm>
              <a:off x="4143400" y="5520960"/>
              <a:ext cx="6676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spcBef>
                  <a:spcPct val="0"/>
                </a:spcBef>
                <a:buFontTx/>
                <a:buNone/>
              </a:pPr>
              <a:r>
                <a:rPr lang="en-US" altLang="zh-TW" sz="1400" dirty="0" smtClean="0">
                  <a:latin typeface="+mj-lt"/>
                </a:rPr>
                <a:t>67.3</a:t>
              </a:r>
              <a:r>
                <a:rPr lang="en-US" altLang="zh-TW" sz="1400" i="0" dirty="0" smtClean="0">
                  <a:latin typeface="+mj-lt"/>
                </a:rPr>
                <a:t>%</a:t>
              </a:r>
              <a:endParaRPr lang="en-US" altLang="zh-TW" sz="1400" i="0" dirty="0">
                <a:latin typeface="+mj-lt"/>
              </a:endParaRPr>
            </a:p>
          </p:txBody>
        </p:sp>
      </p:grpSp>
      <p:sp>
        <p:nvSpPr>
          <p:cNvPr id="157" name="Line 96"/>
          <p:cNvSpPr>
            <a:spLocks noChangeShapeType="1"/>
          </p:cNvSpPr>
          <p:nvPr/>
        </p:nvSpPr>
        <p:spPr bwMode="blackWhite">
          <a:xfrm>
            <a:off x="5572929" y="3709705"/>
            <a:ext cx="153373" cy="349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TW" altLang="en-US"/>
          </a:p>
        </p:txBody>
      </p:sp>
      <p:sp>
        <p:nvSpPr>
          <p:cNvPr id="159" name="Line 96"/>
          <p:cNvSpPr>
            <a:spLocks noChangeShapeType="1"/>
          </p:cNvSpPr>
          <p:nvPr/>
        </p:nvSpPr>
        <p:spPr bwMode="blackWhite">
          <a:xfrm flipV="1">
            <a:off x="5546264" y="3998804"/>
            <a:ext cx="177803" cy="306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TW" altLang="en-US"/>
          </a:p>
        </p:txBody>
      </p:sp>
      <p:grpSp>
        <p:nvGrpSpPr>
          <p:cNvPr id="6" name="群組 5"/>
          <p:cNvGrpSpPr/>
          <p:nvPr/>
        </p:nvGrpSpPr>
        <p:grpSpPr>
          <a:xfrm>
            <a:off x="-164311" y="5922514"/>
            <a:ext cx="4145051" cy="439992"/>
            <a:chOff x="-164311" y="6033184"/>
            <a:chExt cx="4145051" cy="439992"/>
          </a:xfrm>
        </p:grpSpPr>
        <p:grpSp>
          <p:nvGrpSpPr>
            <p:cNvPr id="161" name="群組 160"/>
            <p:cNvGrpSpPr/>
            <p:nvPr/>
          </p:nvGrpSpPr>
          <p:grpSpPr>
            <a:xfrm>
              <a:off x="-164311" y="6033184"/>
              <a:ext cx="4145051" cy="439992"/>
              <a:chOff x="177309" y="3415408"/>
              <a:chExt cx="4184463" cy="439992"/>
            </a:xfrm>
          </p:grpSpPr>
          <p:sp>
            <p:nvSpPr>
              <p:cNvPr id="162" name="Text Box 37"/>
              <p:cNvSpPr txBox="1">
                <a:spLocks noChangeArrowheads="1"/>
              </p:cNvSpPr>
              <p:nvPr/>
            </p:nvSpPr>
            <p:spPr bwMode="gray">
              <a:xfrm>
                <a:off x="1666189" y="3454971"/>
                <a:ext cx="962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spcBef>
                    <a:spcPct val="50000"/>
                  </a:spcBef>
                  <a:buNone/>
                </a:pPr>
                <a:r>
                  <a:rPr lang="en-US" altLang="zh-TW" sz="1800" b="1" dirty="0" smtClean="0">
                    <a:solidFill>
                      <a:schemeClr val="accent1">
                        <a:lumMod val="60000"/>
                        <a:lumOff val="40000"/>
                      </a:schemeClr>
                    </a:solidFill>
                    <a:latin typeface="+mj-lt"/>
                    <a:ea typeface="+mj-ea"/>
                    <a:cs typeface="Arial" panose="020B0604020202020204" pitchFamily="34" charset="0"/>
                  </a:rPr>
                  <a:t>50%</a:t>
                </a:r>
                <a:endParaRPr lang="en-US" altLang="zh-TW" sz="1800" b="1" dirty="0">
                  <a:solidFill>
                    <a:schemeClr val="accent1">
                      <a:lumMod val="60000"/>
                      <a:lumOff val="40000"/>
                    </a:schemeClr>
                  </a:solidFill>
                  <a:latin typeface="+mj-lt"/>
                  <a:ea typeface="+mj-ea"/>
                  <a:cs typeface="Arial" panose="020B0604020202020204" pitchFamily="34" charset="0"/>
                </a:endParaRPr>
              </a:p>
            </p:txBody>
          </p:sp>
          <p:sp>
            <p:nvSpPr>
              <p:cNvPr id="163" name="Text Box 38"/>
              <p:cNvSpPr txBox="1">
                <a:spLocks noChangeArrowheads="1"/>
              </p:cNvSpPr>
              <p:nvPr/>
            </p:nvSpPr>
            <p:spPr bwMode="gray">
              <a:xfrm>
                <a:off x="3190198" y="3457244"/>
                <a:ext cx="11715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spcBef>
                    <a:spcPct val="50000"/>
                  </a:spcBef>
                  <a:buNone/>
                </a:pPr>
                <a:r>
                  <a:rPr lang="en-US" altLang="zh-TW" sz="1800" b="1" dirty="0" smtClean="0">
                    <a:solidFill>
                      <a:schemeClr val="accent1">
                        <a:lumMod val="60000"/>
                        <a:lumOff val="40000"/>
                      </a:schemeClr>
                    </a:solidFill>
                    <a:latin typeface="+mj-lt"/>
                    <a:ea typeface="+mj-ea"/>
                  </a:rPr>
                  <a:t>73</a:t>
                </a:r>
                <a:r>
                  <a:rPr lang="en-US" altLang="zh-TW" sz="1800" b="1" dirty="0" smtClean="0">
                    <a:solidFill>
                      <a:schemeClr val="accent1">
                        <a:lumMod val="60000"/>
                        <a:lumOff val="40000"/>
                      </a:schemeClr>
                    </a:solidFill>
                    <a:latin typeface="+mj-lt"/>
                    <a:ea typeface="+mj-ea"/>
                    <a:cs typeface="Arial" panose="020B0604020202020204" pitchFamily="34" charset="0"/>
                  </a:rPr>
                  <a:t>%</a:t>
                </a:r>
                <a:endParaRPr lang="en-US" altLang="zh-TW" sz="1800" b="1" dirty="0">
                  <a:solidFill>
                    <a:schemeClr val="accent1">
                      <a:lumMod val="60000"/>
                      <a:lumOff val="40000"/>
                    </a:schemeClr>
                  </a:solidFill>
                  <a:latin typeface="+mj-lt"/>
                  <a:ea typeface="+mj-ea"/>
                  <a:cs typeface="Arial" panose="020B0604020202020204" pitchFamily="34" charset="0"/>
                </a:endParaRPr>
              </a:p>
            </p:txBody>
          </p:sp>
          <p:sp>
            <p:nvSpPr>
              <p:cNvPr id="165" name="Rectangle 35"/>
              <p:cNvSpPr>
                <a:spLocks noChangeArrowheads="1"/>
              </p:cNvSpPr>
              <p:nvPr/>
            </p:nvSpPr>
            <p:spPr bwMode="gray">
              <a:xfrm>
                <a:off x="1649907" y="3462612"/>
                <a:ext cx="2581255" cy="323849"/>
              </a:xfrm>
              <a:prstGeom prst="rect">
                <a:avLst/>
              </a:prstGeom>
              <a:noFill/>
              <a:ln w="19050">
                <a:solidFill>
                  <a:schemeClr val="accent1">
                    <a:lumMod val="60000"/>
                    <a:lumOff val="40000"/>
                  </a:schemeClr>
                </a:solidFill>
                <a:miter lim="800000"/>
                <a:headEnd/>
                <a:tailEnd/>
              </a:ln>
              <a:effectLst/>
            </p:spPr>
            <p:txBody>
              <a:bodyPr wrap="none" anchor="ctr"/>
              <a:lstStyle/>
              <a:p>
                <a:pPr>
                  <a:defRPr/>
                </a:pPr>
                <a:endParaRPr lang="zh-TW" altLang="zh-TW" sz="2000" i="0">
                  <a:solidFill>
                    <a:schemeClr val="accent1">
                      <a:lumMod val="60000"/>
                      <a:lumOff val="40000"/>
                    </a:schemeClr>
                  </a:solidFill>
                  <a:effectLst>
                    <a:outerShdw blurRad="38100" dist="38100" dir="2700000" algn="tl">
                      <a:srgbClr val="C0C0C0"/>
                    </a:outerShdw>
                  </a:effectLst>
                  <a:latin typeface="+mj-lt"/>
                  <a:ea typeface="+mj-ea"/>
                  <a:cs typeface="Arial" panose="020B0604020202020204" pitchFamily="34" charset="0"/>
                </a:endParaRPr>
              </a:p>
            </p:txBody>
          </p:sp>
          <p:sp>
            <p:nvSpPr>
              <p:cNvPr id="176" name="Text Box 14"/>
              <p:cNvSpPr txBox="1">
                <a:spLocks noChangeArrowheads="1"/>
              </p:cNvSpPr>
              <p:nvPr/>
            </p:nvSpPr>
            <p:spPr bwMode="blackWhite">
              <a:xfrm>
                <a:off x="177309" y="3415408"/>
                <a:ext cx="1709848" cy="439992"/>
              </a:xfrm>
              <a:prstGeom prst="rect">
                <a:avLst/>
              </a:prstGeom>
              <a:noFill/>
              <a:ln w="9525" algn="ctr">
                <a:noFill/>
                <a:miter lim="800000"/>
                <a:headEnd/>
                <a:tailEnd/>
              </a:ln>
            </p:spPr>
            <p:txBody>
              <a:bodyPr wrap="square">
                <a:spAutoFit/>
              </a:bodyPr>
              <a:lstStyle/>
              <a:p>
                <a:pPr algn="ctr">
                  <a:lnSpc>
                    <a:spcPct val="80000"/>
                  </a:lnSpc>
                </a:pPr>
                <a:r>
                  <a:rPr lang="zh-TW" altLang="en-US" sz="1400" b="1" dirty="0" smtClean="0">
                    <a:solidFill>
                      <a:schemeClr val="accent1">
                        <a:lumMod val="60000"/>
                        <a:lumOff val="40000"/>
                      </a:schemeClr>
                    </a:solidFill>
                    <a:latin typeface="+mj-lt"/>
                    <a:ea typeface="+mj-ea"/>
                    <a:cs typeface="Arial" panose="020B0604020202020204" pitchFamily="34" charset="0"/>
                  </a:rPr>
                  <a:t>外幣</a:t>
                </a:r>
                <a:r>
                  <a:rPr lang="zh-TW" altLang="en-US" sz="1400" b="1" dirty="0">
                    <a:solidFill>
                      <a:schemeClr val="accent1">
                        <a:lumMod val="60000"/>
                        <a:lumOff val="40000"/>
                      </a:schemeClr>
                    </a:solidFill>
                    <a:latin typeface="+mj-lt"/>
                    <a:ea typeface="+mj-ea"/>
                    <a:cs typeface="Arial" panose="020B0604020202020204" pitchFamily="34" charset="0"/>
                  </a:rPr>
                  <a:t>保單占</a:t>
                </a:r>
                <a:r>
                  <a:rPr lang="zh-TW" altLang="en-US" sz="1400" b="1" dirty="0" smtClean="0">
                    <a:solidFill>
                      <a:schemeClr val="accent1">
                        <a:lumMod val="60000"/>
                        <a:lumOff val="40000"/>
                      </a:schemeClr>
                    </a:solidFill>
                    <a:latin typeface="+mj-lt"/>
                    <a:ea typeface="+mj-ea"/>
                    <a:cs typeface="Arial" panose="020B0604020202020204" pitchFamily="34" charset="0"/>
                  </a:rPr>
                  <a:t>比</a:t>
                </a:r>
                <a:endParaRPr lang="en-US" altLang="zh-TW" sz="1400" b="1" dirty="0" smtClean="0">
                  <a:solidFill>
                    <a:schemeClr val="accent1">
                      <a:lumMod val="60000"/>
                      <a:lumOff val="40000"/>
                    </a:schemeClr>
                  </a:solidFill>
                  <a:latin typeface="+mj-lt"/>
                  <a:ea typeface="+mj-ea"/>
                  <a:cs typeface="Arial" panose="020B0604020202020204" pitchFamily="34" charset="0"/>
                </a:endParaRPr>
              </a:p>
              <a:p>
                <a:pPr algn="ctr">
                  <a:lnSpc>
                    <a:spcPct val="80000"/>
                  </a:lnSpc>
                </a:pPr>
                <a:r>
                  <a:rPr lang="en-US" altLang="zh-TW" sz="1400" b="1" dirty="0" smtClean="0">
                    <a:solidFill>
                      <a:schemeClr val="accent1">
                        <a:lumMod val="60000"/>
                        <a:lumOff val="40000"/>
                      </a:schemeClr>
                    </a:solidFill>
                    <a:latin typeface="+mj-lt"/>
                    <a:ea typeface="+mj-ea"/>
                    <a:cs typeface="Arial" panose="020B0604020202020204" pitchFamily="34" charset="0"/>
                  </a:rPr>
                  <a:t>(</a:t>
                </a:r>
                <a:r>
                  <a:rPr lang="zh-TW" altLang="en-US" sz="1400" b="1" dirty="0">
                    <a:solidFill>
                      <a:schemeClr val="accent1">
                        <a:lumMod val="60000"/>
                        <a:lumOff val="40000"/>
                      </a:schemeClr>
                    </a:solidFill>
                    <a:latin typeface="+mj-lt"/>
                    <a:ea typeface="+mj-ea"/>
                    <a:cs typeface="Arial" panose="020B0604020202020204" pitchFamily="34" charset="0"/>
                  </a:rPr>
                  <a:t>不含投資型</a:t>
                </a:r>
                <a:r>
                  <a:rPr lang="en-US" altLang="zh-TW" sz="1400" b="1" dirty="0">
                    <a:solidFill>
                      <a:schemeClr val="accent1">
                        <a:lumMod val="60000"/>
                        <a:lumOff val="40000"/>
                      </a:schemeClr>
                    </a:solidFill>
                    <a:latin typeface="+mj-lt"/>
                    <a:ea typeface="+mj-ea"/>
                    <a:cs typeface="Arial" panose="020B0604020202020204" pitchFamily="34" charset="0"/>
                  </a:rPr>
                  <a:t>)</a:t>
                </a:r>
                <a:endParaRPr lang="zh-TW" altLang="en-US" sz="1400" b="1" dirty="0">
                  <a:solidFill>
                    <a:schemeClr val="accent1">
                      <a:lumMod val="60000"/>
                      <a:lumOff val="40000"/>
                    </a:schemeClr>
                  </a:solidFill>
                  <a:latin typeface="+mj-lt"/>
                  <a:ea typeface="+mj-ea"/>
                  <a:cs typeface="Arial" panose="020B0604020202020204" pitchFamily="34" charset="0"/>
                </a:endParaRPr>
              </a:p>
            </p:txBody>
          </p:sp>
        </p:grpSp>
        <p:sp>
          <p:nvSpPr>
            <p:cNvPr id="89" name="Text Box 38"/>
            <p:cNvSpPr txBox="1">
              <a:spLocks noChangeArrowheads="1"/>
            </p:cNvSpPr>
            <p:nvPr/>
          </p:nvSpPr>
          <p:spPr bwMode="gray">
            <a:xfrm>
              <a:off x="1999634" y="6069782"/>
              <a:ext cx="11605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spcBef>
                  <a:spcPct val="50000"/>
                </a:spcBef>
                <a:buNone/>
              </a:pPr>
              <a:r>
                <a:rPr lang="en-US" altLang="zh-TW" sz="1800" b="1" dirty="0" smtClean="0">
                  <a:solidFill>
                    <a:schemeClr val="accent1">
                      <a:lumMod val="60000"/>
                      <a:lumOff val="40000"/>
                    </a:schemeClr>
                  </a:solidFill>
                  <a:latin typeface="+mj-lt"/>
                  <a:ea typeface="+mj-ea"/>
                </a:rPr>
                <a:t>68</a:t>
              </a:r>
              <a:r>
                <a:rPr lang="en-US" altLang="zh-TW" sz="1800" b="1" dirty="0" smtClean="0">
                  <a:solidFill>
                    <a:schemeClr val="accent1">
                      <a:lumMod val="60000"/>
                      <a:lumOff val="40000"/>
                    </a:schemeClr>
                  </a:solidFill>
                  <a:latin typeface="+mj-lt"/>
                  <a:ea typeface="+mj-ea"/>
                  <a:cs typeface="Arial" panose="020B0604020202020204" pitchFamily="34" charset="0"/>
                </a:rPr>
                <a:t>%</a:t>
              </a:r>
              <a:endParaRPr lang="en-US" altLang="zh-TW" sz="1800" b="1" dirty="0">
                <a:solidFill>
                  <a:schemeClr val="accent1">
                    <a:lumMod val="60000"/>
                    <a:lumOff val="40000"/>
                  </a:schemeClr>
                </a:solidFill>
                <a:latin typeface="+mj-lt"/>
                <a:ea typeface="+mj-ea"/>
                <a:cs typeface="Arial" panose="020B0604020202020204" pitchFamily="34" charset="0"/>
              </a:endParaRPr>
            </a:p>
          </p:txBody>
        </p:sp>
      </p:grpSp>
      <p:grpSp>
        <p:nvGrpSpPr>
          <p:cNvPr id="12" name="群組 11"/>
          <p:cNvGrpSpPr/>
          <p:nvPr/>
        </p:nvGrpSpPr>
        <p:grpSpPr>
          <a:xfrm>
            <a:off x="3540885" y="3590783"/>
            <a:ext cx="697240" cy="2013333"/>
            <a:chOff x="3723210" y="3736568"/>
            <a:chExt cx="697240" cy="2013333"/>
          </a:xfrm>
        </p:grpSpPr>
        <p:grpSp>
          <p:nvGrpSpPr>
            <p:cNvPr id="14" name="群組 13"/>
            <p:cNvGrpSpPr/>
            <p:nvPr/>
          </p:nvGrpSpPr>
          <p:grpSpPr>
            <a:xfrm>
              <a:off x="3724709" y="3736568"/>
              <a:ext cx="695741" cy="2013333"/>
              <a:chOff x="3377506" y="4485189"/>
              <a:chExt cx="695741" cy="2013333"/>
            </a:xfrm>
          </p:grpSpPr>
          <p:sp>
            <p:nvSpPr>
              <p:cNvPr id="142" name="Text Box 47"/>
              <p:cNvSpPr txBox="1">
                <a:spLocks noChangeArrowheads="1"/>
              </p:cNvSpPr>
              <p:nvPr/>
            </p:nvSpPr>
            <p:spPr bwMode="blackWhite">
              <a:xfrm>
                <a:off x="3526646" y="6020115"/>
                <a:ext cx="5405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400" dirty="0" smtClean="0">
                    <a:latin typeface="+mn-lt"/>
                  </a:rPr>
                  <a:t>3</a:t>
                </a:r>
                <a:r>
                  <a:rPr lang="en-US" altLang="zh-TW" sz="1400" i="0" dirty="0" smtClean="0">
                    <a:latin typeface="+mn-lt"/>
                  </a:rPr>
                  <a:t>.5%</a:t>
                </a:r>
                <a:endParaRPr lang="en-US" altLang="zh-TW" sz="1400" i="0" dirty="0">
                  <a:latin typeface="+mn-lt"/>
                </a:endParaRPr>
              </a:p>
            </p:txBody>
          </p:sp>
          <p:sp>
            <p:nvSpPr>
              <p:cNvPr id="143" name="Text Box 42"/>
              <p:cNvSpPr txBox="1">
                <a:spLocks noChangeArrowheads="1"/>
              </p:cNvSpPr>
              <p:nvPr/>
            </p:nvSpPr>
            <p:spPr bwMode="blackWhite">
              <a:xfrm>
                <a:off x="3523096" y="5848499"/>
                <a:ext cx="5501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400" dirty="0" smtClean="0">
                    <a:latin typeface="+mn-lt"/>
                  </a:rPr>
                  <a:t>3.9</a:t>
                </a:r>
                <a:r>
                  <a:rPr lang="en-US" altLang="zh-TW" sz="1500" i="0" dirty="0" smtClean="0">
                    <a:latin typeface="+mn-lt"/>
                  </a:rPr>
                  <a:t>%</a:t>
                </a:r>
                <a:endParaRPr lang="en-US" altLang="zh-TW" sz="1500" i="0" dirty="0">
                  <a:latin typeface="+mn-lt"/>
                </a:endParaRPr>
              </a:p>
            </p:txBody>
          </p:sp>
          <p:sp>
            <p:nvSpPr>
              <p:cNvPr id="144" name="Text Box 47"/>
              <p:cNvSpPr txBox="1">
                <a:spLocks noChangeArrowheads="1"/>
              </p:cNvSpPr>
              <p:nvPr/>
            </p:nvSpPr>
            <p:spPr bwMode="blackWhite">
              <a:xfrm>
                <a:off x="3497621" y="4485189"/>
                <a:ext cx="5405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400" dirty="0" smtClean="0">
                    <a:latin typeface="+mn-lt"/>
                  </a:rPr>
                  <a:t>1.8</a:t>
                </a:r>
                <a:r>
                  <a:rPr lang="en-US" altLang="zh-TW" sz="1400" i="0" dirty="0" smtClean="0">
                    <a:latin typeface="+mn-lt"/>
                  </a:rPr>
                  <a:t>%</a:t>
                </a:r>
                <a:endParaRPr lang="en-US" altLang="zh-TW" sz="1400" i="0" dirty="0">
                  <a:latin typeface="+mn-lt"/>
                </a:endParaRPr>
              </a:p>
            </p:txBody>
          </p:sp>
          <p:sp>
            <p:nvSpPr>
              <p:cNvPr id="147" name="Text Box 42"/>
              <p:cNvSpPr txBox="1">
                <a:spLocks noChangeArrowheads="1"/>
              </p:cNvSpPr>
              <p:nvPr/>
            </p:nvSpPr>
            <p:spPr bwMode="blackWhite">
              <a:xfrm>
                <a:off x="3439883" y="6190745"/>
                <a:ext cx="6319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400" dirty="0" smtClean="0">
                    <a:latin typeface="+mn-lt"/>
                  </a:rPr>
                  <a:t>15.4</a:t>
                </a:r>
                <a:r>
                  <a:rPr lang="en-US" altLang="zh-TW" sz="1400" i="0" dirty="0" smtClean="0">
                    <a:latin typeface="+mn-lt"/>
                  </a:rPr>
                  <a:t>%</a:t>
                </a:r>
                <a:endParaRPr lang="en-US" altLang="zh-TW" sz="1400" i="0" dirty="0">
                  <a:latin typeface="+mn-lt"/>
                </a:endParaRPr>
              </a:p>
            </p:txBody>
          </p:sp>
          <p:sp>
            <p:nvSpPr>
              <p:cNvPr id="148" name="Text Box 47"/>
              <p:cNvSpPr txBox="1">
                <a:spLocks noChangeArrowheads="1"/>
              </p:cNvSpPr>
              <p:nvPr/>
            </p:nvSpPr>
            <p:spPr bwMode="blackWhite">
              <a:xfrm>
                <a:off x="3431950" y="5194431"/>
                <a:ext cx="6319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400" dirty="0" smtClean="0">
                    <a:latin typeface="+mn-lt"/>
                  </a:rPr>
                  <a:t>75</a:t>
                </a:r>
                <a:r>
                  <a:rPr lang="en-US" altLang="zh-TW" sz="1400" i="0" dirty="0" smtClean="0">
                    <a:latin typeface="+mn-lt"/>
                  </a:rPr>
                  <a:t>.4%</a:t>
                </a:r>
                <a:endParaRPr lang="en-US" altLang="zh-TW" sz="1400" i="0" dirty="0">
                  <a:latin typeface="+mn-lt"/>
                </a:endParaRPr>
              </a:p>
            </p:txBody>
          </p:sp>
          <p:sp>
            <p:nvSpPr>
              <p:cNvPr id="150" name="AutoShape 40"/>
              <p:cNvSpPr>
                <a:spLocks/>
              </p:cNvSpPr>
              <p:nvPr/>
            </p:nvSpPr>
            <p:spPr bwMode="blackWhite">
              <a:xfrm>
                <a:off x="3412116" y="4659571"/>
                <a:ext cx="72000" cy="1404000"/>
              </a:xfrm>
              <a:prstGeom prst="rightBrace">
                <a:avLst>
                  <a:gd name="adj1" fmla="val 11388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800">
                  <a:solidFill>
                    <a:schemeClr val="bg1"/>
                  </a:solidFill>
                  <a:latin typeface="+mn-lt"/>
                </a:endParaRPr>
              </a:p>
            </p:txBody>
          </p:sp>
          <p:sp>
            <p:nvSpPr>
              <p:cNvPr id="154" name="Line 96"/>
              <p:cNvSpPr>
                <a:spLocks noChangeShapeType="1"/>
              </p:cNvSpPr>
              <p:nvPr/>
            </p:nvSpPr>
            <p:spPr bwMode="blackWhite">
              <a:xfrm>
                <a:off x="3404355" y="4634157"/>
                <a:ext cx="108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TW" altLang="en-US"/>
              </a:p>
            </p:txBody>
          </p:sp>
          <p:sp>
            <p:nvSpPr>
              <p:cNvPr id="80" name="AutoShape 40"/>
              <p:cNvSpPr>
                <a:spLocks/>
              </p:cNvSpPr>
              <p:nvPr/>
            </p:nvSpPr>
            <p:spPr bwMode="blackWhite">
              <a:xfrm>
                <a:off x="3405557" y="6214178"/>
                <a:ext cx="50400" cy="270000"/>
              </a:xfrm>
              <a:prstGeom prst="rightBrace">
                <a:avLst>
                  <a:gd name="adj1" fmla="val 11390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800">
                  <a:solidFill>
                    <a:schemeClr val="bg1"/>
                  </a:solidFill>
                  <a:latin typeface="+mn-lt"/>
                </a:endParaRPr>
              </a:p>
            </p:txBody>
          </p:sp>
          <p:sp>
            <p:nvSpPr>
              <p:cNvPr id="92" name="Line 96"/>
              <p:cNvSpPr>
                <a:spLocks noChangeShapeType="1"/>
              </p:cNvSpPr>
              <p:nvPr/>
            </p:nvSpPr>
            <p:spPr bwMode="blackWhite">
              <a:xfrm flipV="1">
                <a:off x="3377506" y="6164883"/>
                <a:ext cx="144000" cy="144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TW" altLang="en-US"/>
              </a:p>
            </p:txBody>
          </p:sp>
        </p:grpSp>
        <p:sp>
          <p:nvSpPr>
            <p:cNvPr id="96" name="Line 96"/>
            <p:cNvSpPr>
              <a:spLocks noChangeShapeType="1"/>
            </p:cNvSpPr>
            <p:nvPr/>
          </p:nvSpPr>
          <p:spPr bwMode="blackWhite">
            <a:xfrm flipV="1">
              <a:off x="3723210" y="5319231"/>
              <a:ext cx="144000" cy="398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TW" altLang="en-US"/>
            </a:p>
          </p:txBody>
        </p:sp>
      </p:grpSp>
      <p:grpSp>
        <p:nvGrpSpPr>
          <p:cNvPr id="101" name="群組 100"/>
          <p:cNvGrpSpPr/>
          <p:nvPr/>
        </p:nvGrpSpPr>
        <p:grpSpPr>
          <a:xfrm>
            <a:off x="4748798" y="2038344"/>
            <a:ext cx="2505731" cy="1157643"/>
            <a:chOff x="579987" y="2082242"/>
            <a:chExt cx="2505731" cy="1157643"/>
          </a:xfrm>
        </p:grpSpPr>
        <p:sp>
          <p:nvSpPr>
            <p:cNvPr id="104" name="Text Box 35"/>
            <p:cNvSpPr txBox="1">
              <a:spLocks noChangeArrowheads="1"/>
            </p:cNvSpPr>
            <p:nvPr/>
          </p:nvSpPr>
          <p:spPr bwMode="gray">
            <a:xfrm>
              <a:off x="704026" y="2082242"/>
              <a:ext cx="19750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zh-TW" altLang="en-US" sz="1400" dirty="0" smtClean="0">
                  <a:latin typeface="Arial" panose="020B0604020202020204" pitchFamily="34" charset="0"/>
                  <a:ea typeface="微軟正黑體" panose="020B0604030504040204" pitchFamily="34" charset="-120"/>
                  <a:cs typeface="Arial" panose="020B0604020202020204" pitchFamily="34" charset="0"/>
                </a:rPr>
                <a:t>其</a:t>
              </a:r>
              <a:r>
                <a:rPr lang="zh-TW" altLang="en-US" sz="1400" dirty="0">
                  <a:latin typeface="Arial" panose="020B0604020202020204" pitchFamily="34" charset="0"/>
                  <a:ea typeface="微軟正黑體" panose="020B0604030504040204" pitchFamily="34" charset="-120"/>
                  <a:cs typeface="Arial" panose="020B0604020202020204" pitchFamily="34" charset="0"/>
                </a:rPr>
                <a:t>他</a:t>
              </a:r>
              <a:endParaRPr lang="zh-TW" altLang="en-US" sz="1400" i="0" dirty="0">
                <a:latin typeface="Arial" panose="020B0604020202020204" pitchFamily="34" charset="0"/>
                <a:ea typeface="微軟正黑體" panose="020B0604030504040204" pitchFamily="34" charset="-120"/>
                <a:cs typeface="Arial" panose="020B0604020202020204" pitchFamily="34" charset="0"/>
              </a:endParaRPr>
            </a:p>
          </p:txBody>
        </p:sp>
        <p:sp>
          <p:nvSpPr>
            <p:cNvPr id="105" name="Text Box 27"/>
            <p:cNvSpPr txBox="1">
              <a:spLocks noChangeArrowheads="1"/>
            </p:cNvSpPr>
            <p:nvPr/>
          </p:nvSpPr>
          <p:spPr bwMode="gray">
            <a:xfrm>
              <a:off x="707214" y="2932108"/>
              <a:ext cx="2089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None/>
              </a:pPr>
              <a:r>
                <a:rPr lang="zh-TW" altLang="en-US" sz="1400" dirty="0">
                  <a:latin typeface="Arial" panose="020B0604020202020204" pitchFamily="34" charset="0"/>
                  <a:ea typeface="微軟正黑體" panose="020B0604030504040204" pitchFamily="34" charset="-120"/>
                  <a:cs typeface="Arial" panose="020B0604020202020204" pitchFamily="34" charset="0"/>
                </a:rPr>
                <a:t>傳統型</a:t>
              </a:r>
              <a:r>
                <a:rPr lang="zh-TW" altLang="en-US" sz="1400" dirty="0" smtClean="0">
                  <a:latin typeface="Arial" panose="020B0604020202020204" pitchFamily="34" charset="0"/>
                  <a:ea typeface="微軟正黑體" panose="020B0604030504040204" pitchFamily="34" charset="-120"/>
                  <a:cs typeface="Arial" panose="020B0604020202020204" pitchFamily="34" charset="0"/>
                </a:rPr>
                <a:t>壽險</a:t>
              </a:r>
              <a:r>
                <a:rPr lang="en-US" altLang="zh-TW" sz="1400"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1400" dirty="0">
                  <a:latin typeface="Arial" panose="020B0604020202020204" pitchFamily="34" charset="0"/>
                  <a:ea typeface="微軟正黑體" panose="020B0604030504040204" pitchFamily="34" charset="-120"/>
                  <a:cs typeface="Arial" panose="020B0604020202020204" pitchFamily="34" charset="0"/>
                </a:rPr>
                <a:t>儲蓄</a:t>
              </a:r>
              <a:r>
                <a:rPr lang="zh-TW" altLang="en-US" sz="1400" dirty="0" smtClean="0">
                  <a:latin typeface="Arial" panose="020B0604020202020204" pitchFamily="34" charset="0"/>
                  <a:ea typeface="微軟正黑體" panose="020B0604030504040204" pitchFamily="34" charset="-120"/>
                  <a:cs typeface="Arial" panose="020B0604020202020204" pitchFamily="34" charset="0"/>
                </a:rPr>
                <a:t>型</a:t>
              </a:r>
              <a:endParaRPr lang="zh-TW" altLang="en-US" sz="1400" dirty="0">
                <a:latin typeface="Arial" panose="020B0604020202020204" pitchFamily="34" charset="0"/>
                <a:ea typeface="微軟正黑體" panose="020B0604030504040204" pitchFamily="34" charset="-120"/>
                <a:cs typeface="Arial" panose="020B0604020202020204" pitchFamily="34" charset="0"/>
              </a:endParaRPr>
            </a:p>
          </p:txBody>
        </p:sp>
        <p:sp>
          <p:nvSpPr>
            <p:cNvPr id="110" name="Rectangle 28"/>
            <p:cNvSpPr>
              <a:spLocks noChangeArrowheads="1"/>
            </p:cNvSpPr>
            <p:nvPr/>
          </p:nvSpPr>
          <p:spPr bwMode="gray">
            <a:xfrm>
              <a:off x="579987" y="2565453"/>
              <a:ext cx="179698" cy="179793"/>
            </a:xfrm>
            <a:prstGeom prst="rect">
              <a:avLst/>
            </a:prstGeom>
            <a:solidFill>
              <a:srgbClr val="00A94F"/>
            </a:solidFill>
            <a:ln w="9525" algn="ctr">
              <a:solidFill>
                <a:schemeClr val="bg1"/>
              </a:solidFill>
              <a:miter lim="800000"/>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300"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13" name="Text Box 29"/>
            <p:cNvSpPr txBox="1">
              <a:spLocks noChangeArrowheads="1"/>
            </p:cNvSpPr>
            <p:nvPr/>
          </p:nvSpPr>
          <p:spPr bwMode="gray">
            <a:xfrm>
              <a:off x="704026" y="2506528"/>
              <a:ext cx="19655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None/>
              </a:pPr>
              <a:r>
                <a:rPr lang="zh-TW" altLang="en-US" sz="1400" dirty="0">
                  <a:latin typeface="Arial" panose="020B0604020202020204" pitchFamily="34" charset="0"/>
                  <a:ea typeface="微軟正黑體" panose="020B0604030504040204" pitchFamily="34" charset="-120"/>
                  <a:cs typeface="Arial" panose="020B0604020202020204" pitchFamily="34" charset="0"/>
                </a:rPr>
                <a:t>健康及意外險</a:t>
              </a:r>
              <a:endParaRPr lang="zh-TW" altLang="en-US" sz="1400" i="0" dirty="0">
                <a:latin typeface="Arial" panose="020B0604020202020204" pitchFamily="34" charset="0"/>
                <a:ea typeface="微軟正黑體" panose="020B0604030504040204" pitchFamily="34" charset="-120"/>
                <a:cs typeface="Arial" panose="020B0604020202020204" pitchFamily="34" charset="0"/>
              </a:endParaRPr>
            </a:p>
          </p:txBody>
        </p:sp>
        <p:sp>
          <p:nvSpPr>
            <p:cNvPr id="114" name="Rectangle 32"/>
            <p:cNvSpPr>
              <a:spLocks noChangeArrowheads="1"/>
            </p:cNvSpPr>
            <p:nvPr/>
          </p:nvSpPr>
          <p:spPr bwMode="gray">
            <a:xfrm>
              <a:off x="579987" y="2143770"/>
              <a:ext cx="179698" cy="179793"/>
            </a:xfrm>
            <a:prstGeom prst="rect">
              <a:avLst/>
            </a:prstGeom>
            <a:pattFill prst="pct60">
              <a:fgClr>
                <a:schemeClr val="accent3"/>
              </a:fgClr>
              <a:bgClr>
                <a:schemeClr val="bg1"/>
              </a:bgClr>
            </a:pattFill>
            <a:ln w="9525" algn="ctr">
              <a:solidFill>
                <a:schemeClr val="bg1"/>
              </a:solidFill>
              <a:miter lim="800000"/>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30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25" name="Text Box 33"/>
            <p:cNvSpPr txBox="1">
              <a:spLocks noChangeArrowheads="1"/>
            </p:cNvSpPr>
            <p:nvPr/>
          </p:nvSpPr>
          <p:spPr bwMode="gray">
            <a:xfrm>
              <a:off x="704026" y="2316776"/>
              <a:ext cx="23816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None/>
              </a:pPr>
              <a:r>
                <a:rPr lang="zh-TW" altLang="en-US" sz="1400" dirty="0">
                  <a:latin typeface="Arial" panose="020B0604020202020204" pitchFamily="34" charset="0"/>
                  <a:ea typeface="微軟正黑體" panose="020B0604030504040204" pitchFamily="34" charset="-120"/>
                  <a:cs typeface="Arial" panose="020B0604020202020204" pitchFamily="34" charset="0"/>
                </a:rPr>
                <a:t>投資型</a:t>
              </a:r>
              <a:r>
                <a:rPr lang="zh-TW" altLang="en-US" sz="1400" dirty="0" smtClean="0">
                  <a:latin typeface="Arial" panose="020B0604020202020204" pitchFamily="34" charset="0"/>
                  <a:ea typeface="微軟正黑體" panose="020B0604030504040204" pitchFamily="34" charset="-120"/>
                  <a:cs typeface="Arial" panose="020B0604020202020204" pitchFamily="34" charset="0"/>
                </a:rPr>
                <a:t>商品及利變型年金</a:t>
              </a:r>
              <a:endParaRPr lang="zh-TW" altLang="en-US" sz="1400" dirty="0">
                <a:latin typeface="+mj-lt"/>
                <a:ea typeface="+mn-ea"/>
                <a:cs typeface="Arial" panose="020B0604020202020204" pitchFamily="34" charset="0"/>
              </a:endParaRPr>
            </a:p>
          </p:txBody>
        </p:sp>
        <p:sp>
          <p:nvSpPr>
            <p:cNvPr id="158" name="Text Box 119"/>
            <p:cNvSpPr txBox="1">
              <a:spLocks noChangeArrowheads="1"/>
            </p:cNvSpPr>
            <p:nvPr/>
          </p:nvSpPr>
          <p:spPr bwMode="gray">
            <a:xfrm>
              <a:off x="706036" y="2719319"/>
              <a:ext cx="20923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zh-TW" altLang="en-US" sz="1400" dirty="0">
                  <a:latin typeface="Arial" panose="020B0604020202020204" pitchFamily="34" charset="0"/>
                  <a:ea typeface="微軟正黑體" panose="020B0604030504040204" pitchFamily="34" charset="-120"/>
                  <a:cs typeface="Arial" panose="020B0604020202020204" pitchFamily="34" charset="0"/>
                </a:rPr>
                <a:t>傳統型</a:t>
              </a:r>
              <a:r>
                <a:rPr lang="zh-TW" altLang="en-US" sz="1400" dirty="0" smtClean="0">
                  <a:latin typeface="Arial" panose="020B0604020202020204" pitchFamily="34" charset="0"/>
                  <a:ea typeface="微軟正黑體" panose="020B0604030504040204" pitchFamily="34" charset="-120"/>
                  <a:cs typeface="Arial" panose="020B0604020202020204" pitchFamily="34" charset="0"/>
                </a:rPr>
                <a:t>壽險</a:t>
              </a:r>
              <a:r>
                <a:rPr lang="en-US" altLang="zh-TW" sz="1400"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1400" dirty="0" smtClean="0">
                  <a:latin typeface="Arial" panose="020B0604020202020204" pitchFamily="34" charset="0"/>
                  <a:ea typeface="微軟正黑體" panose="020B0604030504040204" pitchFamily="34" charset="-120"/>
                  <a:cs typeface="Arial" panose="020B0604020202020204" pitchFamily="34" charset="0"/>
                </a:rPr>
                <a:t>保障型</a:t>
              </a:r>
              <a:endParaRPr lang="zh-TW" altLang="en-US" sz="1400" i="0" dirty="0">
                <a:latin typeface="Arial" panose="020B0604020202020204" pitchFamily="34" charset="0"/>
                <a:ea typeface="微軟正黑體" panose="020B0604030504040204" pitchFamily="34" charset="-120"/>
                <a:cs typeface="Arial" panose="020B0604020202020204" pitchFamily="34" charset="0"/>
              </a:endParaRPr>
            </a:p>
          </p:txBody>
        </p:sp>
        <p:sp>
          <p:nvSpPr>
            <p:cNvPr id="160" name="Rectangle 26"/>
            <p:cNvSpPr>
              <a:spLocks noChangeArrowheads="1"/>
            </p:cNvSpPr>
            <p:nvPr/>
          </p:nvSpPr>
          <p:spPr bwMode="gray">
            <a:xfrm>
              <a:off x="579987" y="2987136"/>
              <a:ext cx="179698" cy="179793"/>
            </a:xfrm>
            <a:prstGeom prst="rect">
              <a:avLst/>
            </a:prstGeom>
            <a:solidFill>
              <a:srgbClr val="004C8D"/>
            </a:solidFill>
            <a:ln w="9525" algn="ctr">
              <a:solidFill>
                <a:schemeClr val="bg1"/>
              </a:solidFill>
              <a:miter lim="800000"/>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30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64" name="Rectangle 30"/>
            <p:cNvSpPr>
              <a:spLocks noChangeArrowheads="1"/>
            </p:cNvSpPr>
            <p:nvPr/>
          </p:nvSpPr>
          <p:spPr bwMode="gray">
            <a:xfrm>
              <a:off x="579987" y="2776191"/>
              <a:ext cx="180000" cy="180000"/>
            </a:xfrm>
            <a:prstGeom prst="rect">
              <a:avLst/>
            </a:prstGeom>
            <a:pattFill prst="pct60">
              <a:fgClr>
                <a:srgbClr val="004C8D"/>
              </a:fgClr>
              <a:bgClr>
                <a:schemeClr val="bg1"/>
              </a:bgClr>
            </a:pattFill>
            <a:ln w="9525" algn="ctr">
              <a:solidFill>
                <a:schemeClr val="bg1"/>
              </a:solidFill>
              <a:miter lim="800000"/>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500">
                <a:solidFill>
                  <a:prstClr val="white"/>
                </a:solidFill>
                <a:latin typeface="+mn-lt"/>
              </a:endParaRPr>
            </a:p>
          </p:txBody>
        </p:sp>
        <p:sp>
          <p:nvSpPr>
            <p:cNvPr id="166" name="Rectangle 118"/>
            <p:cNvSpPr>
              <a:spLocks noChangeArrowheads="1"/>
            </p:cNvSpPr>
            <p:nvPr/>
          </p:nvSpPr>
          <p:spPr bwMode="gray">
            <a:xfrm>
              <a:off x="579987" y="2354508"/>
              <a:ext cx="180000" cy="180000"/>
            </a:xfrm>
            <a:prstGeom prst="rect">
              <a:avLst/>
            </a:prstGeom>
            <a:solidFill>
              <a:srgbClr val="FFC93E"/>
            </a:solidFill>
            <a:ln w="9525" algn="ctr">
              <a:solidFill>
                <a:schemeClr val="bg1"/>
              </a:solidFill>
              <a:miter lim="800000"/>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zh-TW" sz="1400">
                <a:pattFill prst="pct60">
                  <a:fgClr>
                    <a:schemeClr val="accent1"/>
                  </a:fgClr>
                  <a:bgClr>
                    <a:schemeClr val="bg1"/>
                  </a:bgClr>
                </a:pattFill>
                <a:latin typeface="Arial" panose="020B0604020202020204" pitchFamily="34" charset="0"/>
                <a:ea typeface="微軟正黑體" panose="020B0604030504040204" pitchFamily="34" charset="-120"/>
                <a:cs typeface="Arial" panose="020B0604020202020204" pitchFamily="34" charset="0"/>
              </a:endParaRPr>
            </a:p>
          </p:txBody>
        </p:sp>
      </p:grpSp>
      <p:sp>
        <p:nvSpPr>
          <p:cNvPr id="4" name="文字方塊 3"/>
          <p:cNvSpPr txBox="1"/>
          <p:nvPr/>
        </p:nvSpPr>
        <p:spPr>
          <a:xfrm>
            <a:off x="1458751" y="3345196"/>
            <a:ext cx="612668" cy="315471"/>
          </a:xfrm>
          <a:prstGeom prst="rect">
            <a:avLst/>
          </a:prstGeom>
          <a:solidFill>
            <a:schemeClr val="bg1"/>
          </a:solidFill>
        </p:spPr>
        <p:txBody>
          <a:bodyPr wrap="none" rtlCol="0">
            <a:spAutoFit/>
          </a:bodyPr>
          <a:lstStyle/>
          <a:p>
            <a:r>
              <a:rPr lang="en-US" altLang="zh-TW" sz="1450" b="1" u="sng" dirty="0" smtClean="0"/>
              <a:t>201.1</a:t>
            </a:r>
            <a:endParaRPr lang="zh-TW" altLang="en-US" sz="1450" b="1" u="sng" dirty="0"/>
          </a:p>
        </p:txBody>
      </p:sp>
      <p:sp>
        <p:nvSpPr>
          <p:cNvPr id="132" name="文字方塊 131"/>
          <p:cNvSpPr txBox="1"/>
          <p:nvPr/>
        </p:nvSpPr>
        <p:spPr>
          <a:xfrm>
            <a:off x="2242473" y="3439171"/>
            <a:ext cx="630531" cy="538609"/>
          </a:xfrm>
          <a:prstGeom prst="rect">
            <a:avLst/>
          </a:prstGeom>
          <a:solidFill>
            <a:schemeClr val="bg1"/>
          </a:solidFill>
        </p:spPr>
        <p:txBody>
          <a:bodyPr wrap="square" rtlCol="0">
            <a:spAutoFit/>
          </a:bodyPr>
          <a:lstStyle/>
          <a:p>
            <a:endParaRPr lang="en-US" altLang="zh-TW" sz="1450" b="1" u="sng" dirty="0" smtClean="0"/>
          </a:p>
          <a:p>
            <a:r>
              <a:rPr lang="en-US" altLang="zh-TW" sz="1450" b="1" u="sng" dirty="0" smtClean="0"/>
              <a:t>160.8</a:t>
            </a:r>
            <a:endParaRPr lang="zh-TW" altLang="en-US" sz="1450" b="1" u="sng" dirty="0"/>
          </a:p>
        </p:txBody>
      </p:sp>
      <p:sp>
        <p:nvSpPr>
          <p:cNvPr id="133" name="文字方塊 132"/>
          <p:cNvSpPr txBox="1"/>
          <p:nvPr/>
        </p:nvSpPr>
        <p:spPr>
          <a:xfrm>
            <a:off x="3025794" y="3280258"/>
            <a:ext cx="612668" cy="315471"/>
          </a:xfrm>
          <a:prstGeom prst="rect">
            <a:avLst/>
          </a:prstGeom>
          <a:solidFill>
            <a:schemeClr val="bg1"/>
          </a:solidFill>
        </p:spPr>
        <p:txBody>
          <a:bodyPr wrap="none" rtlCol="0">
            <a:spAutoFit/>
          </a:bodyPr>
          <a:lstStyle/>
          <a:p>
            <a:r>
              <a:rPr lang="en-US" altLang="zh-TW" sz="1450" b="1" u="sng" dirty="0" smtClean="0"/>
              <a:t>202.4</a:t>
            </a:r>
            <a:endParaRPr lang="zh-TW" altLang="en-US" sz="1450" b="1" u="sng" dirty="0"/>
          </a:p>
        </p:txBody>
      </p:sp>
      <p:sp>
        <p:nvSpPr>
          <p:cNvPr id="136" name="文字方塊 135"/>
          <p:cNvSpPr txBox="1"/>
          <p:nvPr/>
        </p:nvSpPr>
        <p:spPr>
          <a:xfrm>
            <a:off x="5736567" y="3270276"/>
            <a:ext cx="518091" cy="315471"/>
          </a:xfrm>
          <a:prstGeom prst="rect">
            <a:avLst/>
          </a:prstGeom>
          <a:solidFill>
            <a:schemeClr val="bg1"/>
          </a:solidFill>
        </p:spPr>
        <p:txBody>
          <a:bodyPr wrap="none" rtlCol="0">
            <a:spAutoFit/>
          </a:bodyPr>
          <a:lstStyle/>
          <a:p>
            <a:r>
              <a:rPr lang="en-US" altLang="zh-TW" sz="1450" b="1" u="sng" dirty="0" smtClean="0"/>
              <a:t>96.3</a:t>
            </a:r>
            <a:endParaRPr lang="zh-TW" altLang="en-US" sz="1450" b="1" u="sng" dirty="0"/>
          </a:p>
        </p:txBody>
      </p:sp>
      <p:sp>
        <p:nvSpPr>
          <p:cNvPr id="153" name="文字方塊 152"/>
          <p:cNvSpPr txBox="1"/>
          <p:nvPr/>
        </p:nvSpPr>
        <p:spPr>
          <a:xfrm>
            <a:off x="6573662" y="3922675"/>
            <a:ext cx="518091" cy="315471"/>
          </a:xfrm>
          <a:prstGeom prst="rect">
            <a:avLst/>
          </a:prstGeom>
          <a:solidFill>
            <a:schemeClr val="bg1"/>
          </a:solidFill>
        </p:spPr>
        <p:txBody>
          <a:bodyPr wrap="none" rtlCol="0">
            <a:spAutoFit/>
          </a:bodyPr>
          <a:lstStyle/>
          <a:p>
            <a:r>
              <a:rPr lang="en-US" altLang="zh-TW" sz="1450" b="1" u="sng" dirty="0" smtClean="0"/>
              <a:t>62.2</a:t>
            </a:r>
            <a:endParaRPr lang="zh-TW" altLang="en-US" sz="1450" b="1" u="sng" dirty="0"/>
          </a:p>
        </p:txBody>
      </p:sp>
      <p:sp>
        <p:nvSpPr>
          <p:cNvPr id="167" name="文字方塊 166"/>
          <p:cNvSpPr txBox="1"/>
          <p:nvPr/>
        </p:nvSpPr>
        <p:spPr>
          <a:xfrm>
            <a:off x="7432651" y="4186081"/>
            <a:ext cx="518091" cy="315471"/>
          </a:xfrm>
          <a:prstGeom prst="rect">
            <a:avLst/>
          </a:prstGeom>
          <a:solidFill>
            <a:schemeClr val="bg1"/>
          </a:solidFill>
        </p:spPr>
        <p:txBody>
          <a:bodyPr wrap="none" rtlCol="0">
            <a:spAutoFit/>
          </a:bodyPr>
          <a:lstStyle/>
          <a:p>
            <a:r>
              <a:rPr lang="en-US" altLang="zh-TW" sz="1450" b="1" u="sng" dirty="0" smtClean="0"/>
              <a:t>51.0</a:t>
            </a:r>
            <a:endParaRPr lang="zh-TW" altLang="en-US" sz="1450" b="1" u="sng" dirty="0"/>
          </a:p>
        </p:txBody>
      </p:sp>
      <p:sp>
        <p:nvSpPr>
          <p:cNvPr id="94" name="Line 59"/>
          <p:cNvSpPr>
            <a:spLocks noChangeShapeType="1"/>
          </p:cNvSpPr>
          <p:nvPr/>
        </p:nvSpPr>
        <p:spPr bwMode="gray">
          <a:xfrm>
            <a:off x="1808756" y="3254762"/>
            <a:ext cx="719678" cy="168491"/>
          </a:xfrm>
          <a:prstGeom prst="line">
            <a:avLst/>
          </a:prstGeom>
          <a:noFill/>
          <a:ln w="25400">
            <a:solidFill>
              <a:srgbClr val="FF0000"/>
            </a:solidFill>
            <a:round/>
            <a:headEnd/>
            <a:tailEnd type="arrow" w="med" len="med"/>
          </a:ln>
          <a:extLst>
            <a:ext uri="{909E8E84-426E-40DD-AFC4-6F175D3DCCD1}">
              <a14:hiddenFill xmlns:a14="http://schemas.microsoft.com/office/drawing/2010/main">
                <a:noFill/>
              </a14:hiddenFill>
            </a:ext>
          </a:extLst>
        </p:spPr>
        <p:txBody>
          <a:bodyPr anchor="ctr"/>
          <a:lstStyle/>
          <a:p>
            <a:endParaRPr lang="zh-TW" altLang="en-US"/>
          </a:p>
        </p:txBody>
      </p:sp>
      <p:sp>
        <p:nvSpPr>
          <p:cNvPr id="95" name="Oval 60"/>
          <p:cNvSpPr>
            <a:spLocks noChangeArrowheads="1"/>
          </p:cNvSpPr>
          <p:nvPr/>
        </p:nvSpPr>
        <p:spPr bwMode="gray">
          <a:xfrm>
            <a:off x="1897438" y="3150293"/>
            <a:ext cx="468000" cy="324000"/>
          </a:xfrm>
          <a:prstGeom prst="ellipse">
            <a:avLst/>
          </a:prstGeom>
          <a:solidFill>
            <a:schemeClr val="bg1"/>
          </a:solidFill>
          <a:ln w="9525" algn="ctr">
            <a:solidFill>
              <a:srgbClr val="FF0000"/>
            </a:solidFill>
            <a:round/>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gn="ctr" eaLnBrk="1" hangingPunct="1">
              <a:spcBef>
                <a:spcPct val="0"/>
              </a:spcBef>
              <a:buFontTx/>
              <a:buNone/>
            </a:pPr>
            <a:r>
              <a:rPr lang="en-US" altLang="zh-TW" sz="1500" b="1" dirty="0" smtClean="0">
                <a:solidFill>
                  <a:srgbClr val="FF3300"/>
                </a:solidFill>
                <a:latin typeface="+mn-lt"/>
                <a:ea typeface="DFKai-SB" pitchFamily="65" charset="-120"/>
              </a:rPr>
              <a:t>-20</a:t>
            </a:r>
            <a:r>
              <a:rPr lang="en-US" altLang="zh-TW" sz="1500" b="1" i="0" dirty="0" smtClean="0">
                <a:solidFill>
                  <a:srgbClr val="FF3300"/>
                </a:solidFill>
                <a:latin typeface="+mn-lt"/>
                <a:ea typeface="DFKai-SB" pitchFamily="65" charset="-120"/>
              </a:rPr>
              <a:t>%</a:t>
            </a:r>
            <a:endParaRPr lang="en-US" altLang="zh-TW" sz="1500" b="1" i="0" dirty="0">
              <a:solidFill>
                <a:srgbClr val="FF3300"/>
              </a:solidFill>
              <a:latin typeface="+mn-lt"/>
              <a:ea typeface="DFKai-SB" pitchFamily="65" charset="-120"/>
            </a:endParaRPr>
          </a:p>
        </p:txBody>
      </p:sp>
      <p:sp>
        <p:nvSpPr>
          <p:cNvPr id="106" name="Line 59"/>
          <p:cNvSpPr>
            <a:spLocks noChangeShapeType="1"/>
          </p:cNvSpPr>
          <p:nvPr/>
        </p:nvSpPr>
        <p:spPr bwMode="gray">
          <a:xfrm flipV="1">
            <a:off x="2598333" y="3169212"/>
            <a:ext cx="642421" cy="268862"/>
          </a:xfrm>
          <a:prstGeom prst="line">
            <a:avLst/>
          </a:prstGeom>
          <a:noFill/>
          <a:ln w="25400">
            <a:solidFill>
              <a:srgbClr val="FF0000"/>
            </a:solidFill>
            <a:round/>
            <a:headEnd/>
            <a:tailEnd type="arrow" w="med" len="med"/>
          </a:ln>
          <a:extLst>
            <a:ext uri="{909E8E84-426E-40DD-AFC4-6F175D3DCCD1}">
              <a14:hiddenFill xmlns:a14="http://schemas.microsoft.com/office/drawing/2010/main">
                <a:noFill/>
              </a14:hiddenFill>
            </a:ext>
          </a:extLst>
        </p:spPr>
        <p:txBody>
          <a:bodyPr anchor="ctr"/>
          <a:lstStyle/>
          <a:p>
            <a:endParaRPr lang="zh-TW" altLang="en-US"/>
          </a:p>
        </p:txBody>
      </p:sp>
      <p:sp>
        <p:nvSpPr>
          <p:cNvPr id="100" name="Oval 60"/>
          <p:cNvSpPr>
            <a:spLocks noChangeArrowheads="1"/>
          </p:cNvSpPr>
          <p:nvPr/>
        </p:nvSpPr>
        <p:spPr bwMode="gray">
          <a:xfrm>
            <a:off x="2643548" y="3132824"/>
            <a:ext cx="468000" cy="324000"/>
          </a:xfrm>
          <a:prstGeom prst="ellipse">
            <a:avLst/>
          </a:prstGeom>
          <a:solidFill>
            <a:schemeClr val="bg1"/>
          </a:solidFill>
          <a:ln w="9525" algn="ctr">
            <a:solidFill>
              <a:srgbClr val="FF0000"/>
            </a:solidFill>
            <a:round/>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gn="ctr" eaLnBrk="1" hangingPunct="1">
              <a:spcBef>
                <a:spcPct val="0"/>
              </a:spcBef>
              <a:buFontTx/>
              <a:buNone/>
            </a:pPr>
            <a:r>
              <a:rPr lang="en-US" altLang="zh-TW" sz="1500" b="1" dirty="0" smtClean="0">
                <a:solidFill>
                  <a:srgbClr val="FF3300"/>
                </a:solidFill>
                <a:latin typeface="+mn-lt"/>
                <a:ea typeface="DFKai-SB" pitchFamily="65" charset="-120"/>
              </a:rPr>
              <a:t>26</a:t>
            </a:r>
            <a:r>
              <a:rPr lang="en-US" altLang="zh-TW" sz="1500" b="1" i="0" dirty="0" smtClean="0">
                <a:solidFill>
                  <a:srgbClr val="FF3300"/>
                </a:solidFill>
                <a:latin typeface="+mn-lt"/>
                <a:ea typeface="DFKai-SB" pitchFamily="65" charset="-120"/>
              </a:rPr>
              <a:t>%</a:t>
            </a:r>
            <a:endParaRPr lang="en-US" altLang="zh-TW" sz="1500" b="1" i="0" dirty="0">
              <a:solidFill>
                <a:srgbClr val="FF3300"/>
              </a:solidFill>
              <a:latin typeface="+mn-lt"/>
              <a:ea typeface="DFKai-SB" pitchFamily="65" charset="-120"/>
            </a:endParaRPr>
          </a:p>
        </p:txBody>
      </p:sp>
      <p:sp>
        <p:nvSpPr>
          <p:cNvPr id="138" name="Line 59"/>
          <p:cNvSpPr>
            <a:spLocks noChangeShapeType="1"/>
          </p:cNvSpPr>
          <p:nvPr/>
        </p:nvSpPr>
        <p:spPr bwMode="gray">
          <a:xfrm>
            <a:off x="7083753" y="3712243"/>
            <a:ext cx="683611" cy="282977"/>
          </a:xfrm>
          <a:prstGeom prst="line">
            <a:avLst/>
          </a:prstGeom>
          <a:noFill/>
          <a:ln w="25400">
            <a:solidFill>
              <a:srgbClr val="FF0000"/>
            </a:solidFill>
            <a:round/>
            <a:headEnd/>
            <a:tailEnd type="arrow" w="med" len="med"/>
          </a:ln>
          <a:extLst>
            <a:ext uri="{909E8E84-426E-40DD-AFC4-6F175D3DCCD1}">
              <a14:hiddenFill xmlns:a14="http://schemas.microsoft.com/office/drawing/2010/main">
                <a:noFill/>
              </a14:hiddenFill>
            </a:ext>
          </a:extLst>
        </p:spPr>
        <p:txBody>
          <a:bodyPr anchor="ctr"/>
          <a:lstStyle/>
          <a:p>
            <a:endParaRPr lang="zh-TW" altLang="en-US"/>
          </a:p>
        </p:txBody>
      </p:sp>
      <p:sp>
        <p:nvSpPr>
          <p:cNvPr id="137" name="Oval 60"/>
          <p:cNvSpPr>
            <a:spLocks noChangeArrowheads="1"/>
          </p:cNvSpPr>
          <p:nvPr/>
        </p:nvSpPr>
        <p:spPr bwMode="gray">
          <a:xfrm>
            <a:off x="7161026" y="3674804"/>
            <a:ext cx="468000" cy="324000"/>
          </a:xfrm>
          <a:prstGeom prst="ellipse">
            <a:avLst/>
          </a:prstGeom>
          <a:solidFill>
            <a:schemeClr val="bg1"/>
          </a:solidFill>
          <a:ln w="9525" algn="ctr">
            <a:solidFill>
              <a:srgbClr val="FF0000"/>
            </a:solidFill>
            <a:round/>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gn="ctr" eaLnBrk="1" hangingPunct="1">
              <a:spcBef>
                <a:spcPct val="0"/>
              </a:spcBef>
              <a:buFontTx/>
              <a:buNone/>
            </a:pPr>
            <a:r>
              <a:rPr lang="en-US" altLang="zh-TW" sz="1500" b="1" dirty="0" smtClean="0">
                <a:solidFill>
                  <a:srgbClr val="FF3300"/>
                </a:solidFill>
                <a:latin typeface="+mn-lt"/>
                <a:ea typeface="DFKai-SB" pitchFamily="65" charset="-120"/>
              </a:rPr>
              <a:t>-18</a:t>
            </a:r>
            <a:r>
              <a:rPr lang="en-US" altLang="zh-TW" sz="1500" b="1" i="0" dirty="0" smtClean="0">
                <a:solidFill>
                  <a:srgbClr val="FF3300"/>
                </a:solidFill>
                <a:latin typeface="+mn-lt"/>
                <a:ea typeface="DFKai-SB" pitchFamily="65" charset="-120"/>
              </a:rPr>
              <a:t>%</a:t>
            </a:r>
            <a:endParaRPr lang="en-US" altLang="zh-TW" sz="1500" b="1" i="0" dirty="0">
              <a:solidFill>
                <a:srgbClr val="FF3300"/>
              </a:solidFill>
              <a:latin typeface="+mn-lt"/>
              <a:ea typeface="DFKai-SB" pitchFamily="65" charset="-120"/>
            </a:endParaRPr>
          </a:p>
        </p:txBody>
      </p:sp>
      <p:sp>
        <p:nvSpPr>
          <p:cNvPr id="168" name="Line 59"/>
          <p:cNvSpPr>
            <a:spLocks noChangeShapeType="1"/>
          </p:cNvSpPr>
          <p:nvPr/>
        </p:nvSpPr>
        <p:spPr bwMode="gray">
          <a:xfrm>
            <a:off x="6266932" y="3421398"/>
            <a:ext cx="642688" cy="257050"/>
          </a:xfrm>
          <a:prstGeom prst="line">
            <a:avLst/>
          </a:prstGeom>
          <a:noFill/>
          <a:ln w="25400">
            <a:solidFill>
              <a:srgbClr val="FF0000"/>
            </a:solidFill>
            <a:round/>
            <a:headEnd/>
            <a:tailEnd type="arrow" w="med" len="med"/>
          </a:ln>
          <a:extLst>
            <a:ext uri="{909E8E84-426E-40DD-AFC4-6F175D3DCCD1}">
              <a14:hiddenFill xmlns:a14="http://schemas.microsoft.com/office/drawing/2010/main">
                <a:noFill/>
              </a14:hiddenFill>
            </a:ext>
          </a:extLst>
        </p:spPr>
        <p:txBody>
          <a:bodyPr anchor="ctr"/>
          <a:lstStyle/>
          <a:p>
            <a:endParaRPr lang="zh-TW" altLang="en-US"/>
          </a:p>
        </p:txBody>
      </p:sp>
      <p:sp>
        <p:nvSpPr>
          <p:cNvPr id="169" name="Oval 60"/>
          <p:cNvSpPr>
            <a:spLocks noChangeArrowheads="1"/>
          </p:cNvSpPr>
          <p:nvPr/>
        </p:nvSpPr>
        <p:spPr bwMode="gray">
          <a:xfrm>
            <a:off x="6323104" y="3391270"/>
            <a:ext cx="468000" cy="324000"/>
          </a:xfrm>
          <a:prstGeom prst="ellipse">
            <a:avLst/>
          </a:prstGeom>
          <a:solidFill>
            <a:schemeClr val="bg1"/>
          </a:solidFill>
          <a:ln w="9525" algn="ctr">
            <a:solidFill>
              <a:srgbClr val="FF0000"/>
            </a:solidFill>
            <a:round/>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gn="ctr" eaLnBrk="1" hangingPunct="1">
              <a:spcBef>
                <a:spcPct val="0"/>
              </a:spcBef>
              <a:buFontTx/>
              <a:buNone/>
            </a:pPr>
            <a:r>
              <a:rPr lang="en-US" altLang="zh-TW" sz="1500" b="1" dirty="0" smtClean="0">
                <a:solidFill>
                  <a:srgbClr val="FF3300"/>
                </a:solidFill>
                <a:latin typeface="+mn-lt"/>
                <a:ea typeface="DFKai-SB" pitchFamily="65" charset="-120"/>
              </a:rPr>
              <a:t>-35</a:t>
            </a:r>
            <a:r>
              <a:rPr lang="en-US" altLang="zh-TW" sz="1500" b="1" i="0" dirty="0" smtClean="0">
                <a:solidFill>
                  <a:srgbClr val="FF3300"/>
                </a:solidFill>
                <a:latin typeface="+mn-lt"/>
                <a:ea typeface="DFKai-SB" pitchFamily="65" charset="-120"/>
              </a:rPr>
              <a:t>%</a:t>
            </a:r>
            <a:endParaRPr lang="en-US" altLang="zh-TW" sz="1500" b="1" i="0" dirty="0">
              <a:solidFill>
                <a:srgbClr val="FF3300"/>
              </a:solidFill>
              <a:latin typeface="+mn-lt"/>
              <a:ea typeface="DFKai-SB" pitchFamily="65" charset="-120"/>
            </a:endParaRPr>
          </a:p>
        </p:txBody>
      </p:sp>
    </p:spTree>
    <p:extLst>
      <p:ext uri="{BB962C8B-B14F-4D97-AF65-F5344CB8AC3E}">
        <p14:creationId xmlns:p14="http://schemas.microsoft.com/office/powerpoint/2010/main" val="28168771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p:cNvPicPr>
            <a:picLocks noChangeAspect="1"/>
          </p:cNvPicPr>
          <p:nvPr/>
        </p:nvPicPr>
        <p:blipFill>
          <a:blip r:embed="rId2"/>
          <a:stretch>
            <a:fillRect/>
          </a:stretch>
        </p:blipFill>
        <p:spPr>
          <a:xfrm>
            <a:off x="4868422" y="1517254"/>
            <a:ext cx="3816000" cy="2463688"/>
          </a:xfrm>
          <a:prstGeom prst="rect">
            <a:avLst/>
          </a:prstGeom>
        </p:spPr>
      </p:pic>
      <p:pic>
        <p:nvPicPr>
          <p:cNvPr id="5" name="圖片 4"/>
          <p:cNvPicPr>
            <a:picLocks noChangeAspect="1"/>
          </p:cNvPicPr>
          <p:nvPr/>
        </p:nvPicPr>
        <p:blipFill>
          <a:blip r:embed="rId3"/>
          <a:stretch>
            <a:fillRect/>
          </a:stretch>
        </p:blipFill>
        <p:spPr>
          <a:xfrm>
            <a:off x="4867562" y="4515392"/>
            <a:ext cx="3816000" cy="2135481"/>
          </a:xfrm>
          <a:prstGeom prst="rect">
            <a:avLst/>
          </a:prstGeom>
        </p:spPr>
      </p:pic>
      <p:pic>
        <p:nvPicPr>
          <p:cNvPr id="4" name="圖片 3"/>
          <p:cNvPicPr>
            <a:picLocks noChangeAspect="1"/>
          </p:cNvPicPr>
          <p:nvPr/>
        </p:nvPicPr>
        <p:blipFill>
          <a:blip r:embed="rId4"/>
          <a:stretch>
            <a:fillRect/>
          </a:stretch>
        </p:blipFill>
        <p:spPr>
          <a:xfrm>
            <a:off x="629701" y="2490112"/>
            <a:ext cx="3708000" cy="2883199"/>
          </a:xfrm>
          <a:prstGeom prst="rect">
            <a:avLst/>
          </a:prstGeom>
        </p:spPr>
      </p:pic>
      <p:sp>
        <p:nvSpPr>
          <p:cNvPr id="3" name="投影片編號版面配置區 2"/>
          <p:cNvSpPr>
            <a:spLocks noGrp="1"/>
          </p:cNvSpPr>
          <p:nvPr>
            <p:ph type="sldNum" sz="quarter" idx="12"/>
          </p:nvPr>
        </p:nvSpPr>
        <p:spPr/>
        <p:txBody>
          <a:bodyPr/>
          <a:lstStyle/>
          <a:p>
            <a:fld id="{018B90E8-31B4-41F6-8174-D549C5229FD8}" type="slidenum">
              <a:rPr lang="zh-TW" altLang="en-US" smtClean="0"/>
              <a:t>61</a:t>
            </a:fld>
            <a:endParaRPr lang="zh-TW" altLang="en-US"/>
          </a:p>
        </p:txBody>
      </p:sp>
      <p:sp>
        <p:nvSpPr>
          <p:cNvPr id="8" name="Text Box 5"/>
          <p:cNvSpPr txBox="1">
            <a:spLocks noChangeArrowheads="1"/>
          </p:cNvSpPr>
          <p:nvPr/>
        </p:nvSpPr>
        <p:spPr bwMode="gray">
          <a:xfrm>
            <a:off x="5026360" y="945838"/>
            <a:ext cx="3488813" cy="398264"/>
          </a:xfrm>
          <a:prstGeom prst="rect">
            <a:avLst/>
          </a:prstGeom>
          <a:solidFill>
            <a:schemeClr val="accent1">
              <a:lumMod val="60000"/>
              <a:lumOff val="40000"/>
            </a:schemeClr>
          </a:solidFill>
          <a:ln w="9525" algn="ctr">
            <a:noFill/>
            <a:miter lim="800000"/>
            <a:headEnd/>
            <a:tailEnd/>
          </a:ln>
        </p:spPr>
        <p:txBody>
          <a:bodyPr wrap="square" lIns="89611" tIns="44806" rIns="89611" bIns="44806">
            <a:spAutoFit/>
          </a:bodyPr>
          <a:lstStyle/>
          <a:p>
            <a:pPr algn="ctr">
              <a:spcBef>
                <a:spcPct val="50000"/>
              </a:spcBef>
            </a:pPr>
            <a:r>
              <a:rPr lang="en-US" altLang="zh-TW" sz="2000" b="1" dirty="0" smtClean="0">
                <a:solidFill>
                  <a:schemeClr val="bg1"/>
                </a:solidFill>
                <a:ea typeface="DFKai-SB" pitchFamily="65" charset="-120"/>
                <a:cs typeface="Arial" pitchFamily="34" charset="0"/>
              </a:rPr>
              <a:t>CUB Capital Adequacy (%)</a:t>
            </a:r>
            <a:endParaRPr lang="zh-TW" altLang="en-US" sz="2000" b="1" dirty="0">
              <a:solidFill>
                <a:schemeClr val="bg1"/>
              </a:solidFill>
              <a:ea typeface="DFKai-SB" pitchFamily="65" charset="-120"/>
              <a:cs typeface="Arial" pitchFamily="34" charset="0"/>
            </a:endParaRPr>
          </a:p>
        </p:txBody>
      </p:sp>
      <p:sp>
        <p:nvSpPr>
          <p:cNvPr id="9" name="文字方塊 8"/>
          <p:cNvSpPr txBox="1"/>
          <p:nvPr/>
        </p:nvSpPr>
        <p:spPr>
          <a:xfrm>
            <a:off x="895641" y="1293790"/>
            <a:ext cx="3200400" cy="400110"/>
          </a:xfrm>
          <a:prstGeom prst="rect">
            <a:avLst/>
          </a:prstGeom>
          <a:solidFill>
            <a:schemeClr val="accent1">
              <a:lumMod val="60000"/>
              <a:lumOff val="40000"/>
            </a:schemeClr>
          </a:solidFill>
          <a:ln w="25400">
            <a:noFill/>
          </a:ln>
        </p:spPr>
        <p:txBody>
          <a:bodyPr wrap="square" rtlCol="0">
            <a:spAutoFit/>
          </a:bodyPr>
          <a:lstStyle/>
          <a:p>
            <a:pPr algn="ctr"/>
            <a:r>
              <a:rPr lang="en-US" altLang="zh-TW" sz="2000" b="1" dirty="0" smtClean="0">
                <a:solidFill>
                  <a:schemeClr val="bg1"/>
                </a:solidFill>
                <a:cs typeface="Arial" pitchFamily="34" charset="0"/>
              </a:rPr>
              <a:t>Cathay</a:t>
            </a:r>
            <a:r>
              <a:rPr lang="en-US" altLang="zh-TW" b="1" dirty="0" smtClean="0">
                <a:solidFill>
                  <a:schemeClr val="bg1"/>
                </a:solidFill>
                <a:cs typeface="Arial" pitchFamily="34" charset="0"/>
              </a:rPr>
              <a:t> FHC CAR (%)</a:t>
            </a:r>
            <a:endParaRPr lang="zh-TW" altLang="en-US" b="1" dirty="0">
              <a:solidFill>
                <a:schemeClr val="bg1"/>
              </a:solidFill>
              <a:cs typeface="Arial" pitchFamily="34" charset="0"/>
            </a:endParaRPr>
          </a:p>
        </p:txBody>
      </p:sp>
      <p:grpSp>
        <p:nvGrpSpPr>
          <p:cNvPr id="40" name="群組 39"/>
          <p:cNvGrpSpPr/>
          <p:nvPr/>
        </p:nvGrpSpPr>
        <p:grpSpPr>
          <a:xfrm>
            <a:off x="4474670" y="1450343"/>
            <a:ext cx="3988829" cy="1656355"/>
            <a:chOff x="4480521" y="1381445"/>
            <a:chExt cx="3814481" cy="1656355"/>
          </a:xfrm>
        </p:grpSpPr>
        <p:sp>
          <p:nvSpPr>
            <p:cNvPr id="41" name="文字方塊 40"/>
            <p:cNvSpPr txBox="1"/>
            <p:nvPr/>
          </p:nvSpPr>
          <p:spPr>
            <a:xfrm>
              <a:off x="7657832" y="1606906"/>
              <a:ext cx="637170" cy="338554"/>
            </a:xfrm>
            <a:prstGeom prst="rect">
              <a:avLst/>
            </a:prstGeom>
            <a:noFill/>
          </p:spPr>
          <p:txBody>
            <a:bodyPr wrap="square" rtlCol="0">
              <a:spAutoFit/>
            </a:bodyPr>
            <a:lstStyle/>
            <a:p>
              <a:r>
                <a:rPr lang="en-US" altLang="zh-TW" sz="1600" dirty="0" smtClean="0">
                  <a:solidFill>
                    <a:prstClr val="black"/>
                  </a:solidFill>
                  <a:cs typeface="Arial" pitchFamily="34" charset="0"/>
                </a:rPr>
                <a:t>14.9</a:t>
              </a:r>
              <a:endParaRPr lang="zh-TW" altLang="en-US" sz="1600" dirty="0">
                <a:solidFill>
                  <a:prstClr val="black"/>
                </a:solidFill>
                <a:cs typeface="Arial" pitchFamily="34" charset="0"/>
              </a:endParaRPr>
            </a:p>
          </p:txBody>
        </p:sp>
        <p:sp>
          <p:nvSpPr>
            <p:cNvPr id="42" name="文字方塊 41"/>
            <p:cNvSpPr txBox="1"/>
            <p:nvPr/>
          </p:nvSpPr>
          <p:spPr>
            <a:xfrm>
              <a:off x="5166500" y="1569425"/>
              <a:ext cx="594722" cy="338554"/>
            </a:xfrm>
            <a:prstGeom prst="rect">
              <a:avLst/>
            </a:prstGeom>
            <a:noFill/>
          </p:spPr>
          <p:txBody>
            <a:bodyPr wrap="square" rtlCol="0">
              <a:spAutoFit/>
            </a:bodyPr>
            <a:lstStyle/>
            <a:p>
              <a:r>
                <a:rPr lang="en-US" altLang="zh-TW" sz="1600" dirty="0" smtClean="0">
                  <a:solidFill>
                    <a:prstClr val="black"/>
                  </a:solidFill>
                  <a:cs typeface="Arial" pitchFamily="34" charset="0"/>
                </a:rPr>
                <a:t>15.1</a:t>
              </a:r>
              <a:endParaRPr lang="zh-TW" altLang="en-US" sz="1600" dirty="0">
                <a:solidFill>
                  <a:prstClr val="black"/>
                </a:solidFill>
                <a:cs typeface="Arial" pitchFamily="34" charset="0"/>
              </a:endParaRPr>
            </a:p>
          </p:txBody>
        </p:sp>
        <p:sp>
          <p:nvSpPr>
            <p:cNvPr id="43" name="文字方塊 42"/>
            <p:cNvSpPr txBox="1"/>
            <p:nvPr/>
          </p:nvSpPr>
          <p:spPr>
            <a:xfrm>
              <a:off x="6830300" y="1464465"/>
              <a:ext cx="591043" cy="338554"/>
            </a:xfrm>
            <a:prstGeom prst="rect">
              <a:avLst/>
            </a:prstGeom>
            <a:noFill/>
          </p:spPr>
          <p:txBody>
            <a:bodyPr wrap="square" rtlCol="0">
              <a:spAutoFit/>
            </a:bodyPr>
            <a:lstStyle/>
            <a:p>
              <a:r>
                <a:rPr lang="en-US" altLang="zh-TW" sz="1600" dirty="0" smtClean="0">
                  <a:solidFill>
                    <a:prstClr val="black"/>
                  </a:solidFill>
                  <a:cs typeface="Arial" pitchFamily="34" charset="0"/>
                </a:rPr>
                <a:t>16.2</a:t>
              </a:r>
              <a:endParaRPr lang="zh-TW" altLang="en-US" sz="1600" dirty="0">
                <a:solidFill>
                  <a:prstClr val="black"/>
                </a:solidFill>
                <a:cs typeface="Arial" pitchFamily="34" charset="0"/>
              </a:endParaRPr>
            </a:p>
          </p:txBody>
        </p:sp>
        <p:sp>
          <p:nvSpPr>
            <p:cNvPr id="44" name="文字方塊 43"/>
            <p:cNvSpPr txBox="1"/>
            <p:nvPr/>
          </p:nvSpPr>
          <p:spPr>
            <a:xfrm>
              <a:off x="4480521" y="1935918"/>
              <a:ext cx="708833" cy="338554"/>
            </a:xfrm>
            <a:prstGeom prst="rect">
              <a:avLst/>
            </a:prstGeom>
            <a:noFill/>
          </p:spPr>
          <p:txBody>
            <a:bodyPr wrap="square" rtlCol="0">
              <a:spAutoFit/>
            </a:bodyPr>
            <a:lstStyle/>
            <a:p>
              <a:r>
                <a:rPr lang="en-US" altLang="zh-TW" sz="1600" b="1" dirty="0" smtClean="0">
                  <a:solidFill>
                    <a:prstClr val="black"/>
                  </a:solidFill>
                  <a:ea typeface="標楷體" pitchFamily="65" charset="-120"/>
                  <a:cs typeface="Arial" pitchFamily="34" charset="0"/>
                </a:rPr>
                <a:t>Tier2</a:t>
              </a:r>
              <a:endParaRPr lang="zh-TW" altLang="en-US" sz="1600" b="1" dirty="0">
                <a:solidFill>
                  <a:prstClr val="black"/>
                </a:solidFill>
                <a:ea typeface="標楷體" pitchFamily="65" charset="-120"/>
                <a:cs typeface="Arial" pitchFamily="34" charset="0"/>
              </a:endParaRPr>
            </a:p>
          </p:txBody>
        </p:sp>
        <p:sp>
          <p:nvSpPr>
            <p:cNvPr id="45" name="文字方塊 44"/>
            <p:cNvSpPr txBox="1"/>
            <p:nvPr/>
          </p:nvSpPr>
          <p:spPr>
            <a:xfrm>
              <a:off x="4482015" y="2699246"/>
              <a:ext cx="708833" cy="338554"/>
            </a:xfrm>
            <a:prstGeom prst="rect">
              <a:avLst/>
            </a:prstGeom>
            <a:noFill/>
          </p:spPr>
          <p:txBody>
            <a:bodyPr wrap="square" rtlCol="0">
              <a:spAutoFit/>
            </a:bodyPr>
            <a:lstStyle/>
            <a:p>
              <a:r>
                <a:rPr lang="en-US" altLang="zh-TW" sz="1600" b="1" dirty="0" smtClean="0">
                  <a:solidFill>
                    <a:prstClr val="black"/>
                  </a:solidFill>
                  <a:ea typeface="標楷體" pitchFamily="65" charset="-120"/>
                  <a:cs typeface="Arial" pitchFamily="34" charset="0"/>
                </a:rPr>
                <a:t>Tier1</a:t>
              </a:r>
              <a:endParaRPr lang="zh-TW" altLang="en-US" sz="1600" b="1" dirty="0">
                <a:solidFill>
                  <a:prstClr val="black"/>
                </a:solidFill>
                <a:ea typeface="標楷體" pitchFamily="65" charset="-120"/>
                <a:cs typeface="Arial" pitchFamily="34" charset="0"/>
              </a:endParaRPr>
            </a:p>
          </p:txBody>
        </p:sp>
        <p:sp>
          <p:nvSpPr>
            <p:cNvPr id="46" name="文字方塊 45"/>
            <p:cNvSpPr txBox="1"/>
            <p:nvPr/>
          </p:nvSpPr>
          <p:spPr>
            <a:xfrm>
              <a:off x="4533780" y="1497305"/>
              <a:ext cx="551384" cy="338554"/>
            </a:xfrm>
            <a:prstGeom prst="rect">
              <a:avLst/>
            </a:prstGeom>
            <a:noFill/>
          </p:spPr>
          <p:txBody>
            <a:bodyPr wrap="square" rtlCol="0">
              <a:spAutoFit/>
            </a:bodyPr>
            <a:lstStyle/>
            <a:p>
              <a:r>
                <a:rPr lang="en-US" altLang="zh-TW" sz="1600" b="1" dirty="0" smtClean="0">
                  <a:solidFill>
                    <a:prstClr val="black"/>
                  </a:solidFill>
                  <a:ea typeface="標楷體" pitchFamily="65" charset="-120"/>
                  <a:cs typeface="Arial" pitchFamily="34" charset="0"/>
                </a:rPr>
                <a:t>BIS</a:t>
              </a:r>
              <a:endParaRPr lang="zh-TW" altLang="en-US" sz="1600" b="1" dirty="0">
                <a:solidFill>
                  <a:prstClr val="black"/>
                </a:solidFill>
                <a:ea typeface="標楷體" pitchFamily="65" charset="-120"/>
                <a:cs typeface="Arial" pitchFamily="34" charset="0"/>
              </a:endParaRPr>
            </a:p>
          </p:txBody>
        </p:sp>
        <p:sp>
          <p:nvSpPr>
            <p:cNvPr id="47" name="文字方塊 46"/>
            <p:cNvSpPr txBox="1"/>
            <p:nvPr/>
          </p:nvSpPr>
          <p:spPr>
            <a:xfrm>
              <a:off x="5964956" y="1381445"/>
              <a:ext cx="576595" cy="338554"/>
            </a:xfrm>
            <a:prstGeom prst="rect">
              <a:avLst/>
            </a:prstGeom>
            <a:noFill/>
          </p:spPr>
          <p:txBody>
            <a:bodyPr wrap="square" rtlCol="0">
              <a:spAutoFit/>
            </a:bodyPr>
            <a:lstStyle/>
            <a:p>
              <a:r>
                <a:rPr lang="en-US" altLang="zh-TW" sz="1600" dirty="0" smtClean="0">
                  <a:solidFill>
                    <a:prstClr val="black"/>
                  </a:solidFill>
                  <a:cs typeface="Arial" pitchFamily="34" charset="0"/>
                </a:rPr>
                <a:t>16.9</a:t>
              </a:r>
              <a:endParaRPr lang="zh-TW" altLang="en-US" sz="1600" dirty="0">
                <a:solidFill>
                  <a:prstClr val="black"/>
                </a:solidFill>
                <a:cs typeface="Arial" pitchFamily="34" charset="0"/>
              </a:endParaRPr>
            </a:p>
          </p:txBody>
        </p:sp>
      </p:grpSp>
      <p:sp>
        <p:nvSpPr>
          <p:cNvPr id="19" name="文字方塊 18"/>
          <p:cNvSpPr txBox="1"/>
          <p:nvPr/>
        </p:nvSpPr>
        <p:spPr>
          <a:xfrm>
            <a:off x="5079919" y="3958967"/>
            <a:ext cx="3435254" cy="400110"/>
          </a:xfrm>
          <a:prstGeom prst="rect">
            <a:avLst/>
          </a:prstGeom>
          <a:solidFill>
            <a:schemeClr val="accent1">
              <a:lumMod val="60000"/>
              <a:lumOff val="40000"/>
            </a:schemeClr>
          </a:solidFill>
          <a:ln w="25400">
            <a:noFill/>
          </a:ln>
        </p:spPr>
        <p:txBody>
          <a:bodyPr wrap="square" rtlCol="0" anchor="ctr" anchorCtr="0">
            <a:spAutoFit/>
          </a:bodyPr>
          <a:lstStyle/>
          <a:p>
            <a:pPr algn="ctr"/>
            <a:r>
              <a:rPr lang="en-US" altLang="zh-TW" sz="2000" b="1" dirty="0" smtClean="0">
                <a:solidFill>
                  <a:schemeClr val="bg1"/>
                </a:solidFill>
                <a:cs typeface="Arial" pitchFamily="34" charset="0"/>
              </a:rPr>
              <a:t>Cathay Life RBC</a:t>
            </a:r>
            <a:r>
              <a:rPr lang="zh-TW" altLang="en-US" sz="2000" b="1" dirty="0" smtClean="0">
                <a:solidFill>
                  <a:schemeClr val="bg1"/>
                </a:solidFill>
                <a:cs typeface="Arial" pitchFamily="34" charset="0"/>
              </a:rPr>
              <a:t> </a:t>
            </a:r>
            <a:r>
              <a:rPr lang="en-US" altLang="zh-TW" sz="2000" b="1" dirty="0" smtClean="0">
                <a:solidFill>
                  <a:schemeClr val="bg1"/>
                </a:solidFill>
                <a:cs typeface="Arial" pitchFamily="34" charset="0"/>
              </a:rPr>
              <a:t>(%)</a:t>
            </a:r>
            <a:endParaRPr lang="zh-TW" altLang="en-US" sz="2000" b="1" dirty="0">
              <a:solidFill>
                <a:schemeClr val="bg1"/>
              </a:solidFill>
              <a:cs typeface="Arial" pitchFamily="34" charset="0"/>
            </a:endParaRPr>
          </a:p>
        </p:txBody>
      </p:sp>
      <p:sp>
        <p:nvSpPr>
          <p:cNvPr id="20" name="Rectangle 34"/>
          <p:cNvSpPr txBox="1">
            <a:spLocks noChangeArrowheads="1"/>
          </p:cNvSpPr>
          <p:nvPr/>
        </p:nvSpPr>
        <p:spPr bwMode="gray">
          <a:xfrm>
            <a:off x="399601" y="63329"/>
            <a:ext cx="7772400" cy="685800"/>
          </a:xfrm>
          <a:prstGeom prst="rect">
            <a:avLst/>
          </a:prstGeom>
          <a:noFill/>
          <a:ln>
            <a:noFill/>
          </a:ln>
          <a:extLst/>
        </p:spPr>
        <p:txBody>
          <a:bodyPr lIns="90000" rIns="90000" anchor="ctr"/>
          <a:lstStyle>
            <a:lvl1pPr>
              <a:defRPr kumimoji="1" sz="3200">
                <a:solidFill>
                  <a:schemeClr val="tx1"/>
                </a:solidFill>
                <a:latin typeface="Times New Roman" pitchFamily="18" charset="0"/>
                <a:ea typeface="新細明體" charset="-120"/>
              </a:defRPr>
            </a:lvl1pPr>
            <a:lvl2pPr>
              <a:defRPr kumimoji="1" sz="2800">
                <a:solidFill>
                  <a:schemeClr val="tx1"/>
                </a:solidFill>
                <a:latin typeface="Times New Roman" pitchFamily="18" charset="0"/>
                <a:ea typeface="新細明體" charset="-120"/>
              </a:defRPr>
            </a:lvl2pPr>
            <a:lvl3pPr>
              <a:defRPr kumimoji="1" sz="2400">
                <a:solidFill>
                  <a:schemeClr val="tx1"/>
                </a:solidFill>
                <a:latin typeface="Times New Roman" pitchFamily="18" charset="0"/>
                <a:ea typeface="新細明體" charset="-120"/>
              </a:defRPr>
            </a:lvl3pPr>
            <a:lvl4pPr>
              <a:defRPr kumimoji="1" sz="2000">
                <a:solidFill>
                  <a:schemeClr val="tx1"/>
                </a:solidFill>
                <a:latin typeface="Times New Roman" pitchFamily="18" charset="0"/>
                <a:ea typeface="新細明體" charset="-120"/>
              </a:defRPr>
            </a:lvl4pPr>
            <a:lvl5pPr>
              <a:defRPr kumimoji="1" sz="2000">
                <a:solidFill>
                  <a:schemeClr val="tx1"/>
                </a:solidFill>
                <a:latin typeface="Times New Roman" pitchFamily="18" charset="0"/>
                <a:ea typeface="新細明體" charset="-120"/>
              </a:defRPr>
            </a:lvl5pPr>
            <a:lvl6pPr eaLnBrk="0" hangingPunct="0">
              <a:defRPr kumimoji="1" sz="2000">
                <a:solidFill>
                  <a:schemeClr val="tx1"/>
                </a:solidFill>
                <a:latin typeface="Times New Roman" pitchFamily="18" charset="0"/>
                <a:ea typeface="新細明體" charset="-120"/>
              </a:defRPr>
            </a:lvl6pPr>
            <a:lvl7pPr eaLnBrk="0" hangingPunct="0">
              <a:defRPr kumimoji="1" sz="2000">
                <a:solidFill>
                  <a:schemeClr val="tx1"/>
                </a:solidFill>
                <a:latin typeface="Times New Roman" pitchFamily="18" charset="0"/>
                <a:ea typeface="新細明體" charset="-120"/>
              </a:defRPr>
            </a:lvl7pPr>
            <a:lvl8pPr eaLnBrk="0" hangingPunct="0">
              <a:defRPr kumimoji="1" sz="2000">
                <a:solidFill>
                  <a:schemeClr val="tx1"/>
                </a:solidFill>
                <a:latin typeface="Times New Roman" pitchFamily="18" charset="0"/>
                <a:ea typeface="新細明體" charset="-120"/>
              </a:defRPr>
            </a:lvl8pPr>
            <a:lvl9pPr eaLnBrk="0" hangingPunct="0">
              <a:defRPr kumimoji="1" sz="2000">
                <a:solidFill>
                  <a:schemeClr val="tx1"/>
                </a:solidFill>
                <a:latin typeface="Times New Roman" pitchFamily="18" charset="0"/>
                <a:ea typeface="新細明體" charset="-120"/>
              </a:defRPr>
            </a:lvl9pPr>
          </a:lstStyle>
          <a:p>
            <a:r>
              <a:rPr lang="zh-TW" altLang="en-US" sz="2800" b="1" dirty="0">
                <a:latin typeface="+mn-ea"/>
                <a:ea typeface="+mn-ea"/>
              </a:rPr>
              <a:t>資本適足性</a:t>
            </a:r>
          </a:p>
        </p:txBody>
      </p:sp>
    </p:spTree>
    <p:extLst>
      <p:ext uri="{BB962C8B-B14F-4D97-AF65-F5344CB8AC3E}">
        <p14:creationId xmlns:p14="http://schemas.microsoft.com/office/powerpoint/2010/main" val="15091478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圖片 19"/>
          <p:cNvPicPr>
            <a:picLocks noChangeAspect="1"/>
          </p:cNvPicPr>
          <p:nvPr/>
        </p:nvPicPr>
        <p:blipFill>
          <a:blip r:embed="rId2"/>
          <a:stretch>
            <a:fillRect/>
          </a:stretch>
        </p:blipFill>
        <p:spPr>
          <a:xfrm>
            <a:off x="4665904" y="4392972"/>
            <a:ext cx="4320000" cy="2072777"/>
          </a:xfrm>
          <a:prstGeom prst="rect">
            <a:avLst/>
          </a:prstGeom>
        </p:spPr>
      </p:pic>
      <p:pic>
        <p:nvPicPr>
          <p:cNvPr id="19" name="圖片 18"/>
          <p:cNvPicPr>
            <a:picLocks noChangeAspect="1"/>
          </p:cNvPicPr>
          <p:nvPr/>
        </p:nvPicPr>
        <p:blipFill>
          <a:blip r:embed="rId3"/>
          <a:stretch>
            <a:fillRect/>
          </a:stretch>
        </p:blipFill>
        <p:spPr>
          <a:xfrm>
            <a:off x="4617110" y="1447563"/>
            <a:ext cx="4464000" cy="2224387"/>
          </a:xfrm>
          <a:prstGeom prst="rect">
            <a:avLst/>
          </a:prstGeom>
        </p:spPr>
      </p:pic>
      <p:pic>
        <p:nvPicPr>
          <p:cNvPr id="14" name="圖片 13"/>
          <p:cNvPicPr>
            <a:picLocks noChangeAspect="1"/>
          </p:cNvPicPr>
          <p:nvPr/>
        </p:nvPicPr>
        <p:blipFill>
          <a:blip r:embed="rId4"/>
          <a:stretch>
            <a:fillRect/>
          </a:stretch>
        </p:blipFill>
        <p:spPr>
          <a:xfrm>
            <a:off x="52356" y="1436754"/>
            <a:ext cx="4570694" cy="3960000"/>
          </a:xfrm>
          <a:prstGeom prst="rect">
            <a:avLst/>
          </a:prstGeom>
        </p:spPr>
      </p:pic>
      <p:sp>
        <p:nvSpPr>
          <p:cNvPr id="7" name="投影片編號版面配置區 6"/>
          <p:cNvSpPr>
            <a:spLocks noGrp="1"/>
          </p:cNvSpPr>
          <p:nvPr>
            <p:ph type="sldNum" sz="quarter" idx="12"/>
          </p:nvPr>
        </p:nvSpPr>
        <p:spPr/>
        <p:txBody>
          <a:bodyPr/>
          <a:lstStyle/>
          <a:p>
            <a:fld id="{018B90E8-31B4-41F6-8174-D549C5229FD8}" type="slidenum">
              <a:rPr lang="zh-TW" altLang="en-US" smtClean="0">
                <a:latin typeface="+mn-lt"/>
              </a:rPr>
              <a:t>7</a:t>
            </a:fld>
            <a:endParaRPr lang="zh-TW" altLang="en-US">
              <a:latin typeface="+mn-lt"/>
            </a:endParaRPr>
          </a:p>
        </p:txBody>
      </p:sp>
      <p:sp>
        <p:nvSpPr>
          <p:cNvPr id="9" name="Text Box 120"/>
          <p:cNvSpPr txBox="1">
            <a:spLocks noChangeArrowheads="1"/>
          </p:cNvSpPr>
          <p:nvPr/>
        </p:nvSpPr>
        <p:spPr bwMode="gray">
          <a:xfrm>
            <a:off x="4778019" y="940658"/>
            <a:ext cx="3996000" cy="400110"/>
          </a:xfrm>
          <a:prstGeom prst="rect">
            <a:avLst/>
          </a:prstGeom>
          <a:solidFill>
            <a:schemeClr val="accent1">
              <a:lumMod val="60000"/>
              <a:lumOff val="40000"/>
            </a:schemeClr>
          </a:solidFill>
          <a:ln>
            <a:noFill/>
          </a:ln>
          <a:extLst/>
        </p:spPr>
        <p:txBody>
          <a:bodyPr>
            <a:spAutoFit/>
          </a:bodyPr>
          <a:lstStyle>
            <a:defPPr>
              <a:defRPr lang="zh-TW"/>
            </a:defPPr>
            <a:lvl1pPr algn="ctr" eaLnBrk="1" hangingPunct="1">
              <a:spcBef>
                <a:spcPct val="50000"/>
              </a:spcBef>
              <a:buFontTx/>
              <a:buNone/>
              <a:defRPr sz="2000" b="1">
                <a:solidFill>
                  <a:schemeClr val="bg1"/>
                </a:solidFill>
                <a:latin typeface="Arial" charset="0"/>
                <a:ea typeface="DFKai-SB" pitchFamily="65" charset="-120"/>
              </a:defRPr>
            </a:lvl1pPr>
            <a:lvl2pPr marL="742950" indent="-285750" eaLnBrk="0" hangingPunct="0">
              <a:spcBef>
                <a:spcPct val="20000"/>
              </a:spcBef>
              <a:buChar char="–"/>
              <a:defRPr sz="2800">
                <a:latin typeface="Times New Roman" pitchFamily="18" charset="0"/>
                <a:ea typeface="新細明體" pitchFamily="18" charset="-120"/>
              </a:defRPr>
            </a:lvl2pPr>
            <a:lvl3pPr marL="1143000" indent="-228600" eaLnBrk="0" hangingPunct="0">
              <a:spcBef>
                <a:spcPct val="20000"/>
              </a:spcBef>
              <a:buChar char="•"/>
              <a:defRPr sz="2400">
                <a:latin typeface="Times New Roman" pitchFamily="18" charset="0"/>
                <a:ea typeface="新細明體" pitchFamily="18" charset="-120"/>
              </a:defRPr>
            </a:lvl3pPr>
            <a:lvl4pPr marL="1600200" indent="-228600" eaLnBrk="0" hangingPunct="0">
              <a:spcBef>
                <a:spcPct val="20000"/>
              </a:spcBef>
              <a:buChar char="–"/>
              <a:defRPr sz="2000">
                <a:latin typeface="Times New Roman" pitchFamily="18" charset="0"/>
                <a:ea typeface="新細明體" pitchFamily="18" charset="-120"/>
              </a:defRPr>
            </a:lvl4pPr>
            <a:lvl5pPr marL="2057400" indent="-228600" eaLnBrk="0" hangingPunct="0">
              <a:spcBef>
                <a:spcPct val="20000"/>
              </a:spcBef>
              <a:buChar char="»"/>
              <a:defRPr sz="2000">
                <a:latin typeface="Times New Roman" pitchFamily="18" charset="0"/>
                <a:ea typeface="新細明體" pitchFamily="18" charset="-120"/>
              </a:defRPr>
            </a:lvl5pPr>
            <a:lvl6pPr marL="2514600" indent="-228600" eaLnBrk="0" fontAlgn="base" hangingPunct="0">
              <a:spcBef>
                <a:spcPct val="20000"/>
              </a:spcBef>
              <a:spcAft>
                <a:spcPct val="0"/>
              </a:spcAft>
              <a:buChar char="»"/>
              <a:defRPr sz="2000">
                <a:latin typeface="Times New Roman" pitchFamily="18" charset="0"/>
                <a:ea typeface="新細明體" pitchFamily="18" charset="-120"/>
              </a:defRPr>
            </a:lvl6pPr>
            <a:lvl7pPr marL="2971800" indent="-228600" eaLnBrk="0" fontAlgn="base" hangingPunct="0">
              <a:spcBef>
                <a:spcPct val="20000"/>
              </a:spcBef>
              <a:spcAft>
                <a:spcPct val="0"/>
              </a:spcAft>
              <a:buChar char="»"/>
              <a:defRPr sz="2000">
                <a:latin typeface="Times New Roman" pitchFamily="18" charset="0"/>
                <a:ea typeface="新細明體" pitchFamily="18" charset="-120"/>
              </a:defRPr>
            </a:lvl7pPr>
            <a:lvl8pPr marL="3429000" indent="-228600" eaLnBrk="0" fontAlgn="base" hangingPunct="0">
              <a:spcBef>
                <a:spcPct val="20000"/>
              </a:spcBef>
              <a:spcAft>
                <a:spcPct val="0"/>
              </a:spcAft>
              <a:buChar char="»"/>
              <a:defRPr sz="2000">
                <a:latin typeface="Times New Roman" pitchFamily="18" charset="0"/>
                <a:ea typeface="新細明體" pitchFamily="18" charset="-120"/>
              </a:defRPr>
            </a:lvl8pPr>
            <a:lvl9pPr marL="3886200" indent="-228600" eaLnBrk="0" fontAlgn="base" hangingPunct="0">
              <a:spcBef>
                <a:spcPct val="20000"/>
              </a:spcBef>
              <a:spcAft>
                <a:spcPct val="0"/>
              </a:spcAft>
              <a:buChar char="»"/>
              <a:defRPr sz="2000">
                <a:latin typeface="Times New Roman" pitchFamily="18" charset="0"/>
                <a:ea typeface="新細明體" pitchFamily="18" charset="-12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1" lang="en-US" altLang="zh-TW" sz="2000" b="1" i="0" u="none" strike="noStrike" kern="0" cap="none" spc="0" normalizeH="0" baseline="0" noProof="0" dirty="0" smtClean="0">
                <a:ln>
                  <a:noFill/>
                </a:ln>
                <a:solidFill>
                  <a:prstClr val="white"/>
                </a:solidFill>
                <a:effectLst/>
                <a:uLnTx/>
                <a:uFillTx/>
                <a:latin typeface="+mn-lt"/>
                <a:cs typeface="Calibri" panose="020F0502020204030204" pitchFamily="34" charset="0"/>
              </a:rPr>
              <a:t>Profit contribution</a:t>
            </a:r>
            <a:endParaRPr kumimoji="1" lang="en-US" altLang="zh-TW" sz="2000" b="1" i="0" u="none" strike="noStrike" kern="0" cap="none" spc="0" normalizeH="0" baseline="0" noProof="0" dirty="0">
              <a:ln>
                <a:noFill/>
              </a:ln>
              <a:solidFill>
                <a:prstClr val="white"/>
              </a:solidFill>
              <a:effectLst/>
              <a:uLnTx/>
              <a:uFillTx/>
              <a:latin typeface="+mn-lt"/>
              <a:cs typeface="Calibri" panose="020F0502020204030204" pitchFamily="34" charset="0"/>
            </a:endParaRPr>
          </a:p>
        </p:txBody>
      </p:sp>
      <p:sp>
        <p:nvSpPr>
          <p:cNvPr id="10" name="Text Box 66"/>
          <p:cNvSpPr txBox="1">
            <a:spLocks noChangeAspect="1" noChangeArrowheads="1"/>
          </p:cNvSpPr>
          <p:nvPr/>
        </p:nvSpPr>
        <p:spPr bwMode="gray">
          <a:xfrm>
            <a:off x="440815" y="932784"/>
            <a:ext cx="3831612" cy="399600"/>
          </a:xfrm>
          <a:prstGeom prst="rect">
            <a:avLst/>
          </a:prstGeom>
          <a:solidFill>
            <a:schemeClr val="accent1">
              <a:lumMod val="60000"/>
              <a:lumOff val="40000"/>
            </a:schemeClr>
          </a:solidFill>
          <a:ln>
            <a:noFill/>
          </a:ln>
          <a:extLst/>
        </p:spPr>
        <p:txBody>
          <a:bodyPr wrap="square">
            <a:spAutoFit/>
          </a:bodyPr>
          <a:lstStyle>
            <a:defPPr>
              <a:defRPr lang="zh-TW"/>
            </a:defPPr>
            <a:lvl1pPr algn="ctr" eaLnBrk="1" hangingPunct="1">
              <a:spcBef>
                <a:spcPct val="50000"/>
              </a:spcBef>
              <a:buFontTx/>
              <a:buNone/>
              <a:defRPr sz="2000" b="1">
                <a:solidFill>
                  <a:schemeClr val="bg1"/>
                </a:solidFill>
                <a:latin typeface="Arial" charset="0"/>
                <a:ea typeface="DFKai-SB" pitchFamily="65" charset="-120"/>
              </a:defRPr>
            </a:lvl1pPr>
            <a:lvl2pPr marL="742950" indent="-285750" eaLnBrk="0" hangingPunct="0">
              <a:spcBef>
                <a:spcPct val="20000"/>
              </a:spcBef>
              <a:buChar char="–"/>
              <a:defRPr sz="2800">
                <a:latin typeface="Times New Roman" pitchFamily="18" charset="0"/>
                <a:ea typeface="新細明體" pitchFamily="18" charset="-120"/>
              </a:defRPr>
            </a:lvl2pPr>
            <a:lvl3pPr marL="1143000" indent="-228600" eaLnBrk="0" hangingPunct="0">
              <a:spcBef>
                <a:spcPct val="20000"/>
              </a:spcBef>
              <a:buChar char="•"/>
              <a:defRPr sz="2400">
                <a:latin typeface="Times New Roman" pitchFamily="18" charset="0"/>
                <a:ea typeface="新細明體" pitchFamily="18" charset="-120"/>
              </a:defRPr>
            </a:lvl3pPr>
            <a:lvl4pPr marL="1600200" indent="-228600" eaLnBrk="0" hangingPunct="0">
              <a:spcBef>
                <a:spcPct val="20000"/>
              </a:spcBef>
              <a:buChar char="–"/>
              <a:defRPr sz="2000">
                <a:latin typeface="Times New Roman" pitchFamily="18" charset="0"/>
                <a:ea typeface="新細明體" pitchFamily="18" charset="-120"/>
              </a:defRPr>
            </a:lvl4pPr>
            <a:lvl5pPr marL="2057400" indent="-228600" eaLnBrk="0" hangingPunct="0">
              <a:spcBef>
                <a:spcPct val="20000"/>
              </a:spcBef>
              <a:buChar char="»"/>
              <a:defRPr sz="2000">
                <a:latin typeface="Times New Roman" pitchFamily="18" charset="0"/>
                <a:ea typeface="新細明體" pitchFamily="18" charset="-120"/>
              </a:defRPr>
            </a:lvl5pPr>
            <a:lvl6pPr marL="2514600" indent="-228600" eaLnBrk="0" fontAlgn="base" hangingPunct="0">
              <a:spcBef>
                <a:spcPct val="20000"/>
              </a:spcBef>
              <a:spcAft>
                <a:spcPct val="0"/>
              </a:spcAft>
              <a:buChar char="»"/>
              <a:defRPr sz="2000">
                <a:latin typeface="Times New Roman" pitchFamily="18" charset="0"/>
                <a:ea typeface="新細明體" pitchFamily="18" charset="-120"/>
              </a:defRPr>
            </a:lvl6pPr>
            <a:lvl7pPr marL="2971800" indent="-228600" eaLnBrk="0" fontAlgn="base" hangingPunct="0">
              <a:spcBef>
                <a:spcPct val="20000"/>
              </a:spcBef>
              <a:spcAft>
                <a:spcPct val="0"/>
              </a:spcAft>
              <a:buChar char="»"/>
              <a:defRPr sz="2000">
                <a:latin typeface="Times New Roman" pitchFamily="18" charset="0"/>
                <a:ea typeface="新細明體" pitchFamily="18" charset="-120"/>
              </a:defRPr>
            </a:lvl7pPr>
            <a:lvl8pPr marL="3429000" indent="-228600" eaLnBrk="0" fontAlgn="base" hangingPunct="0">
              <a:spcBef>
                <a:spcPct val="20000"/>
              </a:spcBef>
              <a:spcAft>
                <a:spcPct val="0"/>
              </a:spcAft>
              <a:buChar char="»"/>
              <a:defRPr sz="2000">
                <a:latin typeface="Times New Roman" pitchFamily="18" charset="0"/>
                <a:ea typeface="新細明體" pitchFamily="18" charset="-120"/>
              </a:defRPr>
            </a:lvl8pPr>
            <a:lvl9pPr marL="3886200" indent="-228600" eaLnBrk="0" fontAlgn="base" hangingPunct="0">
              <a:spcBef>
                <a:spcPct val="20000"/>
              </a:spcBef>
              <a:spcAft>
                <a:spcPct val="0"/>
              </a:spcAft>
              <a:buChar char="»"/>
              <a:defRPr sz="2000">
                <a:latin typeface="Times New Roman" pitchFamily="18" charset="0"/>
                <a:ea typeface="新細明體" pitchFamily="18" charset="-12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1" lang="en-US" altLang="zh-TW" sz="2000" b="1" i="0" u="none" strike="noStrike" kern="0" cap="none" spc="0" normalizeH="0" baseline="0" noProof="0" dirty="0">
                <a:ln>
                  <a:noFill/>
                </a:ln>
                <a:solidFill>
                  <a:prstClr val="white"/>
                </a:solidFill>
                <a:effectLst/>
                <a:uLnTx/>
                <a:uFillTx/>
                <a:latin typeface="+mn-lt"/>
                <a:cs typeface="Calibri" panose="020F0502020204030204" pitchFamily="34" charset="0"/>
              </a:rPr>
              <a:t>EPS &amp; ROE</a:t>
            </a:r>
          </a:p>
        </p:txBody>
      </p:sp>
      <p:sp>
        <p:nvSpPr>
          <p:cNvPr id="12" name="文字方塊 11"/>
          <p:cNvSpPr txBox="1"/>
          <p:nvPr/>
        </p:nvSpPr>
        <p:spPr>
          <a:xfrm>
            <a:off x="-41856" y="5273768"/>
            <a:ext cx="4525222" cy="1109870"/>
          </a:xfrm>
          <a:prstGeom prst="rect">
            <a:avLst/>
          </a:prstGeom>
          <a:noFill/>
        </p:spPr>
        <p:txBody>
          <a:bodyPr wrap="square" lIns="93296" tIns="46648" rIns="93296" bIns="46648" rtlCol="0">
            <a:spAutoFit/>
          </a:bodyPr>
          <a:lstStyle/>
          <a:p>
            <a:pPr marL="542925" indent="-542925" fontAlgn="base">
              <a:spcBef>
                <a:spcPct val="0"/>
              </a:spcBef>
              <a:spcAft>
                <a:spcPct val="0"/>
              </a:spcAft>
            </a:pPr>
            <a:r>
              <a:rPr lang="en-US" altLang="zh-TW" sz="1100" dirty="0" smtClean="0">
                <a:solidFill>
                  <a:srgbClr val="000000"/>
                </a:solidFill>
                <a:ea typeface="DFKai-SB" pitchFamily="65" charset="-120"/>
                <a:cs typeface="Calibri" panose="020F0502020204030204" pitchFamily="34" charset="0"/>
              </a:rPr>
              <a:t>Note</a:t>
            </a:r>
            <a:r>
              <a:rPr kumimoji="1" lang="en-US" altLang="zh-TW" sz="1100" dirty="0" smtClean="0">
                <a:solidFill>
                  <a:prstClr val="black"/>
                </a:solidFill>
                <a:cs typeface="Calibri" panose="020F0502020204030204" pitchFamily="34" charset="0"/>
              </a:rPr>
              <a:t>: (1)  </a:t>
            </a:r>
            <a:r>
              <a:rPr lang="en-US" altLang="zh-TW" sz="1100" dirty="0" smtClean="0">
                <a:solidFill>
                  <a:prstClr val="black"/>
                </a:solidFill>
                <a:ea typeface="DFKai-SB" pitchFamily="65" charset="-120"/>
                <a:cs typeface="Calibri" panose="020F0502020204030204" pitchFamily="34" charset="0"/>
              </a:rPr>
              <a:t>FY13</a:t>
            </a:r>
            <a:r>
              <a:rPr lang="zh-TW" altLang="en-US" sz="1100" dirty="0" smtClean="0">
                <a:solidFill>
                  <a:prstClr val="black"/>
                </a:solidFill>
                <a:ea typeface="DFKai-SB" pitchFamily="65" charset="-120"/>
                <a:cs typeface="Calibri" panose="020F0502020204030204" pitchFamily="34" charset="0"/>
              </a:rPr>
              <a:t> </a:t>
            </a:r>
            <a:r>
              <a:rPr lang="en-US" altLang="zh-TW" sz="1100" dirty="0" smtClean="0">
                <a:solidFill>
                  <a:prstClr val="black"/>
                </a:solidFill>
                <a:ea typeface="DFKai-SB" pitchFamily="65" charset="-120"/>
                <a:cs typeface="Calibri" panose="020F0502020204030204" pitchFamily="34" charset="0"/>
              </a:rPr>
              <a:t>figures</a:t>
            </a:r>
            <a:r>
              <a:rPr lang="zh-TW" altLang="en-US" sz="1100" dirty="0" smtClean="0">
                <a:solidFill>
                  <a:prstClr val="black"/>
                </a:solidFill>
                <a:ea typeface="DFKai-SB" pitchFamily="65" charset="-120"/>
                <a:cs typeface="Calibri" panose="020F0502020204030204" pitchFamily="34" charset="0"/>
              </a:rPr>
              <a:t> </a:t>
            </a:r>
            <a:r>
              <a:rPr lang="en-US" altLang="zh-TW" sz="1100" dirty="0" smtClean="0">
                <a:solidFill>
                  <a:prstClr val="black"/>
                </a:solidFill>
                <a:ea typeface="DFKai-SB" pitchFamily="65" charset="-120"/>
                <a:cs typeface="Calibri" panose="020F0502020204030204" pitchFamily="34" charset="0"/>
              </a:rPr>
              <a:t>do not reflect the </a:t>
            </a:r>
            <a:r>
              <a:rPr lang="en-US" altLang="zh-TW" sz="1100" dirty="0">
                <a:solidFill>
                  <a:prstClr val="black"/>
                </a:solidFill>
                <a:ea typeface="DFKai-SB" pitchFamily="65" charset="-120"/>
                <a:cs typeface="Calibri" panose="020F0502020204030204" pitchFamily="34" charset="0"/>
              </a:rPr>
              <a:t>impact from applying fair value method on investment </a:t>
            </a:r>
            <a:r>
              <a:rPr lang="en-US" altLang="zh-TW" sz="1100" dirty="0" smtClean="0">
                <a:solidFill>
                  <a:prstClr val="black"/>
                </a:solidFill>
                <a:ea typeface="DFKai-SB" pitchFamily="65" charset="-120"/>
                <a:cs typeface="Calibri" panose="020F0502020204030204" pitchFamily="34" charset="0"/>
              </a:rPr>
              <a:t>property</a:t>
            </a:r>
            <a:r>
              <a:rPr lang="en-US" altLang="zh-TW" sz="1100" dirty="0">
                <a:solidFill>
                  <a:prstClr val="black"/>
                </a:solidFill>
                <a:ea typeface="DFKai-SB" pitchFamily="65" charset="-120"/>
                <a:cs typeface="Calibri" panose="020F0502020204030204" pitchFamily="34" charset="0"/>
              </a:rPr>
              <a:t>.</a:t>
            </a:r>
            <a:endParaRPr kumimoji="1" lang="en-US" altLang="zh-TW" sz="1100" dirty="0" smtClean="0">
              <a:solidFill>
                <a:prstClr val="black"/>
              </a:solidFill>
              <a:cs typeface="Calibri" panose="020F0502020204030204" pitchFamily="34" charset="0"/>
            </a:endParaRPr>
          </a:p>
          <a:p>
            <a:pPr marL="542925" indent="-542925" fontAlgn="base">
              <a:spcBef>
                <a:spcPct val="0"/>
              </a:spcBef>
              <a:spcAft>
                <a:spcPct val="0"/>
              </a:spcAft>
            </a:pPr>
            <a:r>
              <a:rPr lang="en-US" altLang="zh-TW" sz="1100" dirty="0" smtClean="0">
                <a:solidFill>
                  <a:srgbClr val="000000"/>
                </a:solidFill>
                <a:ea typeface="DFKai-SB" pitchFamily="65" charset="-120"/>
                <a:cs typeface="Calibri" panose="020F0502020204030204" pitchFamily="34" charset="0"/>
              </a:rPr>
              <a:t>           (2)</a:t>
            </a:r>
            <a:r>
              <a:rPr kumimoji="1" lang="en-US" altLang="zh-TW" sz="1100" dirty="0">
                <a:solidFill>
                  <a:prstClr val="black"/>
                </a:solidFill>
                <a:cs typeface="Calibri" panose="020F0502020204030204" pitchFamily="34" charset="0"/>
              </a:rPr>
              <a:t> </a:t>
            </a:r>
            <a:r>
              <a:rPr kumimoji="1" lang="en-US" altLang="zh-TW" sz="1100" dirty="0" smtClean="0">
                <a:solidFill>
                  <a:prstClr val="black"/>
                </a:solidFill>
                <a:cs typeface="Calibri" panose="020F0502020204030204" pitchFamily="34" charset="0"/>
              </a:rPr>
              <a:t> Since Cathay FHC has more subsidiaries other than Cathay Life and CUB, besides, due to affiliate transactions, the Cathay FHC net income might not equal to the sum of Cathay Life and CUB’s.</a:t>
            </a:r>
          </a:p>
          <a:p>
            <a:pPr marL="542925" indent="-542925" fontAlgn="base">
              <a:spcBef>
                <a:spcPct val="0"/>
              </a:spcBef>
              <a:spcAft>
                <a:spcPct val="0"/>
              </a:spcAft>
            </a:pPr>
            <a:r>
              <a:rPr kumimoji="1" lang="en-US" altLang="zh-TW" sz="1100" dirty="0" smtClean="0">
                <a:solidFill>
                  <a:prstClr val="black"/>
                </a:solidFill>
                <a:cs typeface="Calibri" panose="020F0502020204030204" pitchFamily="34" charset="0"/>
              </a:rPr>
              <a:t>           (3)  EPS has been adjusted for stock dividend (stock split).</a:t>
            </a:r>
            <a:endParaRPr kumimoji="1" lang="zh-TW" altLang="en-US" sz="1100" dirty="0">
              <a:solidFill>
                <a:prstClr val="black"/>
              </a:solidFill>
              <a:cs typeface="Calibri" panose="020F0502020204030204" pitchFamily="34" charset="0"/>
            </a:endParaRPr>
          </a:p>
        </p:txBody>
      </p:sp>
      <p:sp>
        <p:nvSpPr>
          <p:cNvPr id="16" name="Text Box 12"/>
          <p:cNvSpPr txBox="1">
            <a:spLocks noChangeArrowheads="1"/>
          </p:cNvSpPr>
          <p:nvPr/>
        </p:nvSpPr>
        <p:spPr bwMode="gray">
          <a:xfrm>
            <a:off x="3543351" y="1291634"/>
            <a:ext cx="74411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r>
              <a:rPr lang="en-US" altLang="zh-TW" sz="1300" dirty="0" smtClean="0">
                <a:solidFill>
                  <a:prstClr val="black"/>
                </a:solidFill>
                <a:latin typeface="+mn-lt"/>
                <a:cs typeface="Calibri" panose="020F0502020204030204" pitchFamily="34" charset="0"/>
              </a:rPr>
              <a:t>(NT$/%)</a:t>
            </a:r>
            <a:endParaRPr lang="en-US" altLang="zh-TW" sz="1300" dirty="0">
              <a:solidFill>
                <a:prstClr val="black"/>
              </a:solidFill>
              <a:latin typeface="+mn-lt"/>
              <a:cs typeface="Calibri" panose="020F0502020204030204" pitchFamily="34" charset="0"/>
            </a:endParaRPr>
          </a:p>
        </p:txBody>
      </p:sp>
      <p:sp>
        <p:nvSpPr>
          <p:cNvPr id="17" name="Text Box 12"/>
          <p:cNvSpPr txBox="1">
            <a:spLocks noChangeArrowheads="1"/>
          </p:cNvSpPr>
          <p:nvPr/>
        </p:nvSpPr>
        <p:spPr bwMode="gray">
          <a:xfrm>
            <a:off x="8052087" y="1292119"/>
            <a:ext cx="76014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r>
              <a:rPr lang="en-US" altLang="zh-TW" sz="1300" dirty="0" smtClean="0">
                <a:solidFill>
                  <a:prstClr val="black"/>
                </a:solidFill>
                <a:latin typeface="+mn-lt"/>
                <a:cs typeface="Calibri" panose="020F0502020204030204" pitchFamily="34" charset="0"/>
              </a:rPr>
              <a:t>(NT$BN)</a:t>
            </a:r>
            <a:endParaRPr lang="en-US" altLang="zh-TW" sz="1300" dirty="0">
              <a:solidFill>
                <a:prstClr val="black"/>
              </a:solidFill>
              <a:latin typeface="+mn-lt"/>
              <a:cs typeface="Calibri" panose="020F0502020204030204" pitchFamily="34" charset="0"/>
            </a:endParaRPr>
          </a:p>
        </p:txBody>
      </p:sp>
      <p:graphicFrame>
        <p:nvGraphicFramePr>
          <p:cNvPr id="18" name="表格 17"/>
          <p:cNvGraphicFramePr>
            <a:graphicFrameLocks noGrp="1"/>
          </p:cNvGraphicFramePr>
          <p:nvPr>
            <p:extLst/>
          </p:nvPr>
        </p:nvGraphicFramePr>
        <p:xfrm>
          <a:off x="4374955" y="3653155"/>
          <a:ext cx="4374353" cy="720081"/>
        </p:xfrm>
        <a:graphic>
          <a:graphicData uri="http://schemas.openxmlformats.org/drawingml/2006/table">
            <a:tbl>
              <a:tblPr firstRow="1" bandRow="1">
                <a:tableStyleId>{68D230F3-CF80-4859-8CE7-A43EE81993B5}</a:tableStyleId>
              </a:tblPr>
              <a:tblGrid>
                <a:gridCol w="472250">
                  <a:extLst>
                    <a:ext uri="{9D8B030D-6E8A-4147-A177-3AD203B41FA5}">
                      <a16:colId xmlns:a16="http://schemas.microsoft.com/office/drawing/2014/main" val="20000"/>
                    </a:ext>
                  </a:extLst>
                </a:gridCol>
                <a:gridCol w="496248">
                  <a:extLst>
                    <a:ext uri="{9D8B030D-6E8A-4147-A177-3AD203B41FA5}">
                      <a16:colId xmlns:a16="http://schemas.microsoft.com/office/drawing/2014/main" val="20007"/>
                    </a:ext>
                  </a:extLst>
                </a:gridCol>
                <a:gridCol w="572877">
                  <a:extLst>
                    <a:ext uri="{9D8B030D-6E8A-4147-A177-3AD203B41FA5}">
                      <a16:colId xmlns:a16="http://schemas.microsoft.com/office/drawing/2014/main" val="20001"/>
                    </a:ext>
                  </a:extLst>
                </a:gridCol>
                <a:gridCol w="583894">
                  <a:extLst>
                    <a:ext uri="{9D8B030D-6E8A-4147-A177-3AD203B41FA5}">
                      <a16:colId xmlns:a16="http://schemas.microsoft.com/office/drawing/2014/main" val="20002"/>
                    </a:ext>
                  </a:extLst>
                </a:gridCol>
                <a:gridCol w="561860">
                  <a:extLst>
                    <a:ext uri="{9D8B030D-6E8A-4147-A177-3AD203B41FA5}">
                      <a16:colId xmlns:a16="http://schemas.microsoft.com/office/drawing/2014/main" val="20003"/>
                    </a:ext>
                  </a:extLst>
                </a:gridCol>
                <a:gridCol w="569205">
                  <a:extLst>
                    <a:ext uri="{9D8B030D-6E8A-4147-A177-3AD203B41FA5}">
                      <a16:colId xmlns:a16="http://schemas.microsoft.com/office/drawing/2014/main" val="20004"/>
                    </a:ext>
                  </a:extLst>
                </a:gridCol>
                <a:gridCol w="541867">
                  <a:extLst>
                    <a:ext uri="{9D8B030D-6E8A-4147-A177-3AD203B41FA5}">
                      <a16:colId xmlns:a16="http://schemas.microsoft.com/office/drawing/2014/main" val="20005"/>
                    </a:ext>
                  </a:extLst>
                </a:gridCol>
                <a:gridCol w="576152">
                  <a:extLst>
                    <a:ext uri="{9D8B030D-6E8A-4147-A177-3AD203B41FA5}">
                      <a16:colId xmlns:a16="http://schemas.microsoft.com/office/drawing/2014/main" val="20006"/>
                    </a:ext>
                  </a:extLst>
                </a:gridCol>
              </a:tblGrid>
              <a:tr h="231357">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r>
                        <a:rPr lang="en-US" altLang="zh-TW" sz="1400" dirty="0" smtClean="0"/>
                        <a:t>FHC</a:t>
                      </a:r>
                      <a:endParaRPr lang="zh-TW" altLang="en-US" sz="1400" b="1" dirty="0">
                        <a:latin typeface="Calibri" panose="020F0502020204030204" pitchFamily="34" charset="0"/>
                        <a:cs typeface="Calibri" panose="020F0502020204030204" pitchFamily="34" charset="0"/>
                      </a:endParaRPr>
                    </a:p>
                  </a:txBody>
                  <a:tcPr marL="81000" marR="81000" marT="7200" marB="7200" anchor="ctr"/>
                </a:tc>
                <a:tc>
                  <a:txBody>
                    <a:bodyPr/>
                    <a:lstStyle/>
                    <a:p>
                      <a:pPr algn="r" rtl="0" fontAlgn="b"/>
                      <a:r>
                        <a:rPr lang="en-US" altLang="zh-TW" sz="1400" b="1" i="0" u="none" strike="noStrike" dirty="0" smtClean="0">
                          <a:solidFill>
                            <a:srgbClr val="000000"/>
                          </a:solidFill>
                          <a:effectLst/>
                          <a:latin typeface="Calibri" panose="020F0502020204030204" pitchFamily="34" charset="0"/>
                          <a:cs typeface="Calibri" panose="020F0502020204030204" pitchFamily="34" charset="0"/>
                        </a:rPr>
                        <a:t>16.2</a:t>
                      </a:r>
                      <a:endParaRPr lang="en-US" altLang="zh-TW" sz="1400" b="1" i="0" u="none" strike="noStrike" dirty="0">
                        <a:solidFill>
                          <a:srgbClr val="000000"/>
                        </a:solidFill>
                        <a:effectLst/>
                        <a:latin typeface="Calibri" panose="020F0502020204030204" pitchFamily="34" charset="0"/>
                        <a:cs typeface="Calibri" panose="020F0502020204030204" pitchFamily="34" charset="0"/>
                      </a:endParaRPr>
                    </a:p>
                  </a:txBody>
                  <a:tcPr marL="72000" marR="72000" marT="6350" marB="0" anchor="b"/>
                </a:tc>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algn="r" rtl="0" fontAlgn="b"/>
                      <a:r>
                        <a:rPr lang="en-US" altLang="zh-TW" sz="1400" u="none" strike="noStrike" dirty="0">
                          <a:effectLst/>
                        </a:rPr>
                        <a:t>29.0</a:t>
                      </a:r>
                      <a:endParaRPr lang="en-US" altLang="zh-TW" sz="1400" b="1" i="0" u="none" strike="noStrike" dirty="0">
                        <a:solidFill>
                          <a:srgbClr val="000000"/>
                        </a:solidFill>
                        <a:effectLst/>
                        <a:latin typeface="Calibri" panose="020F0502020204030204" pitchFamily="34" charset="0"/>
                        <a:cs typeface="Calibri" panose="020F0502020204030204" pitchFamily="34" charset="0"/>
                      </a:endParaRPr>
                    </a:p>
                  </a:txBody>
                  <a:tcPr marL="72000" marR="72000" marT="6350" marB="0" anchor="b"/>
                </a:tc>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algn="r" rtl="0" fontAlgn="b"/>
                      <a:r>
                        <a:rPr lang="en-US" altLang="zh-TW" sz="1400" u="none" strike="noStrike" dirty="0" smtClean="0">
                          <a:effectLst/>
                        </a:rPr>
                        <a:t>57.9</a:t>
                      </a:r>
                      <a:endParaRPr lang="en-US" altLang="zh-TW" sz="1400" b="1" i="0" u="none" strike="noStrike" dirty="0">
                        <a:solidFill>
                          <a:srgbClr val="000000"/>
                        </a:solidFill>
                        <a:effectLst/>
                        <a:latin typeface="Calibri" panose="020F0502020204030204" pitchFamily="34" charset="0"/>
                        <a:cs typeface="Calibri" panose="020F0502020204030204" pitchFamily="34" charset="0"/>
                      </a:endParaRPr>
                    </a:p>
                  </a:txBody>
                  <a:tcPr marL="72000" marR="72000" marT="6350" marB="0" anchor="b"/>
                </a:tc>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algn="r" defTabSz="914400" rtl="0" eaLnBrk="1" fontAlgn="b" latinLnBrk="0" hangingPunct="1"/>
                      <a:r>
                        <a:rPr lang="en-US" altLang="zh-TW" sz="1400" u="none" strike="noStrike" kern="1200" dirty="0">
                          <a:effectLst/>
                        </a:rPr>
                        <a:t>56.7</a:t>
                      </a:r>
                      <a:endParaRPr lang="en-US" altLang="zh-TW" sz="14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6350" marR="6350" marT="6350" marB="0" anchor="b"/>
                </a:tc>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algn="r" defTabSz="914400" rtl="0" eaLnBrk="1" fontAlgn="b" latinLnBrk="0" hangingPunct="1"/>
                      <a:r>
                        <a:rPr lang="en-US" altLang="zh-TW" sz="1400" u="none" strike="noStrike" kern="1200" dirty="0" smtClean="0">
                          <a:effectLst/>
                        </a:rPr>
                        <a:t>63.9</a:t>
                      </a:r>
                      <a:endParaRPr lang="en-US" altLang="zh-TW" sz="14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6350" marR="6350" marT="6350" marB="0" anchor="b"/>
                </a:tc>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algn="r" defTabSz="914400" rtl="0" eaLnBrk="1" fontAlgn="b" latinLnBrk="0" hangingPunct="1"/>
                      <a:r>
                        <a:rPr lang="en-US" altLang="zh-TW" sz="1400" u="none" strike="noStrike" kern="1200" dirty="0" smtClean="0">
                          <a:effectLst/>
                        </a:rPr>
                        <a:t>76.0</a:t>
                      </a:r>
                      <a:endParaRPr lang="en-US" altLang="zh-TW" sz="14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6350" marR="6350" marT="6350" marB="0" anchor="b"/>
                </a:tc>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algn="r" defTabSz="914400" rtl="0" eaLnBrk="1" fontAlgn="b" latinLnBrk="0" hangingPunct="1"/>
                      <a:r>
                        <a:rPr lang="en-US" altLang="zh-TW" sz="1400" u="none" strike="noStrike" kern="1200" dirty="0" smtClean="0">
                          <a:effectLst/>
                        </a:rPr>
                        <a:t>140.9</a:t>
                      </a:r>
                      <a:endParaRPr lang="en-US" altLang="zh-TW" sz="14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6350" marR="6350" marT="6350" marB="0" anchor="b"/>
                </a:tc>
                <a:extLst>
                  <a:ext uri="{0D108BD9-81ED-4DB2-BD59-A6C34878D82A}">
                    <a16:rowId xmlns:a16="http://schemas.microsoft.com/office/drawing/2014/main" val="10000"/>
                  </a:ext>
                </a:extLst>
              </a:tr>
              <a:tr h="24436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ltLang="zh-TW" sz="1400" dirty="0" smtClean="0"/>
                        <a:t>Life</a:t>
                      </a:r>
                      <a:endParaRPr lang="zh-TW" altLang="en-US" sz="1400" b="1" dirty="0">
                        <a:latin typeface="Calibri" panose="020F0502020204030204" pitchFamily="34" charset="0"/>
                        <a:cs typeface="Calibri" panose="020F0502020204030204" pitchFamily="34" charset="0"/>
                      </a:endParaRPr>
                    </a:p>
                  </a:txBody>
                  <a:tcPr marL="81000" marR="81000" marT="7200" marB="7200" anchor="ctr"/>
                </a:tc>
                <a:tc>
                  <a:txBody>
                    <a:bodyPr/>
                    <a:lstStyle/>
                    <a:p>
                      <a:pPr algn="r" rtl="0" fontAlgn="b"/>
                      <a:r>
                        <a:rPr lang="en-US" altLang="zh-TW" sz="1400" b="0" i="0" u="none" strike="noStrike" dirty="0" smtClean="0">
                          <a:solidFill>
                            <a:srgbClr val="000000"/>
                          </a:solidFill>
                          <a:effectLst/>
                          <a:latin typeface="Calibri" panose="020F0502020204030204" pitchFamily="34" charset="0"/>
                          <a:cs typeface="Calibri" panose="020F0502020204030204" pitchFamily="34" charset="0"/>
                        </a:rPr>
                        <a:t>2.5</a:t>
                      </a:r>
                      <a:endParaRPr lang="en-US" altLang="zh-TW" sz="1400" b="0" i="0" u="none" strike="noStrike" dirty="0">
                        <a:solidFill>
                          <a:srgbClr val="000000"/>
                        </a:solidFill>
                        <a:effectLst/>
                        <a:latin typeface="Calibri" panose="020F0502020204030204" pitchFamily="34" charset="0"/>
                        <a:cs typeface="Calibri" panose="020F0502020204030204" pitchFamily="34" charset="0"/>
                      </a:endParaRPr>
                    </a:p>
                  </a:txBody>
                  <a:tcPr marL="72000" marR="72000" marT="635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b"/>
                      <a:r>
                        <a:rPr lang="en-US" altLang="zh-TW" sz="1400" u="none" strike="noStrike" dirty="0">
                          <a:effectLst/>
                        </a:rPr>
                        <a:t>15.4</a:t>
                      </a:r>
                      <a:endParaRPr lang="en-US" altLang="zh-TW" sz="1400" b="1" i="0" u="none" strike="noStrike" dirty="0">
                        <a:solidFill>
                          <a:srgbClr val="000000"/>
                        </a:solidFill>
                        <a:effectLst/>
                        <a:latin typeface="Calibri" panose="020F0502020204030204" pitchFamily="34" charset="0"/>
                        <a:cs typeface="Calibri" panose="020F0502020204030204" pitchFamily="34" charset="0"/>
                      </a:endParaRPr>
                    </a:p>
                  </a:txBody>
                  <a:tcPr marL="72000" marR="72000" marT="635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b"/>
                      <a:r>
                        <a:rPr lang="en-US" altLang="zh-TW" sz="1400" u="none" strike="noStrike" dirty="0" smtClean="0">
                          <a:effectLst/>
                        </a:rPr>
                        <a:t>38.4</a:t>
                      </a:r>
                      <a:endParaRPr lang="en-US" altLang="zh-TW" sz="1400" b="1" i="0" u="none" strike="noStrike" dirty="0">
                        <a:solidFill>
                          <a:srgbClr val="000000"/>
                        </a:solidFill>
                        <a:effectLst/>
                        <a:latin typeface="Calibri" panose="020F0502020204030204" pitchFamily="34" charset="0"/>
                        <a:cs typeface="Calibri" panose="020F0502020204030204" pitchFamily="34" charset="0"/>
                      </a:endParaRPr>
                    </a:p>
                  </a:txBody>
                  <a:tcPr marL="72000" marR="72000" marT="635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r" defTabSz="914400" rtl="0" eaLnBrk="1" fontAlgn="b" latinLnBrk="0" hangingPunct="1"/>
                      <a:r>
                        <a:rPr lang="en-US" altLang="zh-TW" sz="1400" u="none" strike="noStrike" kern="1200" dirty="0" smtClean="0">
                          <a:effectLst/>
                        </a:rPr>
                        <a:t>36.3</a:t>
                      </a:r>
                      <a:endParaRPr lang="en-US" altLang="zh-TW" sz="14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6350" marR="6350" marT="635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r" defTabSz="914400" rtl="0" eaLnBrk="1" fontAlgn="b" latinLnBrk="0" hangingPunct="1"/>
                      <a:r>
                        <a:rPr lang="en-US" altLang="zh-TW" sz="1400" u="none" strike="noStrike" kern="1200" dirty="0" smtClean="0">
                          <a:effectLst/>
                        </a:rPr>
                        <a:t>38.3</a:t>
                      </a:r>
                      <a:endParaRPr lang="en-US" altLang="zh-TW" sz="14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6350" marR="6350" marT="635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r" defTabSz="914400" rtl="0" eaLnBrk="1" fontAlgn="b" latinLnBrk="0" hangingPunct="1"/>
                      <a:r>
                        <a:rPr lang="en-US" altLang="zh-TW" sz="1400" u="none" strike="noStrike" kern="1200" dirty="0" smtClean="0">
                          <a:effectLst/>
                        </a:rPr>
                        <a:t>52.7</a:t>
                      </a:r>
                      <a:endParaRPr lang="en-US" altLang="zh-TW" sz="14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6350" marR="6350" marT="635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r" defTabSz="914400" rtl="0" eaLnBrk="1" fontAlgn="b" latinLnBrk="0" hangingPunct="1"/>
                      <a:r>
                        <a:rPr lang="en-US" altLang="zh-TW" sz="1400" b="0" i="0" u="none" strike="noStrike" kern="1200" dirty="0" smtClean="0">
                          <a:solidFill>
                            <a:schemeClr val="dk1"/>
                          </a:solidFill>
                          <a:effectLst/>
                          <a:latin typeface="Calibri"/>
                          <a:ea typeface="+mn-ea"/>
                          <a:cs typeface="+mn-cs"/>
                        </a:rPr>
                        <a:t>113.2</a:t>
                      </a:r>
                      <a:endParaRPr lang="en-US" altLang="zh-TW" sz="14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6350" marR="6350" marT="6350" marB="0" anchor="ctr"/>
                </a:tc>
                <a:extLst>
                  <a:ext uri="{0D108BD9-81ED-4DB2-BD59-A6C34878D82A}">
                    <a16:rowId xmlns:a16="http://schemas.microsoft.com/office/drawing/2014/main" val="10001"/>
                  </a:ext>
                </a:extLst>
              </a:tr>
              <a:tr h="24436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ltLang="zh-TW" sz="1400" dirty="0" smtClean="0"/>
                        <a:t>CUB</a:t>
                      </a:r>
                      <a:endParaRPr lang="zh-TW" altLang="en-US" sz="1400" b="1" dirty="0">
                        <a:latin typeface="Calibri" panose="020F0502020204030204" pitchFamily="34" charset="0"/>
                        <a:cs typeface="Calibri" panose="020F0502020204030204" pitchFamily="34" charset="0"/>
                      </a:endParaRPr>
                    </a:p>
                  </a:txBody>
                  <a:tcPr marL="81000" marR="81000" marT="7200" marB="7200" anchor="ctr"/>
                </a:tc>
                <a:tc>
                  <a:txBody>
                    <a:bodyPr/>
                    <a:lstStyle/>
                    <a:p>
                      <a:pPr algn="r" rtl="0" fontAlgn="b"/>
                      <a:r>
                        <a:rPr lang="en-US" altLang="zh-TW" sz="1400" b="0" i="0" u="none" strike="noStrike" dirty="0" smtClean="0">
                          <a:solidFill>
                            <a:srgbClr val="000000"/>
                          </a:solidFill>
                          <a:effectLst/>
                          <a:latin typeface="Calibri" panose="020F0502020204030204" pitchFamily="34" charset="0"/>
                          <a:cs typeface="Calibri" panose="020F0502020204030204" pitchFamily="34" charset="0"/>
                        </a:rPr>
                        <a:t>13.3</a:t>
                      </a:r>
                      <a:endParaRPr lang="en-US" altLang="zh-TW" sz="1400" b="0" i="0" u="none" strike="noStrike" dirty="0">
                        <a:solidFill>
                          <a:srgbClr val="000000"/>
                        </a:solidFill>
                        <a:effectLst/>
                        <a:latin typeface="Calibri" panose="020F0502020204030204" pitchFamily="34" charset="0"/>
                        <a:cs typeface="Calibri" panose="020F0502020204030204" pitchFamily="34" charset="0"/>
                      </a:endParaRPr>
                    </a:p>
                  </a:txBody>
                  <a:tcPr marL="72000" marR="72000" marT="635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b"/>
                      <a:r>
                        <a:rPr lang="en-US" altLang="zh-TW" sz="1400" u="none" strike="noStrike" dirty="0">
                          <a:effectLst/>
                        </a:rPr>
                        <a:t>14.6</a:t>
                      </a:r>
                      <a:endParaRPr lang="en-US" altLang="zh-TW" sz="1400" b="1" i="0" u="none" strike="noStrike" dirty="0">
                        <a:solidFill>
                          <a:srgbClr val="000000"/>
                        </a:solidFill>
                        <a:effectLst/>
                        <a:latin typeface="Calibri" panose="020F0502020204030204" pitchFamily="34" charset="0"/>
                        <a:cs typeface="Calibri" panose="020F0502020204030204" pitchFamily="34" charset="0"/>
                      </a:endParaRPr>
                    </a:p>
                  </a:txBody>
                  <a:tcPr marL="72000" marR="72000" marT="635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b"/>
                      <a:r>
                        <a:rPr lang="en-US" altLang="zh-TW" sz="1400" u="none" strike="noStrike" dirty="0" smtClean="0">
                          <a:effectLst/>
                        </a:rPr>
                        <a:t>18.8</a:t>
                      </a:r>
                      <a:endParaRPr lang="en-US" altLang="zh-TW" sz="1400" b="1" i="0" u="none" strike="noStrike" dirty="0">
                        <a:solidFill>
                          <a:srgbClr val="000000"/>
                        </a:solidFill>
                        <a:effectLst/>
                        <a:latin typeface="Calibri" panose="020F0502020204030204" pitchFamily="34" charset="0"/>
                        <a:cs typeface="Calibri" panose="020F0502020204030204" pitchFamily="34" charset="0"/>
                      </a:endParaRPr>
                    </a:p>
                  </a:txBody>
                  <a:tcPr marL="72000" marR="72000" marT="635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r" defTabSz="914400" rtl="0" eaLnBrk="1" fontAlgn="b" latinLnBrk="0" hangingPunct="1"/>
                      <a:r>
                        <a:rPr lang="en-US" altLang="zh-TW" sz="1400" u="none" strike="noStrike" kern="1200" dirty="0" smtClean="0">
                          <a:effectLst/>
                        </a:rPr>
                        <a:t>19.7</a:t>
                      </a:r>
                      <a:endParaRPr lang="en-US" altLang="zh-TW" sz="14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6350" marR="6350" marT="635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r" defTabSz="914400" rtl="0" eaLnBrk="1" fontAlgn="b" latinLnBrk="0" hangingPunct="1"/>
                      <a:r>
                        <a:rPr lang="en-US" altLang="zh-TW" sz="1400" b="0" i="0" u="none" strike="noStrike" kern="1200" dirty="0" smtClean="0">
                          <a:solidFill>
                            <a:srgbClr val="000000"/>
                          </a:solidFill>
                          <a:effectLst/>
                          <a:latin typeface="Calibri" panose="020F0502020204030204" pitchFamily="34" charset="0"/>
                          <a:ea typeface="+mn-ea"/>
                          <a:cs typeface="Calibri" panose="020F0502020204030204" pitchFamily="34" charset="0"/>
                        </a:rPr>
                        <a:t>22.5</a:t>
                      </a:r>
                      <a:endParaRPr lang="en-US" altLang="zh-TW" sz="14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6350" marR="6350" marT="635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r" defTabSz="914400" rtl="0" eaLnBrk="1" fontAlgn="b" latinLnBrk="0" hangingPunct="1"/>
                      <a:r>
                        <a:rPr lang="en-US" altLang="zh-TW" sz="1400" b="0" i="0" u="none" strike="noStrike" kern="1200" dirty="0" smtClean="0">
                          <a:solidFill>
                            <a:srgbClr val="000000"/>
                          </a:solidFill>
                          <a:effectLst/>
                          <a:latin typeface="Calibri" panose="020F0502020204030204" pitchFamily="34" charset="0"/>
                          <a:ea typeface="+mn-ea"/>
                          <a:cs typeface="Calibri" panose="020F0502020204030204" pitchFamily="34" charset="0"/>
                        </a:rPr>
                        <a:t>22.3</a:t>
                      </a:r>
                      <a:endParaRPr lang="en-US" altLang="zh-TW" sz="14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6350" marR="6350" marT="635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r" defTabSz="914400" rtl="0" eaLnBrk="1" fontAlgn="b" latinLnBrk="0" hangingPunct="1"/>
                      <a:r>
                        <a:rPr lang="en-US" altLang="zh-TW" sz="1400" b="0" i="0" u="none" strike="noStrike" kern="1200" dirty="0" smtClean="0">
                          <a:solidFill>
                            <a:srgbClr val="000000"/>
                          </a:solidFill>
                          <a:effectLst/>
                          <a:latin typeface="Calibri" panose="020F0502020204030204" pitchFamily="34" charset="0"/>
                          <a:ea typeface="+mn-ea"/>
                          <a:cs typeface="Calibri" panose="020F0502020204030204" pitchFamily="34" charset="0"/>
                        </a:rPr>
                        <a:t>23.8</a:t>
                      </a:r>
                      <a:endParaRPr lang="en-US" altLang="zh-TW" sz="14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6350" marR="6350" marT="6350" marB="0" anchor="ctr"/>
                </a:tc>
                <a:extLst>
                  <a:ext uri="{0D108BD9-81ED-4DB2-BD59-A6C34878D82A}">
                    <a16:rowId xmlns:a16="http://schemas.microsoft.com/office/drawing/2014/main" val="10002"/>
                  </a:ext>
                </a:extLst>
              </a:tr>
            </a:tbl>
          </a:graphicData>
        </a:graphic>
      </p:graphicFrame>
      <p:sp>
        <p:nvSpPr>
          <p:cNvPr id="21" name="標題 1"/>
          <p:cNvSpPr>
            <a:spLocks noGrp="1"/>
          </p:cNvSpPr>
          <p:nvPr>
            <p:ph type="title"/>
          </p:nvPr>
        </p:nvSpPr>
        <p:spPr>
          <a:xfrm>
            <a:off x="395536" y="164468"/>
            <a:ext cx="8352928" cy="562074"/>
          </a:xfrm>
        </p:spPr>
        <p:txBody>
          <a:bodyPr>
            <a:normAutofit/>
          </a:bodyPr>
          <a:lstStyle/>
          <a:p>
            <a:pPr eaLnBrk="0" hangingPunct="0"/>
            <a:r>
              <a:rPr kumimoji="1" lang="zh-TW" altLang="en-US" sz="2600" dirty="0">
                <a:solidFill>
                  <a:srgbClr val="000000"/>
                </a:solidFill>
                <a:latin typeface="微軟正黑體" pitchFamily="34" charset="-120"/>
                <a:cs typeface="Tahoma" pitchFamily="34" charset="0"/>
              </a:rPr>
              <a:t>國泰金控獲利持續穩健增長</a:t>
            </a:r>
            <a:endParaRPr kumimoji="1" lang="zh-TW" altLang="en-US" sz="2600" dirty="0">
              <a:solidFill>
                <a:srgbClr val="000000"/>
              </a:solidFill>
              <a:ea typeface="Tahoma" pitchFamily="34" charset="0"/>
            </a:endParaRPr>
          </a:p>
        </p:txBody>
      </p:sp>
    </p:spTree>
    <p:extLst>
      <p:ext uri="{BB962C8B-B14F-4D97-AF65-F5344CB8AC3E}">
        <p14:creationId xmlns:p14="http://schemas.microsoft.com/office/powerpoint/2010/main" val="32687477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stretch>
            <a:fillRect/>
          </a:stretch>
        </p:blipFill>
        <p:spPr>
          <a:xfrm>
            <a:off x="5373502" y="2392303"/>
            <a:ext cx="2772000" cy="1801800"/>
          </a:xfrm>
          <a:prstGeom prst="rect">
            <a:avLst/>
          </a:prstGeom>
        </p:spPr>
      </p:pic>
      <p:pic>
        <p:nvPicPr>
          <p:cNvPr id="2" name="圖片 1"/>
          <p:cNvPicPr>
            <a:picLocks noChangeAspect="1"/>
          </p:cNvPicPr>
          <p:nvPr/>
        </p:nvPicPr>
        <p:blipFill>
          <a:blip r:embed="rId4"/>
          <a:stretch>
            <a:fillRect/>
          </a:stretch>
        </p:blipFill>
        <p:spPr>
          <a:xfrm>
            <a:off x="1036082" y="2219806"/>
            <a:ext cx="2621879" cy="1908000"/>
          </a:xfrm>
          <a:prstGeom prst="rect">
            <a:avLst/>
          </a:prstGeom>
        </p:spPr>
      </p:pic>
      <p:pic>
        <p:nvPicPr>
          <p:cNvPr id="15" name="圖片 14"/>
          <p:cNvPicPr>
            <a:picLocks noChangeAspect="1"/>
          </p:cNvPicPr>
          <p:nvPr/>
        </p:nvPicPr>
        <p:blipFill>
          <a:blip r:embed="rId5"/>
          <a:stretch>
            <a:fillRect/>
          </a:stretch>
        </p:blipFill>
        <p:spPr>
          <a:xfrm>
            <a:off x="4830851" y="4471645"/>
            <a:ext cx="3852000" cy="2024314"/>
          </a:xfrm>
          <a:prstGeom prst="rect">
            <a:avLst/>
          </a:prstGeom>
        </p:spPr>
      </p:pic>
      <p:pic>
        <p:nvPicPr>
          <p:cNvPr id="12" name="圖片 11"/>
          <p:cNvPicPr>
            <a:picLocks noChangeAspect="1"/>
          </p:cNvPicPr>
          <p:nvPr/>
        </p:nvPicPr>
        <p:blipFill>
          <a:blip r:embed="rId6"/>
          <a:stretch>
            <a:fillRect/>
          </a:stretch>
        </p:blipFill>
        <p:spPr>
          <a:xfrm>
            <a:off x="264182" y="4213642"/>
            <a:ext cx="4104000" cy="2323872"/>
          </a:xfrm>
          <a:prstGeom prst="rect">
            <a:avLst/>
          </a:prstGeom>
        </p:spPr>
      </p:pic>
      <p:sp>
        <p:nvSpPr>
          <p:cNvPr id="3" name="投影片編號版面配置區 2"/>
          <p:cNvSpPr>
            <a:spLocks noGrp="1"/>
          </p:cNvSpPr>
          <p:nvPr>
            <p:ph type="sldNum" sz="quarter" idx="12"/>
          </p:nvPr>
        </p:nvSpPr>
        <p:spPr/>
        <p:txBody>
          <a:bodyPr/>
          <a:lstStyle/>
          <a:p>
            <a:fld id="{018B90E8-31B4-41F6-8174-D549C5229FD8}" type="slidenum">
              <a:rPr lang="zh-TW" altLang="en-US" smtClean="0"/>
              <a:t>8</a:t>
            </a:fld>
            <a:endParaRPr lang="zh-TW" altLang="en-US"/>
          </a:p>
        </p:txBody>
      </p:sp>
      <p:sp>
        <p:nvSpPr>
          <p:cNvPr id="5" name="Rectangle 42"/>
          <p:cNvSpPr>
            <a:spLocks noChangeArrowheads="1"/>
          </p:cNvSpPr>
          <p:nvPr/>
        </p:nvSpPr>
        <p:spPr bwMode="gray">
          <a:xfrm>
            <a:off x="398448" y="82327"/>
            <a:ext cx="8197850" cy="685800"/>
          </a:xfrm>
          <a:prstGeom prst="rect">
            <a:avLst/>
          </a:prstGeom>
          <a:noFill/>
          <a:ln>
            <a:noFill/>
          </a:ln>
          <a:extLst/>
        </p:spPr>
        <p:txBody>
          <a:bodyPr lIns="90000" rIns="90000" anchor="ct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None/>
            </a:pPr>
            <a:r>
              <a:rPr lang="zh-TW" altLang="en-US" sz="2800" b="1" dirty="0">
                <a:latin typeface="Arial" panose="020B0604020202020204" pitchFamily="34" charset="0"/>
                <a:ea typeface="微軟正黑體" panose="020B0604030504040204" pitchFamily="34" charset="-120"/>
                <a:cs typeface="Arial" panose="020B0604020202020204" pitchFamily="34" charset="0"/>
              </a:rPr>
              <a:t>國泰金控 </a:t>
            </a:r>
            <a:r>
              <a:rPr lang="en-US" altLang="zh-TW" sz="2800" b="1" dirty="0">
                <a:latin typeface="Arial" panose="020B0604020202020204" pitchFamily="34" charset="0"/>
                <a:ea typeface="微軟正黑體" panose="020B0604030504040204" pitchFamily="34" charset="-120"/>
                <a:cs typeface="Arial" panose="020B0604020202020204" pitchFamily="34" charset="0"/>
              </a:rPr>
              <a:t>– </a:t>
            </a:r>
            <a:r>
              <a:rPr lang="zh-TW" altLang="en-US" sz="2800" b="1" dirty="0">
                <a:latin typeface="Arial" panose="020B0604020202020204" pitchFamily="34" charset="0"/>
                <a:ea typeface="微軟正黑體" panose="020B0604030504040204" pitchFamily="34" charset="-120"/>
                <a:cs typeface="Arial" panose="020B0604020202020204" pitchFamily="34" charset="0"/>
              </a:rPr>
              <a:t>獲利表現</a:t>
            </a:r>
          </a:p>
        </p:txBody>
      </p:sp>
      <p:sp>
        <p:nvSpPr>
          <p:cNvPr id="6" name="Text Box 33"/>
          <p:cNvSpPr txBox="1">
            <a:spLocks noChangeArrowheads="1"/>
          </p:cNvSpPr>
          <p:nvPr/>
        </p:nvSpPr>
        <p:spPr bwMode="gray">
          <a:xfrm>
            <a:off x="452321" y="1694731"/>
            <a:ext cx="3960000" cy="400110"/>
          </a:xfrm>
          <a:prstGeom prst="rect">
            <a:avLst/>
          </a:prstGeom>
          <a:solidFill>
            <a:schemeClr val="accent1">
              <a:lumMod val="60000"/>
              <a:lumOff val="40000"/>
            </a:schemeClr>
          </a:solidFill>
          <a:ln>
            <a:noFill/>
          </a:ln>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gn="ctr" eaLnBrk="1" hangingPunct="1">
              <a:spcBef>
                <a:spcPct val="50000"/>
              </a:spcBef>
              <a:buFontTx/>
              <a:buNone/>
            </a:pPr>
            <a:r>
              <a:rPr lang="zh-TW" altLang="en-US" sz="2000" b="1" dirty="0">
                <a:solidFill>
                  <a:schemeClr val="bg1"/>
                </a:solidFill>
                <a:latin typeface="Arial" panose="020B0604020202020204" pitchFamily="34" charset="0"/>
                <a:ea typeface="微軟正黑體" panose="020B0604030504040204" pitchFamily="34" charset="-120"/>
                <a:cs typeface="Arial" panose="020B0604020202020204" pitchFamily="34" charset="0"/>
              </a:rPr>
              <a:t>稅後</a:t>
            </a:r>
            <a:r>
              <a:rPr lang="zh-TW" altLang="en-US" sz="2000" b="1" dirty="0" smtClean="0">
                <a:solidFill>
                  <a:schemeClr val="bg1"/>
                </a:solidFill>
                <a:latin typeface="Arial" panose="020B0604020202020204" pitchFamily="34" charset="0"/>
                <a:ea typeface="微軟正黑體" panose="020B0604030504040204" pitchFamily="34" charset="-120"/>
                <a:cs typeface="Arial" panose="020B0604020202020204" pitchFamily="34" charset="0"/>
              </a:rPr>
              <a:t>淨利</a:t>
            </a:r>
            <a:endParaRPr lang="en-US" altLang="zh-TW" sz="2000" b="1" dirty="0">
              <a:solidFill>
                <a:prstClr val="white"/>
              </a:solidFill>
              <a:latin typeface="+mj-lt"/>
              <a:ea typeface="DFKai-SB" pitchFamily="65" charset="-120"/>
            </a:endParaRPr>
          </a:p>
        </p:txBody>
      </p:sp>
      <p:sp>
        <p:nvSpPr>
          <p:cNvPr id="7" name="Text Box 34"/>
          <p:cNvSpPr txBox="1">
            <a:spLocks noChangeArrowheads="1"/>
          </p:cNvSpPr>
          <p:nvPr/>
        </p:nvSpPr>
        <p:spPr bwMode="gray">
          <a:xfrm>
            <a:off x="4844346" y="1700360"/>
            <a:ext cx="3960000" cy="400110"/>
          </a:xfrm>
          <a:prstGeom prst="rect">
            <a:avLst/>
          </a:prstGeom>
          <a:solidFill>
            <a:schemeClr val="accent1">
              <a:lumMod val="60000"/>
              <a:lumOff val="40000"/>
            </a:schemeClr>
          </a:solidFill>
          <a:ln>
            <a:noFill/>
          </a:ln>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gn="ctr" eaLnBrk="1" hangingPunct="1">
              <a:spcBef>
                <a:spcPct val="50000"/>
              </a:spcBef>
              <a:buFontTx/>
              <a:buNone/>
            </a:pPr>
            <a:r>
              <a:rPr lang="zh-TW" altLang="en-US" sz="2000" b="1" dirty="0">
                <a:solidFill>
                  <a:schemeClr val="bg1"/>
                </a:solidFill>
                <a:latin typeface="Arial" panose="020B0604020202020204" pitchFamily="34" charset="0"/>
                <a:ea typeface="微軟正黑體" panose="020B0604030504040204" pitchFamily="34" charset="-120"/>
                <a:cs typeface="Arial" panose="020B0604020202020204" pitchFamily="34" charset="0"/>
              </a:rPr>
              <a:t>每股</a:t>
            </a:r>
            <a:r>
              <a:rPr lang="zh-TW" altLang="en-US" sz="2000" b="1" dirty="0" smtClean="0">
                <a:solidFill>
                  <a:schemeClr val="bg1"/>
                </a:solidFill>
                <a:latin typeface="Arial" panose="020B0604020202020204" pitchFamily="34" charset="0"/>
                <a:ea typeface="微軟正黑體" panose="020B0604030504040204" pitchFamily="34" charset="-120"/>
                <a:cs typeface="Arial" panose="020B0604020202020204" pitchFamily="34" charset="0"/>
              </a:rPr>
              <a:t>盈餘</a:t>
            </a:r>
            <a:endParaRPr lang="en-US" altLang="zh-TW" sz="2000" b="1" dirty="0">
              <a:solidFill>
                <a:prstClr val="white"/>
              </a:solidFill>
              <a:latin typeface="+mn-lt"/>
              <a:ea typeface="DFKai-SB" pitchFamily="65" charset="-120"/>
            </a:endParaRPr>
          </a:p>
        </p:txBody>
      </p:sp>
      <p:sp>
        <p:nvSpPr>
          <p:cNvPr id="22" name="投影片編號版面配置區 2"/>
          <p:cNvSpPr txBox="1">
            <a:spLocks/>
          </p:cNvSpPr>
          <p:nvPr/>
        </p:nvSpPr>
        <p:spPr>
          <a:xfrm>
            <a:off x="8748464" y="6449913"/>
            <a:ext cx="395536" cy="288032"/>
          </a:xfrm>
          <a:prstGeom prst="rect">
            <a:avLst/>
          </a:prstGeom>
        </p:spPr>
        <p:txBody>
          <a:bodyPr vert="horz" lIns="91440" tIns="45720" rIns="91440" bIns="45720" rtlCol="0" anchor="ctr"/>
          <a:lstStyle>
            <a:defPPr>
              <a:defRPr lang="zh-TW"/>
            </a:defPPr>
            <a:lvl1pPr marL="0" algn="l" defTabSz="914400" rtl="0" eaLnBrk="1" latinLnBrk="0" hangingPunct="1">
              <a:defRPr sz="1200" kern="1200">
                <a:solidFill>
                  <a:schemeClr val="tx1">
                    <a:lumMod val="65000"/>
                    <a:lumOff val="35000"/>
                  </a:schemeClr>
                </a:solidFill>
                <a:latin typeface="Calibri" charset="0"/>
                <a:ea typeface="Calibri" charset="0"/>
                <a:cs typeface="Calibr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8B90E8-31B4-41F6-8174-D549C5229FD8}" type="slidenum">
              <a:rPr lang="zh-TW" altLang="en-US" smtClean="0"/>
              <a:pPr/>
              <a:t>8</a:t>
            </a:fld>
            <a:endParaRPr lang="zh-TW" altLang="en-US"/>
          </a:p>
        </p:txBody>
      </p:sp>
      <p:sp>
        <p:nvSpPr>
          <p:cNvPr id="19" name="Text Box 3"/>
          <p:cNvSpPr txBox="1">
            <a:spLocks noChangeArrowheads="1"/>
          </p:cNvSpPr>
          <p:nvPr/>
        </p:nvSpPr>
        <p:spPr bwMode="auto">
          <a:xfrm>
            <a:off x="3747339" y="2124590"/>
            <a:ext cx="76014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300" i="0" dirty="0">
                <a:latin typeface="+mn-lt"/>
              </a:rPr>
              <a:t>(NT$BN)</a:t>
            </a:r>
          </a:p>
        </p:txBody>
      </p:sp>
      <p:sp>
        <p:nvSpPr>
          <p:cNvPr id="20" name="Text Box 3"/>
          <p:cNvSpPr txBox="1">
            <a:spLocks noChangeArrowheads="1"/>
          </p:cNvSpPr>
          <p:nvPr/>
        </p:nvSpPr>
        <p:spPr bwMode="auto">
          <a:xfrm>
            <a:off x="8201300" y="2120569"/>
            <a:ext cx="56137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300" i="0" dirty="0">
                <a:latin typeface="+mn-lt"/>
              </a:rPr>
              <a:t>(</a:t>
            </a:r>
            <a:r>
              <a:rPr lang="en-US" altLang="zh-TW" sz="1300" i="0" dirty="0" smtClean="0">
                <a:latin typeface="+mn-lt"/>
              </a:rPr>
              <a:t>NT$)</a:t>
            </a:r>
            <a:endParaRPr lang="en-US" altLang="zh-TW" sz="1300" i="0" dirty="0">
              <a:latin typeface="+mn-lt"/>
            </a:endParaRPr>
          </a:p>
        </p:txBody>
      </p:sp>
      <p:sp>
        <p:nvSpPr>
          <p:cNvPr id="23" name="Text Box 3"/>
          <p:cNvSpPr txBox="1">
            <a:spLocks noChangeArrowheads="1"/>
          </p:cNvSpPr>
          <p:nvPr/>
        </p:nvSpPr>
        <p:spPr bwMode="blackWhite">
          <a:xfrm>
            <a:off x="405696" y="922680"/>
            <a:ext cx="8029003" cy="60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marL="285750" indent="-285750" eaLnBrk="1" hangingPunct="1">
              <a:lnSpc>
                <a:spcPts val="2000"/>
              </a:lnSpc>
              <a:spcBef>
                <a:spcPct val="10000"/>
              </a:spcBef>
              <a:buClr>
                <a:schemeClr val="bg2"/>
              </a:buClr>
              <a:buFont typeface="Wingdings" panose="05000000000000000000" pitchFamily="2" charset="2"/>
              <a:buChar char="p"/>
            </a:pPr>
            <a:r>
              <a:rPr lang="zh-TW" altLang="en-US" sz="1400" dirty="0" smtClean="0">
                <a:latin typeface="+mn-lt"/>
                <a:ea typeface="+mn-ea"/>
                <a:sym typeface="Wingdings" pitchFamily="2" charset="2"/>
              </a:rPr>
              <a:t>稅後淨利較去年同期減少，主因去年金融市場上行，投資收益高基期所致，</a:t>
            </a:r>
            <a:r>
              <a:rPr lang="en-US" altLang="zh-TW" sz="1400" dirty="0" smtClean="0">
                <a:latin typeface="+mn-lt"/>
                <a:ea typeface="+mn-ea"/>
                <a:sym typeface="Wingdings" pitchFamily="2" charset="2"/>
              </a:rPr>
              <a:t>1H22</a:t>
            </a:r>
            <a:r>
              <a:rPr lang="zh-TW" altLang="en-US" sz="1400" dirty="0" smtClean="0">
                <a:latin typeface="+mn-lt"/>
                <a:ea typeface="+mn-ea"/>
                <a:sym typeface="Wingdings" pitchFamily="2" charset="2"/>
              </a:rPr>
              <a:t>稅後淨利仍為歷史同期次高</a:t>
            </a:r>
            <a:endParaRPr lang="en-US" altLang="zh-TW" sz="1400" dirty="0" smtClean="0">
              <a:latin typeface="+mn-lt"/>
              <a:ea typeface="+mn-ea"/>
              <a:sym typeface="Wingdings" pitchFamily="2" charset="2"/>
            </a:endParaRPr>
          </a:p>
        </p:txBody>
      </p:sp>
      <p:grpSp>
        <p:nvGrpSpPr>
          <p:cNvPr id="13" name="群組 12"/>
          <p:cNvGrpSpPr/>
          <p:nvPr/>
        </p:nvGrpSpPr>
        <p:grpSpPr>
          <a:xfrm>
            <a:off x="2552090" y="4410020"/>
            <a:ext cx="592246" cy="349808"/>
            <a:chOff x="2578323" y="4458326"/>
            <a:chExt cx="592246" cy="349808"/>
          </a:xfrm>
        </p:grpSpPr>
        <p:sp>
          <p:nvSpPr>
            <p:cNvPr id="26" name="Line 59"/>
            <p:cNvSpPr>
              <a:spLocks noChangeShapeType="1"/>
            </p:cNvSpPr>
            <p:nvPr/>
          </p:nvSpPr>
          <p:spPr bwMode="gray">
            <a:xfrm flipV="1">
              <a:off x="2578323" y="4458326"/>
              <a:ext cx="592246" cy="337107"/>
            </a:xfrm>
            <a:prstGeom prst="line">
              <a:avLst/>
            </a:prstGeom>
            <a:noFill/>
            <a:ln w="25400">
              <a:solidFill>
                <a:srgbClr val="FF0000"/>
              </a:solidFill>
              <a:round/>
              <a:headEnd/>
              <a:tailEnd type="arrow" w="med" len="med"/>
            </a:ln>
            <a:extLst>
              <a:ext uri="{909E8E84-426E-40DD-AFC4-6F175D3DCCD1}">
                <a14:hiddenFill xmlns:a14="http://schemas.microsoft.com/office/drawing/2010/main">
                  <a:noFill/>
                </a14:hiddenFill>
              </a:ext>
            </a:extLst>
          </p:spPr>
          <p:txBody>
            <a:bodyPr anchor="ctr"/>
            <a:lstStyle/>
            <a:p>
              <a:endParaRPr lang="zh-TW" altLang="en-US"/>
            </a:p>
          </p:txBody>
        </p:sp>
        <p:sp>
          <p:nvSpPr>
            <p:cNvPr id="29" name="Oval 60"/>
            <p:cNvSpPr>
              <a:spLocks noChangeArrowheads="1"/>
            </p:cNvSpPr>
            <p:nvPr/>
          </p:nvSpPr>
          <p:spPr bwMode="gray">
            <a:xfrm>
              <a:off x="2598644" y="4471027"/>
              <a:ext cx="487936" cy="337107"/>
            </a:xfrm>
            <a:prstGeom prst="ellipse">
              <a:avLst/>
            </a:prstGeom>
            <a:solidFill>
              <a:schemeClr val="bg1"/>
            </a:solidFill>
            <a:ln w="9525" algn="ctr">
              <a:solidFill>
                <a:srgbClr val="FF0000"/>
              </a:solidFill>
              <a:round/>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gn="ctr" eaLnBrk="1" hangingPunct="1">
                <a:spcBef>
                  <a:spcPct val="0"/>
                </a:spcBef>
                <a:buFontTx/>
                <a:buNone/>
              </a:pPr>
              <a:r>
                <a:rPr lang="en-US" altLang="zh-TW" sz="1600" b="1" dirty="0" smtClean="0">
                  <a:solidFill>
                    <a:srgbClr val="FF3300"/>
                  </a:solidFill>
                  <a:latin typeface="+mj-lt"/>
                  <a:ea typeface="DFKai-SB" pitchFamily="65" charset="-120"/>
                </a:rPr>
                <a:t>85</a:t>
              </a:r>
              <a:r>
                <a:rPr lang="en-US" altLang="zh-TW" sz="1600" b="1" i="0" dirty="0" smtClean="0">
                  <a:solidFill>
                    <a:srgbClr val="FF3300"/>
                  </a:solidFill>
                  <a:latin typeface="+mj-lt"/>
                  <a:ea typeface="DFKai-SB" pitchFamily="65" charset="-120"/>
                </a:rPr>
                <a:t>%</a:t>
              </a:r>
              <a:endParaRPr lang="en-US" altLang="zh-TW" sz="1600" b="1" i="0" dirty="0">
                <a:solidFill>
                  <a:srgbClr val="FF3300"/>
                </a:solidFill>
                <a:latin typeface="+mj-lt"/>
                <a:ea typeface="DFKai-SB" pitchFamily="65" charset="-120"/>
              </a:endParaRPr>
            </a:p>
          </p:txBody>
        </p:sp>
      </p:grpSp>
      <p:grpSp>
        <p:nvGrpSpPr>
          <p:cNvPr id="14" name="群組 13"/>
          <p:cNvGrpSpPr/>
          <p:nvPr/>
        </p:nvGrpSpPr>
        <p:grpSpPr>
          <a:xfrm>
            <a:off x="1427624" y="4683913"/>
            <a:ext cx="684000" cy="347149"/>
            <a:chOff x="1220903" y="4705246"/>
            <a:chExt cx="684000" cy="347149"/>
          </a:xfrm>
        </p:grpSpPr>
        <p:sp>
          <p:nvSpPr>
            <p:cNvPr id="24" name="Line 59"/>
            <p:cNvSpPr>
              <a:spLocks noChangeShapeType="1"/>
            </p:cNvSpPr>
            <p:nvPr/>
          </p:nvSpPr>
          <p:spPr bwMode="gray">
            <a:xfrm flipV="1">
              <a:off x="1220903" y="4753704"/>
              <a:ext cx="684000" cy="246578"/>
            </a:xfrm>
            <a:prstGeom prst="line">
              <a:avLst/>
            </a:prstGeom>
            <a:noFill/>
            <a:ln w="25400">
              <a:solidFill>
                <a:srgbClr val="FF0000"/>
              </a:solidFill>
              <a:round/>
              <a:headEnd/>
              <a:tailEnd type="arrow" w="med" len="med"/>
            </a:ln>
            <a:extLst>
              <a:ext uri="{909E8E84-426E-40DD-AFC4-6F175D3DCCD1}">
                <a14:hiddenFill xmlns:a14="http://schemas.microsoft.com/office/drawing/2010/main">
                  <a:noFill/>
                </a14:hiddenFill>
              </a:ext>
            </a:extLst>
          </p:spPr>
          <p:txBody>
            <a:bodyPr anchor="ctr"/>
            <a:lstStyle/>
            <a:p>
              <a:endParaRPr lang="zh-TW" altLang="en-US"/>
            </a:p>
          </p:txBody>
        </p:sp>
        <p:sp>
          <p:nvSpPr>
            <p:cNvPr id="30" name="Oval 60"/>
            <p:cNvSpPr>
              <a:spLocks noChangeArrowheads="1"/>
            </p:cNvSpPr>
            <p:nvPr/>
          </p:nvSpPr>
          <p:spPr bwMode="gray">
            <a:xfrm>
              <a:off x="1286683" y="4705246"/>
              <a:ext cx="489981" cy="347149"/>
            </a:xfrm>
            <a:prstGeom prst="ellipse">
              <a:avLst/>
            </a:prstGeom>
            <a:solidFill>
              <a:schemeClr val="bg1"/>
            </a:solidFill>
            <a:ln w="9525" algn="ctr">
              <a:solidFill>
                <a:srgbClr val="FF0000"/>
              </a:solidFill>
              <a:round/>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gn="ctr" eaLnBrk="1" hangingPunct="1">
                <a:spcBef>
                  <a:spcPct val="0"/>
                </a:spcBef>
                <a:buFontTx/>
                <a:buNone/>
              </a:pPr>
              <a:r>
                <a:rPr lang="en-US" altLang="zh-TW" sz="1600" b="1" dirty="0" smtClean="0">
                  <a:solidFill>
                    <a:srgbClr val="FF3300"/>
                  </a:solidFill>
                  <a:latin typeface="+mj-lt"/>
                  <a:ea typeface="DFKai-SB" pitchFamily="65" charset="-120"/>
                </a:rPr>
                <a:t>19%</a:t>
              </a:r>
              <a:endParaRPr lang="en-US" altLang="zh-TW" sz="1600" b="1" dirty="0">
                <a:solidFill>
                  <a:srgbClr val="FF3300"/>
                </a:solidFill>
                <a:latin typeface="+mj-lt"/>
                <a:ea typeface="DFKai-SB" pitchFamily="65" charset="-120"/>
              </a:endParaRPr>
            </a:p>
          </p:txBody>
        </p:sp>
      </p:grpSp>
      <p:grpSp>
        <p:nvGrpSpPr>
          <p:cNvPr id="31" name="群組 30"/>
          <p:cNvGrpSpPr/>
          <p:nvPr/>
        </p:nvGrpSpPr>
        <p:grpSpPr>
          <a:xfrm>
            <a:off x="2081757" y="2258811"/>
            <a:ext cx="713316" cy="360000"/>
            <a:chOff x="2013925" y="1822311"/>
            <a:chExt cx="713316" cy="360000"/>
          </a:xfrm>
        </p:grpSpPr>
        <p:sp>
          <p:nvSpPr>
            <p:cNvPr id="32" name="Line 59"/>
            <p:cNvSpPr>
              <a:spLocks noChangeShapeType="1"/>
            </p:cNvSpPr>
            <p:nvPr/>
          </p:nvSpPr>
          <p:spPr bwMode="gray">
            <a:xfrm>
              <a:off x="2013925" y="1880000"/>
              <a:ext cx="713316" cy="262844"/>
            </a:xfrm>
            <a:prstGeom prst="line">
              <a:avLst/>
            </a:prstGeom>
            <a:noFill/>
            <a:ln w="25400">
              <a:solidFill>
                <a:srgbClr val="FF0000"/>
              </a:solidFill>
              <a:round/>
              <a:headEnd/>
              <a:tailEnd type="arrow" w="med" len="med"/>
            </a:ln>
            <a:extLst>
              <a:ext uri="{909E8E84-426E-40DD-AFC4-6F175D3DCCD1}">
                <a14:hiddenFill xmlns:a14="http://schemas.microsoft.com/office/drawing/2010/main">
                  <a:noFill/>
                </a14:hiddenFill>
              </a:ext>
            </a:extLst>
          </p:spPr>
          <p:txBody>
            <a:bodyPr anchor="ctr"/>
            <a:lstStyle/>
            <a:p>
              <a:endParaRPr lang="zh-TW" altLang="en-US"/>
            </a:p>
          </p:txBody>
        </p:sp>
        <p:sp>
          <p:nvSpPr>
            <p:cNvPr id="33" name="Oval 60"/>
            <p:cNvSpPr>
              <a:spLocks noChangeArrowheads="1"/>
            </p:cNvSpPr>
            <p:nvPr/>
          </p:nvSpPr>
          <p:spPr bwMode="gray">
            <a:xfrm>
              <a:off x="2089308" y="1822311"/>
              <a:ext cx="510670" cy="360000"/>
            </a:xfrm>
            <a:prstGeom prst="ellipse">
              <a:avLst/>
            </a:prstGeom>
            <a:solidFill>
              <a:schemeClr val="bg1"/>
            </a:solidFill>
            <a:ln w="9525" algn="ctr">
              <a:solidFill>
                <a:srgbClr val="FF0000"/>
              </a:solidFill>
              <a:round/>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gn="ctr" eaLnBrk="1" hangingPunct="1">
                <a:spcBef>
                  <a:spcPct val="0"/>
                </a:spcBef>
                <a:buFontTx/>
                <a:buNone/>
              </a:pPr>
              <a:r>
                <a:rPr lang="zh-TW" altLang="en-US" sz="1600" b="1" dirty="0" smtClean="0">
                  <a:solidFill>
                    <a:srgbClr val="FF3300"/>
                  </a:solidFill>
                  <a:latin typeface="+mj-lt"/>
                  <a:ea typeface="DFKai-SB" pitchFamily="65" charset="-120"/>
                </a:rPr>
                <a:t> </a:t>
              </a:r>
              <a:r>
                <a:rPr lang="en-US" altLang="zh-TW" sz="1600" b="1" dirty="0" smtClean="0">
                  <a:solidFill>
                    <a:srgbClr val="FF3300"/>
                  </a:solidFill>
                  <a:latin typeface="+mj-lt"/>
                  <a:ea typeface="DFKai-SB" pitchFamily="65" charset="-120"/>
                </a:rPr>
                <a:t>-46</a:t>
              </a:r>
              <a:r>
                <a:rPr lang="en-US" altLang="zh-TW" sz="1600" b="1" i="0" dirty="0" smtClean="0">
                  <a:solidFill>
                    <a:srgbClr val="FF3300"/>
                  </a:solidFill>
                  <a:latin typeface="+mj-lt"/>
                  <a:ea typeface="DFKai-SB" pitchFamily="65" charset="-120"/>
                </a:rPr>
                <a:t>%</a:t>
              </a:r>
              <a:endParaRPr lang="en-US" altLang="zh-TW" sz="1600" b="1" i="0" dirty="0">
                <a:solidFill>
                  <a:srgbClr val="FF3300"/>
                </a:solidFill>
                <a:latin typeface="+mj-lt"/>
                <a:ea typeface="DFKai-SB" pitchFamily="65" charset="-120"/>
              </a:endParaRPr>
            </a:p>
          </p:txBody>
        </p:sp>
      </p:grpSp>
    </p:spTree>
    <p:extLst>
      <p:ext uri="{BB962C8B-B14F-4D97-AF65-F5344CB8AC3E}">
        <p14:creationId xmlns:p14="http://schemas.microsoft.com/office/powerpoint/2010/main" val="36452658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p:cNvPicPr>
            <a:picLocks noChangeAspect="1"/>
          </p:cNvPicPr>
          <p:nvPr/>
        </p:nvPicPr>
        <p:blipFill>
          <a:blip r:embed="rId3"/>
          <a:stretch>
            <a:fillRect/>
          </a:stretch>
        </p:blipFill>
        <p:spPr>
          <a:xfrm>
            <a:off x="4502249" y="2746685"/>
            <a:ext cx="4356000" cy="2200862"/>
          </a:xfrm>
          <a:prstGeom prst="rect">
            <a:avLst/>
          </a:prstGeom>
        </p:spPr>
      </p:pic>
      <p:pic>
        <p:nvPicPr>
          <p:cNvPr id="2" name="圖片 1"/>
          <p:cNvPicPr>
            <a:picLocks noChangeAspect="1"/>
          </p:cNvPicPr>
          <p:nvPr/>
        </p:nvPicPr>
        <p:blipFill>
          <a:blip r:embed="rId4"/>
          <a:stretch>
            <a:fillRect/>
          </a:stretch>
        </p:blipFill>
        <p:spPr>
          <a:xfrm>
            <a:off x="518778" y="2333513"/>
            <a:ext cx="4140000" cy="2154628"/>
          </a:xfrm>
          <a:prstGeom prst="rect">
            <a:avLst/>
          </a:prstGeom>
        </p:spPr>
      </p:pic>
      <p:pic>
        <p:nvPicPr>
          <p:cNvPr id="8" name="圖片 7"/>
          <p:cNvPicPr>
            <a:picLocks noChangeAspect="1"/>
          </p:cNvPicPr>
          <p:nvPr/>
        </p:nvPicPr>
        <p:blipFill>
          <a:blip r:embed="rId5"/>
          <a:stretch>
            <a:fillRect/>
          </a:stretch>
        </p:blipFill>
        <p:spPr>
          <a:xfrm>
            <a:off x="4815578" y="4710999"/>
            <a:ext cx="4104000" cy="1884283"/>
          </a:xfrm>
          <a:prstGeom prst="rect">
            <a:avLst/>
          </a:prstGeom>
        </p:spPr>
      </p:pic>
      <p:pic>
        <p:nvPicPr>
          <p:cNvPr id="14" name="圖片 13"/>
          <p:cNvPicPr>
            <a:picLocks noChangeAspect="1"/>
          </p:cNvPicPr>
          <p:nvPr/>
        </p:nvPicPr>
        <p:blipFill>
          <a:blip r:embed="rId6"/>
          <a:stretch>
            <a:fillRect/>
          </a:stretch>
        </p:blipFill>
        <p:spPr>
          <a:xfrm>
            <a:off x="577198" y="4567941"/>
            <a:ext cx="3996000" cy="2107468"/>
          </a:xfrm>
          <a:prstGeom prst="rect">
            <a:avLst/>
          </a:prstGeom>
        </p:spPr>
      </p:pic>
      <p:grpSp>
        <p:nvGrpSpPr>
          <p:cNvPr id="80" name="Group 35"/>
          <p:cNvGrpSpPr>
            <a:grpSpLocks/>
          </p:cNvGrpSpPr>
          <p:nvPr/>
        </p:nvGrpSpPr>
        <p:grpSpPr bwMode="auto">
          <a:xfrm>
            <a:off x="4795039" y="6028149"/>
            <a:ext cx="4132143" cy="597073"/>
            <a:chOff x="2857" y="3859"/>
            <a:chExt cx="2384" cy="240"/>
          </a:xfrm>
          <a:solidFill>
            <a:schemeClr val="bg1"/>
          </a:solidFill>
        </p:grpSpPr>
        <p:sp>
          <p:nvSpPr>
            <p:cNvPr id="81" name="Text Box 43"/>
            <p:cNvSpPr txBox="1">
              <a:spLocks noChangeArrowheads="1"/>
            </p:cNvSpPr>
            <p:nvPr/>
          </p:nvSpPr>
          <p:spPr bwMode="blackWhite">
            <a:xfrm>
              <a:off x="4737" y="3859"/>
              <a:ext cx="504" cy="240"/>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gn="ctr" eaLnBrk="1" hangingPunct="1">
                <a:spcBef>
                  <a:spcPct val="0"/>
                </a:spcBef>
                <a:buFontTx/>
                <a:buNone/>
              </a:pPr>
              <a:r>
                <a:rPr lang="zh-TW" altLang="en-US" sz="1200" i="0" dirty="0" smtClean="0">
                  <a:latin typeface="Arial" panose="020B0604020202020204" pitchFamily="34" charset="0"/>
                  <a:ea typeface="微軟正黑體" panose="020B0604030504040204" pitchFamily="34" charset="-120"/>
                  <a:cs typeface="Arial" panose="020B0604020202020204" pitchFamily="34" charset="0"/>
                </a:rPr>
                <a:t>國泰投信</a:t>
              </a:r>
              <a:endParaRPr lang="en-US" altLang="zh-TW" sz="1200" i="0" dirty="0" smtClean="0">
                <a:latin typeface="Arial" panose="020B0604020202020204" pitchFamily="34" charset="0"/>
                <a:ea typeface="微軟正黑體" panose="020B0604030504040204" pitchFamily="34" charset="-120"/>
                <a:cs typeface="Arial" panose="020B0604020202020204" pitchFamily="34" charset="0"/>
              </a:endParaRPr>
            </a:p>
            <a:p>
              <a:pPr eaLnBrk="1" hangingPunct="1">
                <a:spcBef>
                  <a:spcPct val="0"/>
                </a:spcBef>
                <a:buFontTx/>
                <a:buNone/>
              </a:pPr>
              <a:endParaRPr lang="zh-TW" altLang="en-US" sz="1200" i="0" dirty="0">
                <a:latin typeface="Arial" panose="020B0604020202020204" pitchFamily="34" charset="0"/>
                <a:ea typeface="微軟正黑體" panose="020B0604030504040204" pitchFamily="34" charset="-120"/>
                <a:cs typeface="Arial" panose="020B0604020202020204" pitchFamily="34" charset="0"/>
              </a:endParaRPr>
            </a:p>
          </p:txBody>
        </p:sp>
        <p:sp>
          <p:nvSpPr>
            <p:cNvPr id="82" name="Text Box 30"/>
            <p:cNvSpPr txBox="1">
              <a:spLocks noChangeArrowheads="1"/>
            </p:cNvSpPr>
            <p:nvPr/>
          </p:nvSpPr>
          <p:spPr bwMode="blackWhite">
            <a:xfrm>
              <a:off x="2857" y="3859"/>
              <a:ext cx="579" cy="240"/>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gn="ctr" eaLnBrk="1" hangingPunct="1">
                <a:spcBef>
                  <a:spcPct val="0"/>
                </a:spcBef>
                <a:buFontTx/>
                <a:buNone/>
              </a:pPr>
              <a:r>
                <a:rPr lang="zh-TW" altLang="en-US" sz="1200" i="0" dirty="0">
                  <a:latin typeface="Arial" panose="020B0604020202020204" pitchFamily="34" charset="0"/>
                  <a:ea typeface="微軟正黑體" panose="020B0604030504040204" pitchFamily="34" charset="-120"/>
                  <a:cs typeface="Arial" panose="020B0604020202020204" pitchFamily="34" charset="0"/>
                </a:rPr>
                <a:t>國泰金</a:t>
              </a:r>
              <a:r>
                <a:rPr lang="zh-TW" altLang="en-US" sz="1200" i="0" dirty="0" smtClean="0">
                  <a:latin typeface="Arial" panose="020B0604020202020204" pitchFamily="34" charset="0"/>
                  <a:ea typeface="微軟正黑體" panose="020B0604030504040204" pitchFamily="34" charset="-120"/>
                  <a:cs typeface="Arial" panose="020B0604020202020204" pitchFamily="34" charset="0"/>
                </a:rPr>
                <a:t>控</a:t>
              </a:r>
              <a:endParaRPr lang="en-US" altLang="zh-TW" sz="1200" i="0" dirty="0" smtClean="0">
                <a:latin typeface="Arial" panose="020B0604020202020204" pitchFamily="34" charset="0"/>
                <a:ea typeface="微軟正黑體" panose="020B0604030504040204" pitchFamily="34" charset="-120"/>
                <a:cs typeface="Arial" panose="020B0604020202020204" pitchFamily="34" charset="0"/>
              </a:endParaRPr>
            </a:p>
            <a:p>
              <a:pPr algn="ctr" eaLnBrk="1" hangingPunct="1">
                <a:spcBef>
                  <a:spcPct val="0"/>
                </a:spcBef>
                <a:buFontTx/>
                <a:buNone/>
              </a:pPr>
              <a:endParaRPr lang="zh-TW" altLang="en-US" sz="1200" i="0" dirty="0">
                <a:latin typeface="Arial" panose="020B0604020202020204" pitchFamily="34" charset="0"/>
                <a:ea typeface="微軟正黑體" panose="020B0604030504040204" pitchFamily="34" charset="-120"/>
                <a:cs typeface="Arial" panose="020B0604020202020204" pitchFamily="34" charset="0"/>
              </a:endParaRPr>
            </a:p>
          </p:txBody>
        </p:sp>
        <p:sp>
          <p:nvSpPr>
            <p:cNvPr id="83" name="Text Box 31"/>
            <p:cNvSpPr txBox="1">
              <a:spLocks noChangeArrowheads="1"/>
            </p:cNvSpPr>
            <p:nvPr/>
          </p:nvSpPr>
          <p:spPr bwMode="blackWhite">
            <a:xfrm>
              <a:off x="3382" y="3859"/>
              <a:ext cx="504" cy="240"/>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gn="ctr" eaLnBrk="1" hangingPunct="1">
                <a:spcBef>
                  <a:spcPct val="0"/>
                </a:spcBef>
                <a:buFontTx/>
                <a:buNone/>
              </a:pPr>
              <a:r>
                <a:rPr lang="zh-TW" altLang="en-US" sz="1200" i="0" dirty="0">
                  <a:latin typeface="Arial" panose="020B0604020202020204" pitchFamily="34" charset="0"/>
                  <a:ea typeface="微軟正黑體" panose="020B0604030504040204" pitchFamily="34" charset="-120"/>
                  <a:cs typeface="Arial" panose="020B0604020202020204" pitchFamily="34" charset="0"/>
                </a:rPr>
                <a:t>國泰</a:t>
              </a:r>
              <a:r>
                <a:rPr lang="zh-TW" altLang="en-US" sz="1200" i="0" dirty="0" smtClean="0">
                  <a:latin typeface="Arial" panose="020B0604020202020204" pitchFamily="34" charset="0"/>
                  <a:ea typeface="微軟正黑體" panose="020B0604030504040204" pitchFamily="34" charset="-120"/>
                  <a:cs typeface="Arial" panose="020B0604020202020204" pitchFamily="34" charset="0"/>
                </a:rPr>
                <a:t>世華</a:t>
              </a:r>
              <a:endParaRPr lang="en-US" altLang="zh-TW" sz="1200" i="0" dirty="0" smtClean="0">
                <a:latin typeface="Arial" panose="020B0604020202020204" pitchFamily="34" charset="0"/>
                <a:ea typeface="微軟正黑體" panose="020B0604030504040204" pitchFamily="34" charset="-120"/>
                <a:cs typeface="Arial" panose="020B0604020202020204" pitchFamily="34" charset="0"/>
              </a:endParaRPr>
            </a:p>
            <a:p>
              <a:pPr algn="ctr" eaLnBrk="1" hangingPunct="1">
                <a:spcBef>
                  <a:spcPct val="0"/>
                </a:spcBef>
                <a:buFontTx/>
                <a:buNone/>
              </a:pPr>
              <a:endParaRPr lang="zh-TW" altLang="en-US" sz="1200" i="0" dirty="0">
                <a:latin typeface="Arial" panose="020B0604020202020204" pitchFamily="34" charset="0"/>
                <a:ea typeface="微軟正黑體" panose="020B0604030504040204" pitchFamily="34" charset="-120"/>
                <a:cs typeface="Arial" panose="020B0604020202020204" pitchFamily="34" charset="0"/>
              </a:endParaRPr>
            </a:p>
          </p:txBody>
        </p:sp>
        <p:sp>
          <p:nvSpPr>
            <p:cNvPr id="84" name="Text Box 32"/>
            <p:cNvSpPr txBox="1">
              <a:spLocks noChangeArrowheads="1"/>
            </p:cNvSpPr>
            <p:nvPr/>
          </p:nvSpPr>
          <p:spPr bwMode="blackWhite">
            <a:xfrm>
              <a:off x="3835" y="3859"/>
              <a:ext cx="504" cy="240"/>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gn="ctr" eaLnBrk="1" hangingPunct="1">
                <a:spcBef>
                  <a:spcPct val="0"/>
                </a:spcBef>
                <a:buFontTx/>
                <a:buNone/>
              </a:pPr>
              <a:r>
                <a:rPr lang="zh-TW" altLang="en-US" sz="1200" i="0" dirty="0">
                  <a:latin typeface="Arial" panose="020B0604020202020204" pitchFamily="34" charset="0"/>
                  <a:ea typeface="微軟正黑體" panose="020B0604030504040204" pitchFamily="34" charset="-120"/>
                  <a:cs typeface="Arial" panose="020B0604020202020204" pitchFamily="34" charset="0"/>
                </a:rPr>
                <a:t>國泰</a:t>
              </a:r>
              <a:r>
                <a:rPr lang="zh-TW" altLang="en-US" sz="1200" i="0" dirty="0" smtClean="0">
                  <a:latin typeface="Arial" panose="020B0604020202020204" pitchFamily="34" charset="0"/>
                  <a:ea typeface="微軟正黑體" panose="020B0604030504040204" pitchFamily="34" charset="-120"/>
                  <a:cs typeface="Arial" panose="020B0604020202020204" pitchFamily="34" charset="0"/>
                </a:rPr>
                <a:t>人壽</a:t>
              </a:r>
              <a:endParaRPr lang="en-US" altLang="zh-TW" sz="1200" i="0" dirty="0" smtClean="0">
                <a:latin typeface="Arial" panose="020B0604020202020204" pitchFamily="34" charset="0"/>
                <a:ea typeface="微軟正黑體" panose="020B0604030504040204" pitchFamily="34" charset="-120"/>
                <a:cs typeface="Arial" panose="020B0604020202020204" pitchFamily="34" charset="0"/>
              </a:endParaRPr>
            </a:p>
            <a:p>
              <a:pPr algn="ctr" eaLnBrk="1" hangingPunct="1">
                <a:spcBef>
                  <a:spcPct val="0"/>
                </a:spcBef>
                <a:buFontTx/>
                <a:buNone/>
              </a:pPr>
              <a:endParaRPr lang="zh-TW" altLang="en-US" sz="1200" i="0" dirty="0">
                <a:latin typeface="Arial" panose="020B0604020202020204" pitchFamily="34" charset="0"/>
                <a:ea typeface="微軟正黑體" panose="020B0604030504040204" pitchFamily="34" charset="-120"/>
                <a:cs typeface="Arial" panose="020B0604020202020204" pitchFamily="34" charset="0"/>
              </a:endParaRPr>
            </a:p>
          </p:txBody>
        </p:sp>
        <p:sp>
          <p:nvSpPr>
            <p:cNvPr id="85" name="Text Box 43"/>
            <p:cNvSpPr txBox="1">
              <a:spLocks noChangeArrowheads="1"/>
            </p:cNvSpPr>
            <p:nvPr/>
          </p:nvSpPr>
          <p:spPr bwMode="blackWhite">
            <a:xfrm>
              <a:off x="4278" y="3859"/>
              <a:ext cx="504" cy="240"/>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gn="ctr" eaLnBrk="1" hangingPunct="1">
                <a:spcBef>
                  <a:spcPct val="0"/>
                </a:spcBef>
                <a:buFontTx/>
                <a:buNone/>
              </a:pPr>
              <a:r>
                <a:rPr lang="zh-TW" altLang="en-US" sz="1200" i="0" dirty="0">
                  <a:latin typeface="Arial" panose="020B0604020202020204" pitchFamily="34" charset="0"/>
                  <a:ea typeface="微軟正黑體" panose="020B0604030504040204" pitchFamily="34" charset="-120"/>
                  <a:cs typeface="Arial" panose="020B0604020202020204" pitchFamily="34" charset="0"/>
                </a:rPr>
                <a:t>國泰</a:t>
              </a:r>
              <a:r>
                <a:rPr lang="zh-TW" altLang="en-US" sz="1200" i="0" dirty="0" smtClean="0">
                  <a:latin typeface="Arial" panose="020B0604020202020204" pitchFamily="34" charset="0"/>
                  <a:ea typeface="微軟正黑體" panose="020B0604030504040204" pitchFamily="34" charset="-120"/>
                  <a:cs typeface="Arial" panose="020B0604020202020204" pitchFamily="34" charset="0"/>
                </a:rPr>
                <a:t>產險</a:t>
              </a:r>
              <a:endParaRPr lang="en-US" altLang="zh-TW" sz="1200" i="0" dirty="0" smtClean="0">
                <a:latin typeface="Arial" panose="020B0604020202020204" pitchFamily="34" charset="0"/>
                <a:ea typeface="微軟正黑體" panose="020B0604030504040204" pitchFamily="34" charset="-120"/>
                <a:cs typeface="Arial" panose="020B0604020202020204" pitchFamily="34" charset="0"/>
              </a:endParaRPr>
            </a:p>
            <a:p>
              <a:pPr algn="ctr" eaLnBrk="1" hangingPunct="1">
                <a:spcBef>
                  <a:spcPct val="0"/>
                </a:spcBef>
                <a:buFontTx/>
                <a:buNone/>
              </a:pPr>
              <a:endParaRPr lang="zh-TW" altLang="en-US" sz="1200" i="0" dirty="0">
                <a:latin typeface="Arial" panose="020B0604020202020204" pitchFamily="34" charset="0"/>
                <a:ea typeface="微軟正黑體" panose="020B0604030504040204" pitchFamily="34" charset="-120"/>
                <a:cs typeface="Arial" panose="020B0604020202020204" pitchFamily="34" charset="0"/>
              </a:endParaRPr>
            </a:p>
          </p:txBody>
        </p:sp>
      </p:grpSp>
      <p:sp>
        <p:nvSpPr>
          <p:cNvPr id="3" name="投影片編號版面配置區 2"/>
          <p:cNvSpPr>
            <a:spLocks noGrp="1"/>
          </p:cNvSpPr>
          <p:nvPr>
            <p:ph type="sldNum" sz="quarter" idx="12"/>
          </p:nvPr>
        </p:nvSpPr>
        <p:spPr/>
        <p:txBody>
          <a:bodyPr/>
          <a:lstStyle/>
          <a:p>
            <a:fld id="{018B90E8-31B4-41F6-8174-D549C5229FD8}" type="slidenum">
              <a:rPr lang="zh-TW" altLang="en-US" smtClean="0"/>
              <a:t>9</a:t>
            </a:fld>
            <a:endParaRPr lang="zh-TW" altLang="en-US"/>
          </a:p>
        </p:txBody>
      </p:sp>
      <p:sp>
        <p:nvSpPr>
          <p:cNvPr id="5" name="Rectangle 42"/>
          <p:cNvSpPr>
            <a:spLocks noChangeArrowheads="1"/>
          </p:cNvSpPr>
          <p:nvPr/>
        </p:nvSpPr>
        <p:spPr bwMode="gray">
          <a:xfrm>
            <a:off x="398448" y="80512"/>
            <a:ext cx="8197850" cy="685800"/>
          </a:xfrm>
          <a:prstGeom prst="rect">
            <a:avLst/>
          </a:prstGeom>
          <a:noFill/>
          <a:ln>
            <a:noFill/>
          </a:ln>
          <a:extLst/>
        </p:spPr>
        <p:txBody>
          <a:bodyPr lIns="90000" rIns="90000" anchor="ct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None/>
            </a:pPr>
            <a:r>
              <a:rPr lang="zh-TW" altLang="en-US" sz="2800" b="1" dirty="0">
                <a:latin typeface="Arial" panose="020B0604020202020204" pitchFamily="34" charset="0"/>
                <a:ea typeface="微軟正黑體" panose="020B0604030504040204" pitchFamily="34" charset="-120"/>
                <a:cs typeface="Arial" panose="020B0604020202020204" pitchFamily="34" charset="0"/>
              </a:rPr>
              <a:t>國泰金控 </a:t>
            </a:r>
            <a:r>
              <a:rPr lang="en-US" altLang="zh-TW" sz="2800" b="1"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2800" b="1" smtClean="0">
                <a:latin typeface="Arial" panose="020B0604020202020204" pitchFamily="34" charset="0"/>
                <a:ea typeface="微軟正黑體" panose="020B0604030504040204" pitchFamily="34" charset="-120"/>
                <a:cs typeface="Arial" panose="020B0604020202020204" pitchFamily="34" charset="0"/>
              </a:rPr>
              <a:t> </a:t>
            </a:r>
            <a:r>
              <a:rPr lang="zh-TW" altLang="en-US" sz="2800" b="1" smtClean="0">
                <a:latin typeface="+mj-ea"/>
                <a:ea typeface="+mj-ea"/>
                <a:cs typeface="Arial" panose="020B0604020202020204" pitchFamily="34" charset="0"/>
              </a:rPr>
              <a:t>主要</a:t>
            </a:r>
            <a:r>
              <a:rPr lang="zh-TW" altLang="en-US" sz="2800" b="1" dirty="0">
                <a:latin typeface="+mj-ea"/>
                <a:ea typeface="+mj-ea"/>
                <a:cs typeface="Arial" panose="020B0604020202020204" pitchFamily="34" charset="0"/>
              </a:rPr>
              <a:t>子公司</a:t>
            </a:r>
            <a:r>
              <a:rPr lang="zh-TW" altLang="en-US" sz="2800" b="1" dirty="0" smtClean="0">
                <a:latin typeface="Arial" panose="020B0604020202020204" pitchFamily="34" charset="0"/>
                <a:ea typeface="微軟正黑體" panose="020B0604030504040204" pitchFamily="34" charset="-120"/>
                <a:cs typeface="Arial" panose="020B0604020202020204" pitchFamily="34" charset="0"/>
              </a:rPr>
              <a:t>獲利</a:t>
            </a:r>
            <a:r>
              <a:rPr lang="zh-TW" altLang="en-US" sz="2800" b="1" dirty="0">
                <a:latin typeface="Arial" panose="020B0604020202020204" pitchFamily="34" charset="0"/>
                <a:ea typeface="微軟正黑體" panose="020B0604030504040204" pitchFamily="34" charset="-120"/>
                <a:cs typeface="Arial" panose="020B0604020202020204" pitchFamily="34" charset="0"/>
              </a:rPr>
              <a:t>表現</a:t>
            </a:r>
          </a:p>
        </p:txBody>
      </p:sp>
      <p:sp>
        <p:nvSpPr>
          <p:cNvPr id="6" name="Text Box 33"/>
          <p:cNvSpPr txBox="1">
            <a:spLocks noChangeArrowheads="1"/>
          </p:cNvSpPr>
          <p:nvPr/>
        </p:nvSpPr>
        <p:spPr bwMode="gray">
          <a:xfrm>
            <a:off x="469759" y="1683711"/>
            <a:ext cx="3960000" cy="400110"/>
          </a:xfrm>
          <a:prstGeom prst="rect">
            <a:avLst/>
          </a:prstGeom>
          <a:solidFill>
            <a:schemeClr val="accent1">
              <a:lumMod val="60000"/>
              <a:lumOff val="40000"/>
            </a:schemeClr>
          </a:solidFill>
          <a:ln>
            <a:noFill/>
          </a:ln>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gn="ctr" eaLnBrk="1" hangingPunct="1">
              <a:spcBef>
                <a:spcPct val="50000"/>
              </a:spcBef>
              <a:buFontTx/>
              <a:buNone/>
            </a:pPr>
            <a:r>
              <a:rPr lang="zh-TW" altLang="en-US" sz="2000" b="1" dirty="0">
                <a:solidFill>
                  <a:schemeClr val="bg1"/>
                </a:solidFill>
                <a:latin typeface="Arial" panose="020B0604020202020204" pitchFamily="34" charset="0"/>
                <a:ea typeface="微軟正黑體" panose="020B0604030504040204" pitchFamily="34" charset="-120"/>
                <a:cs typeface="Arial" panose="020B0604020202020204" pitchFamily="34" charset="0"/>
              </a:rPr>
              <a:t>主要子公司稅後淨利</a:t>
            </a:r>
            <a:endParaRPr lang="en-US" altLang="zh-TW" sz="20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 name="Text Box 34"/>
          <p:cNvSpPr txBox="1">
            <a:spLocks noChangeArrowheads="1"/>
          </p:cNvSpPr>
          <p:nvPr/>
        </p:nvSpPr>
        <p:spPr bwMode="gray">
          <a:xfrm>
            <a:off x="4862883" y="1678949"/>
            <a:ext cx="3960000" cy="400110"/>
          </a:xfrm>
          <a:prstGeom prst="rect">
            <a:avLst/>
          </a:prstGeom>
          <a:solidFill>
            <a:schemeClr val="accent1">
              <a:lumMod val="60000"/>
              <a:lumOff val="40000"/>
            </a:schemeClr>
          </a:solidFill>
          <a:ln>
            <a:noFill/>
          </a:ln>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gn="ctr" eaLnBrk="1" hangingPunct="1">
              <a:spcBef>
                <a:spcPct val="50000"/>
              </a:spcBef>
              <a:buFontTx/>
              <a:buNone/>
            </a:pPr>
            <a:r>
              <a:rPr lang="en-US" altLang="zh-TW" sz="2000" b="1" dirty="0">
                <a:solidFill>
                  <a:schemeClr val="bg1"/>
                </a:solidFill>
                <a:latin typeface="+mj-lt"/>
                <a:ea typeface="DFKai-SB" pitchFamily="65" charset="-120"/>
              </a:rPr>
              <a:t>ROE</a:t>
            </a:r>
          </a:p>
        </p:txBody>
      </p:sp>
      <p:sp>
        <p:nvSpPr>
          <p:cNvPr id="22" name="投影片編號版面配置區 2"/>
          <p:cNvSpPr txBox="1">
            <a:spLocks/>
          </p:cNvSpPr>
          <p:nvPr/>
        </p:nvSpPr>
        <p:spPr>
          <a:xfrm>
            <a:off x="8748464" y="6449913"/>
            <a:ext cx="395536" cy="288032"/>
          </a:xfrm>
          <a:prstGeom prst="rect">
            <a:avLst/>
          </a:prstGeom>
        </p:spPr>
        <p:txBody>
          <a:bodyPr vert="horz" lIns="91440" tIns="45720" rIns="91440" bIns="45720" rtlCol="0" anchor="ctr"/>
          <a:lstStyle>
            <a:defPPr>
              <a:defRPr lang="zh-TW"/>
            </a:defPPr>
            <a:lvl1pPr marL="0" algn="l" defTabSz="914400" rtl="0" eaLnBrk="1" latinLnBrk="0" hangingPunct="1">
              <a:defRPr sz="1200" kern="1200">
                <a:solidFill>
                  <a:schemeClr val="tx1">
                    <a:lumMod val="65000"/>
                    <a:lumOff val="35000"/>
                  </a:schemeClr>
                </a:solidFill>
                <a:latin typeface="Calibri" charset="0"/>
                <a:ea typeface="Calibri" charset="0"/>
                <a:cs typeface="Calibr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8B90E8-31B4-41F6-8174-D549C5229FD8}" type="slidenum">
              <a:rPr lang="zh-TW" altLang="en-US" smtClean="0"/>
              <a:pPr/>
              <a:t>9</a:t>
            </a:fld>
            <a:endParaRPr lang="zh-TW" altLang="en-US"/>
          </a:p>
        </p:txBody>
      </p:sp>
      <p:sp>
        <p:nvSpPr>
          <p:cNvPr id="75" name="Text Box 3"/>
          <p:cNvSpPr txBox="1">
            <a:spLocks noChangeArrowheads="1"/>
          </p:cNvSpPr>
          <p:nvPr/>
        </p:nvSpPr>
        <p:spPr bwMode="blackWhite">
          <a:xfrm>
            <a:off x="338551" y="890121"/>
            <a:ext cx="8733265"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marL="285750" indent="-285750" eaLnBrk="1" hangingPunct="1">
              <a:spcBef>
                <a:spcPts val="600"/>
              </a:spcBef>
              <a:buClr>
                <a:schemeClr val="bg2"/>
              </a:buClr>
              <a:buFont typeface="Wingdings" panose="05000000000000000000" pitchFamily="2" charset="2"/>
              <a:buChar char="p"/>
            </a:pPr>
            <a:r>
              <a:rPr lang="zh-TW" altLang="en-US" sz="1400" dirty="0">
                <a:latin typeface="+mn-lt"/>
                <a:ea typeface="+mj-ea"/>
              </a:rPr>
              <a:t>銀行核心</a:t>
            </a:r>
            <a:r>
              <a:rPr lang="zh-TW" altLang="en-US" sz="1400" dirty="0" smtClean="0">
                <a:latin typeface="+mn-lt"/>
                <a:ea typeface="+mj-ea"/>
              </a:rPr>
              <a:t>獲利穩健</a:t>
            </a:r>
            <a:r>
              <a:rPr lang="zh-TW" altLang="en-US" sz="1400" dirty="0">
                <a:latin typeface="+mn-lt"/>
                <a:ea typeface="+mj-ea"/>
              </a:rPr>
              <a:t>，稅後淨利年</a:t>
            </a:r>
            <a:r>
              <a:rPr lang="zh-TW" altLang="en-US" sz="1400" dirty="0" smtClean="0">
                <a:latin typeface="+mn-lt"/>
                <a:ea typeface="+mj-ea"/>
              </a:rPr>
              <a:t>成長</a:t>
            </a:r>
            <a:r>
              <a:rPr lang="en-US" altLang="zh-TW" sz="1400" dirty="0" smtClean="0">
                <a:latin typeface="+mn-lt"/>
                <a:ea typeface="+mj-ea"/>
              </a:rPr>
              <a:t>10%</a:t>
            </a:r>
            <a:r>
              <a:rPr lang="zh-TW" altLang="en-US" sz="1400" dirty="0" smtClean="0">
                <a:latin typeface="+mn-lt"/>
                <a:ea typeface="+mj-ea"/>
              </a:rPr>
              <a:t>；投信</a:t>
            </a:r>
            <a:r>
              <a:rPr lang="zh-TW" altLang="en-US" sz="1400" dirty="0">
                <a:latin typeface="+mn-lt"/>
                <a:ea typeface="+mj-ea"/>
              </a:rPr>
              <a:t>稅後</a:t>
            </a:r>
            <a:r>
              <a:rPr lang="zh-TW" altLang="en-US" sz="1400" dirty="0" smtClean="0">
                <a:latin typeface="+mn-lt"/>
                <a:ea typeface="+mj-ea"/>
              </a:rPr>
              <a:t>淨利續創同期新高</a:t>
            </a:r>
            <a:endParaRPr lang="en-US" altLang="zh-TW" sz="1400" dirty="0" smtClean="0">
              <a:latin typeface="+mn-lt"/>
              <a:ea typeface="+mj-ea"/>
            </a:endParaRPr>
          </a:p>
          <a:p>
            <a:pPr marL="285750" indent="-285750" eaLnBrk="1" hangingPunct="1">
              <a:spcBef>
                <a:spcPts val="600"/>
              </a:spcBef>
              <a:buClr>
                <a:schemeClr val="bg2"/>
              </a:buClr>
              <a:buFont typeface="Wingdings" panose="05000000000000000000" pitchFamily="2" charset="2"/>
              <a:buChar char="p"/>
            </a:pPr>
            <a:r>
              <a:rPr lang="zh-TW" altLang="en-US" sz="1400" dirty="0" smtClean="0">
                <a:latin typeface="+mn-lt"/>
                <a:ea typeface="+mj-ea"/>
              </a:rPr>
              <a:t>國</a:t>
            </a:r>
            <a:r>
              <a:rPr lang="zh-TW" altLang="en-US" sz="1400" dirty="0">
                <a:latin typeface="+mn-lt"/>
                <a:ea typeface="+mj-ea"/>
              </a:rPr>
              <a:t>壽因去年投資收益基期較高</a:t>
            </a:r>
            <a:r>
              <a:rPr lang="zh-TW" altLang="en-US" sz="1400" dirty="0" smtClean="0">
                <a:latin typeface="+mn-lt"/>
                <a:ea typeface="+mj-ea"/>
              </a:rPr>
              <a:t>，致獲利</a:t>
            </a:r>
            <a:r>
              <a:rPr lang="zh-TW" altLang="en-US" sz="1400" dirty="0">
                <a:latin typeface="+mn-lt"/>
                <a:ea typeface="+mj-ea"/>
              </a:rPr>
              <a:t>較去年同期減少</a:t>
            </a:r>
            <a:r>
              <a:rPr lang="zh-TW" altLang="en-US" sz="1400" dirty="0" smtClean="0">
                <a:latin typeface="+mn-lt"/>
                <a:ea typeface="+mj-ea"/>
              </a:rPr>
              <a:t>，稅後淨利仍為同期次</a:t>
            </a:r>
            <a:r>
              <a:rPr lang="zh-TW" altLang="en-US" sz="1400" dirty="0">
                <a:latin typeface="+mn-lt"/>
                <a:ea typeface="+mj-ea"/>
              </a:rPr>
              <a:t>高</a:t>
            </a:r>
            <a:r>
              <a:rPr lang="zh-TW" altLang="en-US" sz="1400" dirty="0" smtClean="0">
                <a:latin typeface="+mn-lt"/>
                <a:ea typeface="+mj-ea"/>
              </a:rPr>
              <a:t>；產險獲利反映防疫保單理賠損失影響</a:t>
            </a:r>
            <a:endParaRPr lang="en-US" altLang="zh-TW" sz="1400" dirty="0" smtClean="0">
              <a:latin typeface="+mn-lt"/>
              <a:ea typeface="+mj-ea"/>
            </a:endParaRPr>
          </a:p>
        </p:txBody>
      </p:sp>
      <p:grpSp>
        <p:nvGrpSpPr>
          <p:cNvPr id="38" name="群組 37"/>
          <p:cNvGrpSpPr/>
          <p:nvPr/>
        </p:nvGrpSpPr>
        <p:grpSpPr>
          <a:xfrm>
            <a:off x="602803" y="2053050"/>
            <a:ext cx="2352201" cy="338649"/>
            <a:chOff x="473075" y="1390665"/>
            <a:chExt cx="2352201" cy="338649"/>
          </a:xfrm>
        </p:grpSpPr>
        <p:sp>
          <p:nvSpPr>
            <p:cNvPr id="39" name="Text Box 12"/>
            <p:cNvSpPr txBox="1">
              <a:spLocks noChangeArrowheads="1"/>
            </p:cNvSpPr>
            <p:nvPr/>
          </p:nvSpPr>
          <p:spPr bwMode="gray">
            <a:xfrm>
              <a:off x="595217" y="1390760"/>
              <a:ext cx="6254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r>
                <a:rPr lang="en-US" altLang="zh-TW" sz="1600" dirty="0" smtClean="0">
                  <a:latin typeface="+mn-lt"/>
                </a:rPr>
                <a:t>1H21</a:t>
              </a:r>
              <a:endParaRPr lang="en-US" altLang="zh-TW" sz="1600" i="0" baseline="30000" dirty="0">
                <a:latin typeface="+mn-lt"/>
              </a:endParaRPr>
            </a:p>
          </p:txBody>
        </p:sp>
        <p:sp>
          <p:nvSpPr>
            <p:cNvPr id="40" name="Rectangle 10"/>
            <p:cNvSpPr>
              <a:spLocks noChangeArrowheads="1"/>
            </p:cNvSpPr>
            <p:nvPr/>
          </p:nvSpPr>
          <p:spPr bwMode="gray">
            <a:xfrm>
              <a:off x="473075" y="1469944"/>
              <a:ext cx="180975" cy="180975"/>
            </a:xfrm>
            <a:prstGeom prst="rect">
              <a:avLst/>
            </a:prstGeom>
            <a:solidFill>
              <a:schemeClr val="accent1">
                <a:lumMod val="40000"/>
                <a:lumOff val="60000"/>
              </a:schemeClr>
            </a:solidFill>
            <a:ln>
              <a:noFill/>
            </a:ln>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endParaRPr lang="zh-TW" altLang="zh-TW" sz="1600">
                <a:solidFill>
                  <a:schemeClr val="bg1"/>
                </a:solidFill>
                <a:latin typeface="+mn-lt"/>
              </a:endParaRPr>
            </a:p>
          </p:txBody>
        </p:sp>
        <p:sp>
          <p:nvSpPr>
            <p:cNvPr id="43" name="Rectangle 11"/>
            <p:cNvSpPr>
              <a:spLocks noChangeArrowheads="1"/>
            </p:cNvSpPr>
            <p:nvPr/>
          </p:nvSpPr>
          <p:spPr bwMode="gray">
            <a:xfrm>
              <a:off x="2068117" y="1469944"/>
              <a:ext cx="180975" cy="180975"/>
            </a:xfrm>
            <a:prstGeom prst="rect">
              <a:avLst/>
            </a:prstGeom>
            <a:solidFill>
              <a:schemeClr val="accent1"/>
            </a:solidFill>
            <a:ln>
              <a:noFill/>
            </a:ln>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endParaRPr lang="zh-TW" altLang="zh-TW" sz="1600">
                <a:solidFill>
                  <a:schemeClr val="bg1"/>
                </a:solidFill>
                <a:latin typeface="+mn-lt"/>
              </a:endParaRPr>
            </a:p>
          </p:txBody>
        </p:sp>
        <p:sp>
          <p:nvSpPr>
            <p:cNvPr id="44" name="Text Box 13"/>
            <p:cNvSpPr txBox="1">
              <a:spLocks noChangeArrowheads="1"/>
            </p:cNvSpPr>
            <p:nvPr/>
          </p:nvSpPr>
          <p:spPr bwMode="gray">
            <a:xfrm>
              <a:off x="2199784" y="1390665"/>
              <a:ext cx="6254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r>
                <a:rPr lang="en-US" altLang="zh-TW" sz="1600" dirty="0" smtClean="0">
                  <a:latin typeface="+mn-lt"/>
                </a:rPr>
                <a:t>1H22</a:t>
              </a:r>
              <a:endParaRPr lang="en-US" altLang="zh-TW" sz="1600" i="0" dirty="0">
                <a:latin typeface="+mn-lt"/>
              </a:endParaRPr>
            </a:p>
          </p:txBody>
        </p:sp>
      </p:grpSp>
      <p:grpSp>
        <p:nvGrpSpPr>
          <p:cNvPr id="45" name="群組 44"/>
          <p:cNvGrpSpPr/>
          <p:nvPr/>
        </p:nvGrpSpPr>
        <p:grpSpPr>
          <a:xfrm>
            <a:off x="5064017" y="2051510"/>
            <a:ext cx="2368549" cy="341729"/>
            <a:chOff x="4941888" y="1385998"/>
            <a:chExt cx="2368549" cy="341729"/>
          </a:xfrm>
        </p:grpSpPr>
        <p:sp>
          <p:nvSpPr>
            <p:cNvPr id="46" name="Text Box 12"/>
            <p:cNvSpPr txBox="1">
              <a:spLocks noChangeArrowheads="1"/>
            </p:cNvSpPr>
            <p:nvPr/>
          </p:nvSpPr>
          <p:spPr bwMode="gray">
            <a:xfrm>
              <a:off x="5075047" y="1389173"/>
              <a:ext cx="6254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r>
                <a:rPr lang="en-US" altLang="zh-TW" sz="1600" dirty="0" smtClean="0">
                  <a:latin typeface="+mn-lt"/>
                </a:rPr>
                <a:t>1H21</a:t>
              </a:r>
              <a:endParaRPr lang="en-US" altLang="zh-TW" sz="1600" baseline="30000" dirty="0">
                <a:latin typeface="+mn-lt"/>
              </a:endParaRPr>
            </a:p>
          </p:txBody>
        </p:sp>
        <p:sp>
          <p:nvSpPr>
            <p:cNvPr id="47" name="Rectangle 10"/>
            <p:cNvSpPr>
              <a:spLocks noChangeArrowheads="1"/>
            </p:cNvSpPr>
            <p:nvPr/>
          </p:nvSpPr>
          <p:spPr bwMode="gray">
            <a:xfrm>
              <a:off x="4941888" y="1468357"/>
              <a:ext cx="180975" cy="180975"/>
            </a:xfrm>
            <a:prstGeom prst="rect">
              <a:avLst/>
            </a:prstGeom>
            <a:solidFill>
              <a:schemeClr val="accent2">
                <a:lumMod val="60000"/>
                <a:lumOff val="40000"/>
              </a:schemeClr>
            </a:solidFill>
            <a:ln>
              <a:noFill/>
            </a:ln>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endParaRPr lang="zh-TW" altLang="zh-TW" sz="1600">
                <a:solidFill>
                  <a:schemeClr val="bg1"/>
                </a:solidFill>
                <a:latin typeface="+mn-lt"/>
              </a:endParaRPr>
            </a:p>
          </p:txBody>
        </p:sp>
        <p:sp>
          <p:nvSpPr>
            <p:cNvPr id="48" name="Text Box 13"/>
            <p:cNvSpPr txBox="1">
              <a:spLocks noChangeArrowheads="1"/>
            </p:cNvSpPr>
            <p:nvPr/>
          </p:nvSpPr>
          <p:spPr bwMode="gray">
            <a:xfrm>
              <a:off x="6684945" y="1385998"/>
              <a:ext cx="6254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r>
                <a:rPr lang="en-US" altLang="zh-TW" sz="1600" dirty="0" smtClean="0">
                  <a:latin typeface="+mn-lt"/>
                </a:rPr>
                <a:t>1H22</a:t>
              </a:r>
              <a:endParaRPr lang="en-US" altLang="zh-TW" sz="1600" dirty="0">
                <a:latin typeface="+mn-lt"/>
              </a:endParaRPr>
            </a:p>
          </p:txBody>
        </p:sp>
        <p:sp>
          <p:nvSpPr>
            <p:cNvPr id="49" name="Rectangle 11"/>
            <p:cNvSpPr>
              <a:spLocks noChangeArrowheads="1"/>
            </p:cNvSpPr>
            <p:nvPr/>
          </p:nvSpPr>
          <p:spPr bwMode="gray">
            <a:xfrm>
              <a:off x="6545975" y="1469944"/>
              <a:ext cx="180975" cy="180975"/>
            </a:xfrm>
            <a:prstGeom prst="rect">
              <a:avLst/>
            </a:prstGeom>
            <a:solidFill>
              <a:schemeClr val="bg2"/>
            </a:solidFill>
            <a:ln>
              <a:noFill/>
            </a:ln>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endParaRPr lang="zh-TW" altLang="zh-TW" sz="1600">
                <a:solidFill>
                  <a:schemeClr val="bg1"/>
                </a:solidFill>
                <a:latin typeface="+mn-lt"/>
              </a:endParaRPr>
            </a:p>
          </p:txBody>
        </p:sp>
      </p:grpSp>
      <p:sp>
        <p:nvSpPr>
          <p:cNvPr id="50" name="Text Box 3"/>
          <p:cNvSpPr txBox="1">
            <a:spLocks noChangeArrowheads="1"/>
          </p:cNvSpPr>
          <p:nvPr/>
        </p:nvSpPr>
        <p:spPr bwMode="auto">
          <a:xfrm>
            <a:off x="3647703" y="2053450"/>
            <a:ext cx="76014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en-US" altLang="zh-TW" sz="1300" i="0" dirty="0">
                <a:latin typeface="+mn-lt"/>
              </a:rPr>
              <a:t>(NT$BN)</a:t>
            </a:r>
          </a:p>
        </p:txBody>
      </p:sp>
      <p:grpSp>
        <p:nvGrpSpPr>
          <p:cNvPr id="51" name="Group 29"/>
          <p:cNvGrpSpPr>
            <a:grpSpLocks/>
          </p:cNvGrpSpPr>
          <p:nvPr/>
        </p:nvGrpSpPr>
        <p:grpSpPr bwMode="auto">
          <a:xfrm>
            <a:off x="574947" y="3799572"/>
            <a:ext cx="3985170" cy="645854"/>
            <a:chOff x="309" y="3821"/>
            <a:chExt cx="2354" cy="387"/>
          </a:xfrm>
          <a:solidFill>
            <a:schemeClr val="bg1"/>
          </a:solidFill>
        </p:grpSpPr>
        <p:sp>
          <p:nvSpPr>
            <p:cNvPr id="52" name="Text Box 43"/>
            <p:cNvSpPr txBox="1">
              <a:spLocks noChangeArrowheads="1"/>
            </p:cNvSpPr>
            <p:nvPr/>
          </p:nvSpPr>
          <p:spPr bwMode="blackWhite">
            <a:xfrm>
              <a:off x="1703" y="3821"/>
              <a:ext cx="531" cy="291"/>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r>
                <a:rPr lang="zh-TW" altLang="en-US" sz="1200" i="0" dirty="0">
                  <a:latin typeface="Arial" panose="020B0604020202020204" pitchFamily="34" charset="0"/>
                  <a:ea typeface="微軟正黑體" panose="020B0604030504040204" pitchFamily="34" charset="-120"/>
                  <a:cs typeface="Arial" panose="020B0604020202020204" pitchFamily="34" charset="0"/>
                </a:rPr>
                <a:t> 國泰</a:t>
              </a:r>
              <a:r>
                <a:rPr lang="zh-TW" altLang="en-US" sz="1200" i="0" dirty="0" smtClean="0">
                  <a:latin typeface="Arial" panose="020B0604020202020204" pitchFamily="34" charset="0"/>
                  <a:ea typeface="微軟正黑體" panose="020B0604030504040204" pitchFamily="34" charset="-120"/>
                  <a:cs typeface="Arial" panose="020B0604020202020204" pitchFamily="34" charset="0"/>
                </a:rPr>
                <a:t>投信</a:t>
              </a:r>
              <a:endParaRPr lang="en-US" altLang="zh-TW" sz="1200" i="0" dirty="0" smtClean="0">
                <a:latin typeface="Arial" panose="020B0604020202020204" pitchFamily="34" charset="0"/>
                <a:ea typeface="微軟正黑體" panose="020B0604030504040204" pitchFamily="34" charset="-120"/>
                <a:cs typeface="Arial" panose="020B0604020202020204" pitchFamily="34" charset="0"/>
              </a:endParaRPr>
            </a:p>
            <a:p>
              <a:pPr eaLnBrk="1" hangingPunct="1">
                <a:spcBef>
                  <a:spcPct val="0"/>
                </a:spcBef>
                <a:buFontTx/>
                <a:buNone/>
              </a:pPr>
              <a:endParaRPr lang="zh-TW" altLang="en-US" sz="1200" i="0" dirty="0">
                <a:latin typeface="Arial" panose="020B0604020202020204" pitchFamily="34" charset="0"/>
                <a:ea typeface="微軟正黑體" panose="020B0604030504040204" pitchFamily="34" charset="-120"/>
                <a:cs typeface="Arial" panose="020B0604020202020204" pitchFamily="34" charset="0"/>
              </a:endParaRPr>
            </a:p>
          </p:txBody>
        </p:sp>
        <p:sp>
          <p:nvSpPr>
            <p:cNvPr id="53" name="Text Box 30"/>
            <p:cNvSpPr txBox="1">
              <a:spLocks noChangeArrowheads="1"/>
            </p:cNvSpPr>
            <p:nvPr/>
          </p:nvSpPr>
          <p:spPr bwMode="blackWhite">
            <a:xfrm>
              <a:off x="309" y="3821"/>
              <a:ext cx="579" cy="291"/>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r>
                <a:rPr lang="zh-TW" altLang="en-US" sz="1200" i="0" dirty="0">
                  <a:latin typeface="Arial" panose="020B0604020202020204" pitchFamily="34" charset="0"/>
                  <a:ea typeface="微軟正黑體" panose="020B0604030504040204" pitchFamily="34" charset="-120"/>
                  <a:cs typeface="Arial" panose="020B0604020202020204" pitchFamily="34" charset="0"/>
                </a:rPr>
                <a:t>國泰世</a:t>
              </a:r>
              <a:r>
                <a:rPr lang="zh-TW" altLang="en-US" sz="1200" i="0" dirty="0" smtClean="0">
                  <a:latin typeface="Arial" panose="020B0604020202020204" pitchFamily="34" charset="0"/>
                  <a:ea typeface="微軟正黑體" panose="020B0604030504040204" pitchFamily="34" charset="-120"/>
                  <a:cs typeface="Arial" panose="020B0604020202020204" pitchFamily="34" charset="0"/>
                </a:rPr>
                <a:t>華</a:t>
              </a:r>
              <a:endParaRPr lang="en-US" altLang="zh-TW" sz="1200" i="0" dirty="0" smtClean="0">
                <a:latin typeface="Arial" panose="020B0604020202020204" pitchFamily="34" charset="0"/>
                <a:ea typeface="微軟正黑體" panose="020B0604030504040204" pitchFamily="34" charset="-120"/>
                <a:cs typeface="Arial" panose="020B0604020202020204" pitchFamily="34" charset="0"/>
              </a:endParaRPr>
            </a:p>
            <a:p>
              <a:pPr eaLnBrk="1" hangingPunct="1">
                <a:spcBef>
                  <a:spcPct val="0"/>
                </a:spcBef>
                <a:buFontTx/>
                <a:buNone/>
              </a:pPr>
              <a:endParaRPr lang="zh-TW" altLang="en-US" sz="1200" i="0" dirty="0">
                <a:latin typeface="Arial" panose="020B0604020202020204" pitchFamily="34" charset="0"/>
                <a:ea typeface="微軟正黑體" panose="020B0604030504040204" pitchFamily="34" charset="-120"/>
                <a:cs typeface="Arial" panose="020B0604020202020204" pitchFamily="34" charset="0"/>
              </a:endParaRPr>
            </a:p>
          </p:txBody>
        </p:sp>
        <p:sp>
          <p:nvSpPr>
            <p:cNvPr id="54" name="Text Box 31"/>
            <p:cNvSpPr txBox="1">
              <a:spLocks noChangeArrowheads="1"/>
            </p:cNvSpPr>
            <p:nvPr/>
          </p:nvSpPr>
          <p:spPr bwMode="blackWhite">
            <a:xfrm>
              <a:off x="765" y="3821"/>
              <a:ext cx="504" cy="291"/>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r>
                <a:rPr lang="zh-TW" altLang="en-US" sz="1200" i="0" dirty="0">
                  <a:latin typeface="Arial" panose="020B0604020202020204" pitchFamily="34" charset="0"/>
                  <a:ea typeface="微軟正黑體" panose="020B0604030504040204" pitchFamily="34" charset="-120"/>
                  <a:cs typeface="Arial" panose="020B0604020202020204" pitchFamily="34" charset="0"/>
                </a:rPr>
                <a:t>國泰</a:t>
              </a:r>
              <a:r>
                <a:rPr lang="zh-TW" altLang="en-US" sz="1200" i="0" dirty="0" smtClean="0">
                  <a:latin typeface="Arial" panose="020B0604020202020204" pitchFamily="34" charset="0"/>
                  <a:ea typeface="微軟正黑體" panose="020B0604030504040204" pitchFamily="34" charset="-120"/>
                  <a:cs typeface="Arial" panose="020B0604020202020204" pitchFamily="34" charset="0"/>
                </a:rPr>
                <a:t>人壽</a:t>
              </a:r>
              <a:endParaRPr lang="en-US" altLang="zh-TW" sz="1200" i="0" dirty="0" smtClean="0">
                <a:latin typeface="Arial" panose="020B0604020202020204" pitchFamily="34" charset="0"/>
                <a:ea typeface="微軟正黑體" panose="020B0604030504040204" pitchFamily="34" charset="-120"/>
                <a:cs typeface="Arial" panose="020B0604020202020204" pitchFamily="34" charset="0"/>
              </a:endParaRPr>
            </a:p>
            <a:p>
              <a:pPr eaLnBrk="1" hangingPunct="1">
                <a:spcBef>
                  <a:spcPct val="0"/>
                </a:spcBef>
                <a:buFontTx/>
                <a:buNone/>
              </a:pPr>
              <a:endParaRPr lang="zh-TW" altLang="en-US" sz="1200" i="0" dirty="0">
                <a:latin typeface="Arial" panose="020B0604020202020204" pitchFamily="34" charset="0"/>
                <a:ea typeface="微軟正黑體" panose="020B0604030504040204" pitchFamily="34" charset="-120"/>
                <a:cs typeface="Arial" panose="020B0604020202020204" pitchFamily="34" charset="0"/>
              </a:endParaRPr>
            </a:p>
          </p:txBody>
        </p:sp>
        <p:sp>
          <p:nvSpPr>
            <p:cNvPr id="55" name="Text Box 32"/>
            <p:cNvSpPr txBox="1">
              <a:spLocks noChangeArrowheads="1"/>
            </p:cNvSpPr>
            <p:nvPr/>
          </p:nvSpPr>
          <p:spPr bwMode="blackWhite">
            <a:xfrm>
              <a:off x="1218" y="3821"/>
              <a:ext cx="531" cy="291"/>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r>
                <a:rPr lang="zh-TW" altLang="en-US" sz="1200" i="0" dirty="0">
                  <a:latin typeface="Arial" panose="020B0604020202020204" pitchFamily="34" charset="0"/>
                  <a:ea typeface="微軟正黑體" panose="020B0604030504040204" pitchFamily="34" charset="-120"/>
                  <a:cs typeface="Arial" panose="020B0604020202020204" pitchFamily="34" charset="0"/>
                </a:rPr>
                <a:t> 國泰</a:t>
              </a:r>
              <a:r>
                <a:rPr lang="zh-TW" altLang="en-US" sz="1200" i="0" dirty="0" smtClean="0">
                  <a:latin typeface="Arial" panose="020B0604020202020204" pitchFamily="34" charset="0"/>
                  <a:ea typeface="微軟正黑體" panose="020B0604030504040204" pitchFamily="34" charset="-120"/>
                  <a:cs typeface="Arial" panose="020B0604020202020204" pitchFamily="34" charset="0"/>
                </a:rPr>
                <a:t>產險</a:t>
              </a:r>
              <a:endParaRPr lang="en-US" altLang="zh-TW" sz="1200" i="0" dirty="0" smtClean="0">
                <a:latin typeface="Arial" panose="020B0604020202020204" pitchFamily="34" charset="0"/>
                <a:ea typeface="微軟正黑體" panose="020B0604030504040204" pitchFamily="34" charset="-120"/>
                <a:cs typeface="Arial" panose="020B0604020202020204" pitchFamily="34" charset="0"/>
              </a:endParaRPr>
            </a:p>
            <a:p>
              <a:pPr eaLnBrk="1" hangingPunct="1">
                <a:spcBef>
                  <a:spcPct val="0"/>
                </a:spcBef>
                <a:buFontTx/>
                <a:buNone/>
              </a:pPr>
              <a:r>
                <a:rPr lang="zh-TW" altLang="en-US" sz="1200" i="0" dirty="0" smtClean="0">
                  <a:latin typeface="Arial" panose="020B0604020202020204" pitchFamily="34" charset="0"/>
                  <a:ea typeface="微軟正黑體" panose="020B0604030504040204" pitchFamily="34" charset="-120"/>
                  <a:cs typeface="Arial" panose="020B0604020202020204" pitchFamily="34" charset="0"/>
                </a:rPr>
                <a:t> </a:t>
              </a:r>
              <a:endParaRPr lang="zh-TW" altLang="en-US" sz="1200" i="0" dirty="0">
                <a:latin typeface="Arial" panose="020B0604020202020204" pitchFamily="34" charset="0"/>
                <a:ea typeface="微軟正黑體" panose="020B0604030504040204" pitchFamily="34" charset="-120"/>
                <a:cs typeface="Arial" panose="020B0604020202020204" pitchFamily="34" charset="0"/>
              </a:endParaRPr>
            </a:p>
          </p:txBody>
        </p:sp>
        <p:sp>
          <p:nvSpPr>
            <p:cNvPr id="56" name="Text Box 43"/>
            <p:cNvSpPr txBox="1">
              <a:spLocks noChangeArrowheads="1"/>
            </p:cNvSpPr>
            <p:nvPr/>
          </p:nvSpPr>
          <p:spPr bwMode="blackWhite">
            <a:xfrm>
              <a:off x="2165" y="3821"/>
              <a:ext cx="498" cy="387"/>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r>
                <a:rPr lang="zh-TW" altLang="en-US" sz="1200" i="0" dirty="0">
                  <a:latin typeface="Arial" panose="020B0604020202020204" pitchFamily="34" charset="0"/>
                  <a:ea typeface="微軟正黑體" panose="020B0604030504040204" pitchFamily="34" charset="-120"/>
                  <a:cs typeface="Arial" panose="020B0604020202020204" pitchFamily="34" charset="0"/>
                </a:rPr>
                <a:t> 國泰</a:t>
              </a:r>
              <a:r>
                <a:rPr lang="zh-TW" altLang="en-US" sz="1200" i="0" dirty="0" smtClean="0">
                  <a:latin typeface="Arial" panose="020B0604020202020204" pitchFamily="34" charset="0"/>
                  <a:ea typeface="微軟正黑體" panose="020B0604030504040204" pitchFamily="34" charset="-120"/>
                  <a:cs typeface="Arial" panose="020B0604020202020204" pitchFamily="34" charset="0"/>
                </a:rPr>
                <a:t>證券</a:t>
              </a:r>
              <a:endParaRPr lang="en-US" altLang="zh-TW" sz="1200" i="0" dirty="0" smtClean="0">
                <a:latin typeface="Arial" panose="020B0604020202020204" pitchFamily="34" charset="0"/>
                <a:ea typeface="微軟正黑體" panose="020B0604030504040204" pitchFamily="34" charset="-120"/>
                <a:cs typeface="Arial" panose="020B0604020202020204" pitchFamily="34" charset="0"/>
              </a:endParaRPr>
            </a:p>
            <a:p>
              <a:pPr eaLnBrk="1" hangingPunct="1">
                <a:spcBef>
                  <a:spcPct val="0"/>
                </a:spcBef>
                <a:buFontTx/>
                <a:buNone/>
              </a:pPr>
              <a:endParaRPr lang="en-US" altLang="zh-TW" sz="1200" i="0" dirty="0" smtClean="0">
                <a:latin typeface="Arial" panose="020B0604020202020204" pitchFamily="34" charset="0"/>
                <a:ea typeface="微軟正黑體" panose="020B0604030504040204" pitchFamily="34" charset="-120"/>
                <a:cs typeface="Arial" panose="020B0604020202020204" pitchFamily="34" charset="0"/>
              </a:endParaRPr>
            </a:p>
            <a:p>
              <a:pPr eaLnBrk="1" hangingPunct="1">
                <a:spcBef>
                  <a:spcPct val="0"/>
                </a:spcBef>
                <a:buFontTx/>
                <a:buNone/>
              </a:pPr>
              <a:endParaRPr lang="zh-TW" altLang="en-US" sz="1200" i="0" dirty="0">
                <a:latin typeface="Arial" panose="020B0604020202020204" pitchFamily="34" charset="0"/>
                <a:ea typeface="微軟正黑體" panose="020B0604030504040204" pitchFamily="34" charset="-120"/>
                <a:cs typeface="Arial" panose="020B0604020202020204" pitchFamily="34" charset="0"/>
              </a:endParaRPr>
            </a:p>
          </p:txBody>
        </p:sp>
      </p:grpSp>
      <p:grpSp>
        <p:nvGrpSpPr>
          <p:cNvPr id="57" name="Group 35"/>
          <p:cNvGrpSpPr>
            <a:grpSpLocks/>
          </p:cNvGrpSpPr>
          <p:nvPr/>
        </p:nvGrpSpPr>
        <p:grpSpPr bwMode="auto">
          <a:xfrm>
            <a:off x="4763232" y="3619321"/>
            <a:ext cx="4100944" cy="659553"/>
            <a:chOff x="2857" y="3859"/>
            <a:chExt cx="2366" cy="204"/>
          </a:xfrm>
          <a:solidFill>
            <a:schemeClr val="bg1"/>
          </a:solidFill>
        </p:grpSpPr>
        <p:sp>
          <p:nvSpPr>
            <p:cNvPr id="58" name="Text Box 43"/>
            <p:cNvSpPr txBox="1">
              <a:spLocks noChangeArrowheads="1"/>
            </p:cNvSpPr>
            <p:nvPr/>
          </p:nvSpPr>
          <p:spPr bwMode="blackWhite">
            <a:xfrm>
              <a:off x="4747" y="3920"/>
              <a:ext cx="476" cy="143"/>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gn="ctr" eaLnBrk="1" hangingPunct="1">
                <a:spcBef>
                  <a:spcPct val="0"/>
                </a:spcBef>
                <a:buFontTx/>
                <a:buNone/>
              </a:pPr>
              <a:r>
                <a:rPr lang="zh-TW" altLang="en-US" sz="1200" i="0" dirty="0" smtClean="0">
                  <a:latin typeface="Arial" panose="020B0604020202020204" pitchFamily="34" charset="0"/>
                  <a:ea typeface="微軟正黑體" panose="020B0604030504040204" pitchFamily="34" charset="-120"/>
                  <a:cs typeface="Arial" panose="020B0604020202020204" pitchFamily="34" charset="0"/>
                </a:rPr>
                <a:t>國泰投信</a:t>
              </a:r>
              <a:endParaRPr lang="en-US" altLang="zh-TW" sz="1200" i="0" dirty="0" smtClean="0">
                <a:latin typeface="Arial" panose="020B0604020202020204" pitchFamily="34" charset="0"/>
                <a:ea typeface="微軟正黑體" panose="020B0604030504040204" pitchFamily="34" charset="-120"/>
                <a:cs typeface="Arial" panose="020B0604020202020204" pitchFamily="34" charset="0"/>
              </a:endParaRPr>
            </a:p>
            <a:p>
              <a:pPr eaLnBrk="1" hangingPunct="1">
                <a:spcBef>
                  <a:spcPct val="0"/>
                </a:spcBef>
                <a:buFontTx/>
                <a:buNone/>
              </a:pPr>
              <a:endParaRPr lang="zh-TW" altLang="en-US" sz="1200" i="0" dirty="0">
                <a:latin typeface="Arial" panose="020B0604020202020204" pitchFamily="34" charset="0"/>
                <a:ea typeface="微軟正黑體" panose="020B0604030504040204" pitchFamily="34" charset="-120"/>
                <a:cs typeface="Arial" panose="020B0604020202020204" pitchFamily="34" charset="0"/>
              </a:endParaRPr>
            </a:p>
          </p:txBody>
        </p:sp>
        <p:sp>
          <p:nvSpPr>
            <p:cNvPr id="59" name="Text Box 30"/>
            <p:cNvSpPr txBox="1">
              <a:spLocks noChangeArrowheads="1"/>
            </p:cNvSpPr>
            <p:nvPr/>
          </p:nvSpPr>
          <p:spPr bwMode="blackWhite">
            <a:xfrm>
              <a:off x="2857" y="3859"/>
              <a:ext cx="579" cy="200"/>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gn="ctr" eaLnBrk="1" hangingPunct="1">
                <a:spcBef>
                  <a:spcPct val="0"/>
                </a:spcBef>
                <a:buFontTx/>
                <a:buNone/>
              </a:pPr>
              <a:endParaRPr lang="en-US" altLang="zh-TW" sz="1200" i="0" dirty="0" smtClean="0">
                <a:latin typeface="Arial" panose="020B0604020202020204" pitchFamily="34" charset="0"/>
                <a:ea typeface="微軟正黑體" panose="020B0604030504040204" pitchFamily="34" charset="-120"/>
                <a:cs typeface="Arial" panose="020B0604020202020204" pitchFamily="34" charset="0"/>
              </a:endParaRPr>
            </a:p>
            <a:p>
              <a:pPr algn="ctr" eaLnBrk="1" hangingPunct="1">
                <a:spcBef>
                  <a:spcPct val="0"/>
                </a:spcBef>
                <a:buFontTx/>
                <a:buNone/>
              </a:pPr>
              <a:r>
                <a:rPr lang="zh-TW" altLang="en-US" sz="1200" i="0" dirty="0" smtClean="0">
                  <a:latin typeface="Arial" panose="020B0604020202020204" pitchFamily="34" charset="0"/>
                  <a:ea typeface="微軟正黑體" panose="020B0604030504040204" pitchFamily="34" charset="-120"/>
                  <a:cs typeface="Arial" panose="020B0604020202020204" pitchFamily="34" charset="0"/>
                </a:rPr>
                <a:t>國泰</a:t>
              </a:r>
              <a:r>
                <a:rPr lang="zh-TW" altLang="en-US" sz="1200" i="0" dirty="0">
                  <a:latin typeface="Arial" panose="020B0604020202020204" pitchFamily="34" charset="0"/>
                  <a:ea typeface="微軟正黑體" panose="020B0604030504040204" pitchFamily="34" charset="-120"/>
                  <a:cs typeface="Arial" panose="020B0604020202020204" pitchFamily="34" charset="0"/>
                </a:rPr>
                <a:t>金</a:t>
              </a:r>
              <a:r>
                <a:rPr lang="zh-TW" altLang="en-US" sz="1200" i="0" dirty="0" smtClean="0">
                  <a:latin typeface="Arial" panose="020B0604020202020204" pitchFamily="34" charset="0"/>
                  <a:ea typeface="微軟正黑體" panose="020B0604030504040204" pitchFamily="34" charset="-120"/>
                  <a:cs typeface="Arial" panose="020B0604020202020204" pitchFamily="34" charset="0"/>
                </a:rPr>
                <a:t>控</a:t>
              </a:r>
              <a:endParaRPr lang="en-US" altLang="zh-TW" sz="1200" i="0" dirty="0" smtClean="0">
                <a:latin typeface="Arial" panose="020B0604020202020204" pitchFamily="34" charset="0"/>
                <a:ea typeface="微軟正黑體" panose="020B0604030504040204" pitchFamily="34" charset="-120"/>
                <a:cs typeface="Arial" panose="020B0604020202020204" pitchFamily="34" charset="0"/>
              </a:endParaRPr>
            </a:p>
            <a:p>
              <a:pPr algn="ctr" eaLnBrk="1" hangingPunct="1">
                <a:spcBef>
                  <a:spcPct val="0"/>
                </a:spcBef>
                <a:buFontTx/>
                <a:buNone/>
              </a:pPr>
              <a:endParaRPr lang="zh-TW" altLang="en-US" sz="1200" i="0" dirty="0">
                <a:latin typeface="Arial" panose="020B0604020202020204" pitchFamily="34" charset="0"/>
                <a:ea typeface="微軟正黑體" panose="020B0604030504040204" pitchFamily="34" charset="-120"/>
                <a:cs typeface="Arial" panose="020B0604020202020204" pitchFamily="34" charset="0"/>
              </a:endParaRPr>
            </a:p>
          </p:txBody>
        </p:sp>
        <p:sp>
          <p:nvSpPr>
            <p:cNvPr id="60" name="Text Box 31"/>
            <p:cNvSpPr txBox="1">
              <a:spLocks noChangeArrowheads="1"/>
            </p:cNvSpPr>
            <p:nvPr/>
          </p:nvSpPr>
          <p:spPr bwMode="blackWhite">
            <a:xfrm>
              <a:off x="3403" y="3859"/>
              <a:ext cx="462" cy="200"/>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gn="ctr" eaLnBrk="1" hangingPunct="1">
                <a:spcBef>
                  <a:spcPct val="0"/>
                </a:spcBef>
                <a:buFontTx/>
                <a:buNone/>
              </a:pPr>
              <a:endParaRPr lang="en-US" altLang="zh-TW" sz="1200" i="0" dirty="0" smtClean="0">
                <a:latin typeface="Arial" panose="020B0604020202020204" pitchFamily="34" charset="0"/>
                <a:ea typeface="微軟正黑體" panose="020B0604030504040204" pitchFamily="34" charset="-120"/>
                <a:cs typeface="Arial" panose="020B0604020202020204" pitchFamily="34" charset="0"/>
              </a:endParaRPr>
            </a:p>
            <a:p>
              <a:pPr algn="ctr" eaLnBrk="1" hangingPunct="1">
                <a:spcBef>
                  <a:spcPct val="0"/>
                </a:spcBef>
                <a:buFontTx/>
                <a:buNone/>
              </a:pPr>
              <a:r>
                <a:rPr lang="zh-TW" altLang="en-US" sz="1200" i="0" dirty="0" smtClean="0">
                  <a:latin typeface="Arial" panose="020B0604020202020204" pitchFamily="34" charset="0"/>
                  <a:ea typeface="微軟正黑體" panose="020B0604030504040204" pitchFamily="34" charset="-120"/>
                  <a:cs typeface="Arial" panose="020B0604020202020204" pitchFamily="34" charset="0"/>
                </a:rPr>
                <a:t>國泰世華</a:t>
              </a:r>
              <a:endParaRPr lang="en-US" altLang="zh-TW" sz="1200" i="0" dirty="0" smtClean="0">
                <a:latin typeface="Arial" panose="020B0604020202020204" pitchFamily="34" charset="0"/>
                <a:ea typeface="微軟正黑體" panose="020B0604030504040204" pitchFamily="34" charset="-120"/>
                <a:cs typeface="Arial" panose="020B0604020202020204" pitchFamily="34" charset="0"/>
              </a:endParaRPr>
            </a:p>
            <a:p>
              <a:pPr algn="ctr" eaLnBrk="1" hangingPunct="1">
                <a:spcBef>
                  <a:spcPct val="0"/>
                </a:spcBef>
                <a:buFontTx/>
                <a:buNone/>
              </a:pPr>
              <a:endParaRPr lang="zh-TW" altLang="en-US" sz="1200" i="0" dirty="0">
                <a:latin typeface="Arial" panose="020B0604020202020204" pitchFamily="34" charset="0"/>
                <a:ea typeface="微軟正黑體" panose="020B0604030504040204" pitchFamily="34" charset="-120"/>
                <a:cs typeface="Arial" panose="020B0604020202020204" pitchFamily="34" charset="0"/>
              </a:endParaRPr>
            </a:p>
          </p:txBody>
        </p:sp>
        <p:sp>
          <p:nvSpPr>
            <p:cNvPr id="61" name="Text Box 32"/>
            <p:cNvSpPr txBox="1">
              <a:spLocks noChangeArrowheads="1"/>
            </p:cNvSpPr>
            <p:nvPr/>
          </p:nvSpPr>
          <p:spPr bwMode="blackWhite">
            <a:xfrm>
              <a:off x="3856" y="3859"/>
              <a:ext cx="462" cy="200"/>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gn="ctr" eaLnBrk="1" hangingPunct="1">
                <a:spcBef>
                  <a:spcPct val="0"/>
                </a:spcBef>
                <a:buFontTx/>
                <a:buNone/>
              </a:pPr>
              <a:endParaRPr lang="en-US" altLang="zh-TW" sz="1200" i="0" dirty="0" smtClean="0">
                <a:latin typeface="Arial" panose="020B0604020202020204" pitchFamily="34" charset="0"/>
                <a:ea typeface="微軟正黑體" panose="020B0604030504040204" pitchFamily="34" charset="-120"/>
                <a:cs typeface="Arial" panose="020B0604020202020204" pitchFamily="34" charset="0"/>
              </a:endParaRPr>
            </a:p>
            <a:p>
              <a:pPr algn="ctr" eaLnBrk="1" hangingPunct="1">
                <a:spcBef>
                  <a:spcPct val="0"/>
                </a:spcBef>
                <a:buFontTx/>
                <a:buNone/>
              </a:pPr>
              <a:r>
                <a:rPr lang="zh-TW" altLang="en-US" sz="1200" i="0" dirty="0" smtClean="0">
                  <a:latin typeface="Arial" panose="020B0604020202020204" pitchFamily="34" charset="0"/>
                  <a:ea typeface="微軟正黑體" panose="020B0604030504040204" pitchFamily="34" charset="-120"/>
                  <a:cs typeface="Arial" panose="020B0604020202020204" pitchFamily="34" charset="0"/>
                </a:rPr>
                <a:t>國泰人壽</a:t>
              </a:r>
              <a:endParaRPr lang="en-US" altLang="zh-TW" sz="1200" i="0" dirty="0" smtClean="0">
                <a:latin typeface="Arial" panose="020B0604020202020204" pitchFamily="34" charset="0"/>
                <a:ea typeface="微軟正黑體" panose="020B0604030504040204" pitchFamily="34" charset="-120"/>
                <a:cs typeface="Arial" panose="020B0604020202020204" pitchFamily="34" charset="0"/>
              </a:endParaRPr>
            </a:p>
            <a:p>
              <a:pPr algn="ctr" eaLnBrk="1" hangingPunct="1">
                <a:spcBef>
                  <a:spcPct val="0"/>
                </a:spcBef>
                <a:buFontTx/>
                <a:buNone/>
              </a:pPr>
              <a:endParaRPr lang="zh-TW" altLang="en-US" sz="1200" i="0" dirty="0">
                <a:latin typeface="Arial" panose="020B0604020202020204" pitchFamily="34" charset="0"/>
                <a:ea typeface="微軟正黑體" panose="020B0604030504040204" pitchFamily="34" charset="-120"/>
                <a:cs typeface="Arial" panose="020B0604020202020204" pitchFamily="34" charset="0"/>
              </a:endParaRPr>
            </a:p>
          </p:txBody>
        </p:sp>
        <p:sp>
          <p:nvSpPr>
            <p:cNvPr id="62" name="Text Box 43"/>
            <p:cNvSpPr txBox="1">
              <a:spLocks noChangeArrowheads="1"/>
            </p:cNvSpPr>
            <p:nvPr/>
          </p:nvSpPr>
          <p:spPr bwMode="blackWhite">
            <a:xfrm>
              <a:off x="4299" y="3920"/>
              <a:ext cx="462" cy="143"/>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gn="ctr" eaLnBrk="1" hangingPunct="1">
                <a:spcBef>
                  <a:spcPct val="0"/>
                </a:spcBef>
                <a:buFontTx/>
                <a:buNone/>
              </a:pPr>
              <a:r>
                <a:rPr lang="zh-TW" altLang="en-US" sz="1200" i="0" dirty="0" smtClean="0">
                  <a:latin typeface="Arial" panose="020B0604020202020204" pitchFamily="34" charset="0"/>
                  <a:ea typeface="微軟正黑體" panose="020B0604030504040204" pitchFamily="34" charset="-120"/>
                  <a:cs typeface="Arial" panose="020B0604020202020204" pitchFamily="34" charset="0"/>
                </a:rPr>
                <a:t>國泰產險</a:t>
              </a:r>
              <a:endParaRPr lang="en-US" altLang="zh-TW" sz="1200" i="0" dirty="0" smtClean="0">
                <a:latin typeface="Arial" panose="020B0604020202020204" pitchFamily="34" charset="0"/>
                <a:ea typeface="微軟正黑體" panose="020B0604030504040204" pitchFamily="34" charset="-120"/>
                <a:cs typeface="Arial" panose="020B0604020202020204" pitchFamily="34" charset="0"/>
              </a:endParaRPr>
            </a:p>
            <a:p>
              <a:pPr algn="ctr" eaLnBrk="1" hangingPunct="1">
                <a:spcBef>
                  <a:spcPct val="0"/>
                </a:spcBef>
                <a:buFontTx/>
                <a:buNone/>
              </a:pPr>
              <a:endParaRPr lang="zh-TW" altLang="en-US" sz="1200" i="0" dirty="0">
                <a:latin typeface="Arial" panose="020B0604020202020204" pitchFamily="34" charset="0"/>
                <a:ea typeface="微軟正黑體" panose="020B0604030504040204" pitchFamily="34" charset="-120"/>
                <a:cs typeface="Arial" panose="020B0604020202020204" pitchFamily="34" charset="0"/>
              </a:endParaRPr>
            </a:p>
          </p:txBody>
        </p:sp>
      </p:grpSp>
      <p:grpSp>
        <p:nvGrpSpPr>
          <p:cNvPr id="63" name="群組 62"/>
          <p:cNvGrpSpPr/>
          <p:nvPr/>
        </p:nvGrpSpPr>
        <p:grpSpPr>
          <a:xfrm>
            <a:off x="621302" y="4167133"/>
            <a:ext cx="2313729" cy="338649"/>
            <a:chOff x="473075" y="1390665"/>
            <a:chExt cx="2313729" cy="338649"/>
          </a:xfrm>
        </p:grpSpPr>
        <p:sp>
          <p:nvSpPr>
            <p:cNvPr id="64" name="Text Box 12"/>
            <p:cNvSpPr txBox="1">
              <a:spLocks noChangeArrowheads="1"/>
            </p:cNvSpPr>
            <p:nvPr/>
          </p:nvSpPr>
          <p:spPr bwMode="gray">
            <a:xfrm>
              <a:off x="595217" y="1390760"/>
              <a:ext cx="5870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r>
                <a:rPr lang="en-US" altLang="zh-TW" sz="1600" dirty="0" smtClean="0">
                  <a:latin typeface="+mn-lt"/>
                </a:rPr>
                <a:t>FY20</a:t>
              </a:r>
              <a:endParaRPr lang="en-US" altLang="zh-TW" sz="1600" i="0" baseline="30000" dirty="0">
                <a:latin typeface="+mn-lt"/>
              </a:endParaRPr>
            </a:p>
          </p:txBody>
        </p:sp>
        <p:sp>
          <p:nvSpPr>
            <p:cNvPr id="65" name="Rectangle 10"/>
            <p:cNvSpPr>
              <a:spLocks noChangeArrowheads="1"/>
            </p:cNvSpPr>
            <p:nvPr/>
          </p:nvSpPr>
          <p:spPr bwMode="gray">
            <a:xfrm>
              <a:off x="473075" y="1469944"/>
              <a:ext cx="180975" cy="180975"/>
            </a:xfrm>
            <a:prstGeom prst="rect">
              <a:avLst/>
            </a:prstGeom>
            <a:solidFill>
              <a:schemeClr val="accent1">
                <a:lumMod val="40000"/>
                <a:lumOff val="60000"/>
              </a:schemeClr>
            </a:solidFill>
            <a:ln>
              <a:noFill/>
            </a:ln>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endParaRPr lang="zh-TW" altLang="zh-TW" sz="1600">
                <a:solidFill>
                  <a:schemeClr val="bg1"/>
                </a:solidFill>
                <a:latin typeface="+mn-lt"/>
              </a:endParaRPr>
            </a:p>
          </p:txBody>
        </p:sp>
        <p:sp>
          <p:nvSpPr>
            <p:cNvPr id="66" name="Rectangle 11"/>
            <p:cNvSpPr>
              <a:spLocks noChangeArrowheads="1"/>
            </p:cNvSpPr>
            <p:nvPr/>
          </p:nvSpPr>
          <p:spPr bwMode="gray">
            <a:xfrm>
              <a:off x="2068117" y="1469944"/>
              <a:ext cx="180975" cy="180975"/>
            </a:xfrm>
            <a:prstGeom prst="rect">
              <a:avLst/>
            </a:prstGeom>
            <a:solidFill>
              <a:schemeClr val="accent1"/>
            </a:solidFill>
            <a:ln>
              <a:noFill/>
            </a:ln>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endParaRPr lang="zh-TW" altLang="zh-TW" sz="1600">
                <a:solidFill>
                  <a:schemeClr val="bg1"/>
                </a:solidFill>
                <a:latin typeface="+mn-lt"/>
              </a:endParaRPr>
            </a:p>
          </p:txBody>
        </p:sp>
        <p:sp>
          <p:nvSpPr>
            <p:cNvPr id="67" name="Text Box 13"/>
            <p:cNvSpPr txBox="1">
              <a:spLocks noChangeArrowheads="1"/>
            </p:cNvSpPr>
            <p:nvPr/>
          </p:nvSpPr>
          <p:spPr bwMode="gray">
            <a:xfrm>
              <a:off x="2199784" y="1390665"/>
              <a:ext cx="5870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r>
                <a:rPr lang="en-US" altLang="zh-TW" sz="1600" dirty="0" smtClean="0">
                  <a:latin typeface="+mn-lt"/>
                </a:rPr>
                <a:t>FY21</a:t>
              </a:r>
              <a:endParaRPr lang="en-US" altLang="zh-TW" sz="1600" i="0" dirty="0">
                <a:latin typeface="+mn-lt"/>
              </a:endParaRPr>
            </a:p>
          </p:txBody>
        </p:sp>
      </p:grpSp>
      <p:grpSp>
        <p:nvGrpSpPr>
          <p:cNvPr id="68" name="群組 67"/>
          <p:cNvGrpSpPr/>
          <p:nvPr/>
        </p:nvGrpSpPr>
        <p:grpSpPr>
          <a:xfrm>
            <a:off x="5082516" y="4165593"/>
            <a:ext cx="2330077" cy="341729"/>
            <a:chOff x="4941888" y="1385998"/>
            <a:chExt cx="2330077" cy="341729"/>
          </a:xfrm>
        </p:grpSpPr>
        <p:sp>
          <p:nvSpPr>
            <p:cNvPr id="69" name="Text Box 12"/>
            <p:cNvSpPr txBox="1">
              <a:spLocks noChangeArrowheads="1"/>
            </p:cNvSpPr>
            <p:nvPr/>
          </p:nvSpPr>
          <p:spPr bwMode="gray">
            <a:xfrm>
              <a:off x="5075047" y="1389173"/>
              <a:ext cx="5870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r>
                <a:rPr lang="en-US" altLang="zh-TW" sz="1600" dirty="0" smtClean="0">
                  <a:latin typeface="+mn-lt"/>
                </a:rPr>
                <a:t>FY20</a:t>
              </a:r>
              <a:endParaRPr lang="en-US" altLang="zh-TW" sz="1600" baseline="30000" dirty="0">
                <a:latin typeface="+mn-lt"/>
              </a:endParaRPr>
            </a:p>
          </p:txBody>
        </p:sp>
        <p:sp>
          <p:nvSpPr>
            <p:cNvPr id="70" name="Rectangle 10"/>
            <p:cNvSpPr>
              <a:spLocks noChangeArrowheads="1"/>
            </p:cNvSpPr>
            <p:nvPr/>
          </p:nvSpPr>
          <p:spPr bwMode="gray">
            <a:xfrm>
              <a:off x="4941888" y="1468357"/>
              <a:ext cx="180975" cy="180975"/>
            </a:xfrm>
            <a:prstGeom prst="rect">
              <a:avLst/>
            </a:prstGeom>
            <a:solidFill>
              <a:schemeClr val="accent2">
                <a:lumMod val="60000"/>
                <a:lumOff val="40000"/>
              </a:schemeClr>
            </a:solidFill>
            <a:ln>
              <a:noFill/>
            </a:ln>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endParaRPr lang="zh-TW" altLang="zh-TW" sz="1600">
                <a:solidFill>
                  <a:schemeClr val="bg1"/>
                </a:solidFill>
                <a:latin typeface="+mn-lt"/>
              </a:endParaRPr>
            </a:p>
          </p:txBody>
        </p:sp>
        <p:sp>
          <p:nvSpPr>
            <p:cNvPr id="71" name="Text Box 13"/>
            <p:cNvSpPr txBox="1">
              <a:spLocks noChangeArrowheads="1"/>
            </p:cNvSpPr>
            <p:nvPr/>
          </p:nvSpPr>
          <p:spPr bwMode="gray">
            <a:xfrm>
              <a:off x="6684945" y="1385998"/>
              <a:ext cx="5870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r>
                <a:rPr lang="en-US" altLang="zh-TW" sz="1600" dirty="0" smtClean="0">
                  <a:latin typeface="+mn-lt"/>
                </a:rPr>
                <a:t>FY21</a:t>
              </a:r>
              <a:endParaRPr lang="en-US" altLang="zh-TW" sz="1600" dirty="0">
                <a:latin typeface="+mn-lt"/>
              </a:endParaRPr>
            </a:p>
          </p:txBody>
        </p:sp>
        <p:sp>
          <p:nvSpPr>
            <p:cNvPr id="72" name="Rectangle 11"/>
            <p:cNvSpPr>
              <a:spLocks noChangeArrowheads="1"/>
            </p:cNvSpPr>
            <p:nvPr/>
          </p:nvSpPr>
          <p:spPr bwMode="gray">
            <a:xfrm>
              <a:off x="6545975" y="1469944"/>
              <a:ext cx="180975" cy="180975"/>
            </a:xfrm>
            <a:prstGeom prst="rect">
              <a:avLst/>
            </a:prstGeom>
            <a:solidFill>
              <a:schemeClr val="bg2"/>
            </a:solidFill>
            <a:ln>
              <a:noFill/>
            </a:ln>
            <a:extLst/>
          </p:spPr>
          <p:txBody>
            <a:bodyPr wrap="none" anchor="ct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endParaRPr lang="zh-TW" altLang="zh-TW" sz="1600">
                <a:solidFill>
                  <a:schemeClr val="bg1"/>
                </a:solidFill>
                <a:latin typeface="+mn-lt"/>
              </a:endParaRPr>
            </a:p>
          </p:txBody>
        </p:sp>
      </p:grpSp>
      <p:grpSp>
        <p:nvGrpSpPr>
          <p:cNvPr id="73" name="Group 29"/>
          <p:cNvGrpSpPr>
            <a:grpSpLocks/>
          </p:cNvGrpSpPr>
          <p:nvPr/>
        </p:nvGrpSpPr>
        <p:grpSpPr bwMode="auto">
          <a:xfrm>
            <a:off x="502810" y="6027702"/>
            <a:ext cx="3985170" cy="645854"/>
            <a:chOff x="309" y="3821"/>
            <a:chExt cx="2354" cy="387"/>
          </a:xfrm>
          <a:solidFill>
            <a:schemeClr val="bg1"/>
          </a:solidFill>
        </p:grpSpPr>
        <p:sp>
          <p:nvSpPr>
            <p:cNvPr id="74" name="Text Box 43"/>
            <p:cNvSpPr txBox="1">
              <a:spLocks noChangeArrowheads="1"/>
            </p:cNvSpPr>
            <p:nvPr/>
          </p:nvSpPr>
          <p:spPr bwMode="blackWhite">
            <a:xfrm>
              <a:off x="1703" y="3821"/>
              <a:ext cx="531" cy="291"/>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r>
                <a:rPr lang="zh-TW" altLang="en-US" sz="1200" i="0" dirty="0">
                  <a:latin typeface="Arial" panose="020B0604020202020204" pitchFamily="34" charset="0"/>
                  <a:ea typeface="微軟正黑體" panose="020B0604030504040204" pitchFamily="34" charset="-120"/>
                  <a:cs typeface="Arial" panose="020B0604020202020204" pitchFamily="34" charset="0"/>
                </a:rPr>
                <a:t> 國泰</a:t>
              </a:r>
              <a:r>
                <a:rPr lang="zh-TW" altLang="en-US" sz="1200" i="0" dirty="0" smtClean="0">
                  <a:latin typeface="Arial" panose="020B0604020202020204" pitchFamily="34" charset="0"/>
                  <a:ea typeface="微軟正黑體" panose="020B0604030504040204" pitchFamily="34" charset="-120"/>
                  <a:cs typeface="Arial" panose="020B0604020202020204" pitchFamily="34" charset="0"/>
                </a:rPr>
                <a:t>投信</a:t>
              </a:r>
              <a:endParaRPr lang="en-US" altLang="zh-TW" sz="1200" i="0" dirty="0" smtClean="0">
                <a:latin typeface="Arial" panose="020B0604020202020204" pitchFamily="34" charset="0"/>
                <a:ea typeface="微軟正黑體" panose="020B0604030504040204" pitchFamily="34" charset="-120"/>
                <a:cs typeface="Arial" panose="020B0604020202020204" pitchFamily="34" charset="0"/>
              </a:endParaRPr>
            </a:p>
            <a:p>
              <a:pPr eaLnBrk="1" hangingPunct="1">
                <a:spcBef>
                  <a:spcPct val="0"/>
                </a:spcBef>
                <a:buFontTx/>
                <a:buNone/>
              </a:pPr>
              <a:endParaRPr lang="zh-TW" altLang="en-US" sz="1200" i="0" dirty="0">
                <a:latin typeface="Arial" panose="020B0604020202020204" pitchFamily="34" charset="0"/>
                <a:ea typeface="微軟正黑體" panose="020B0604030504040204" pitchFamily="34" charset="-120"/>
                <a:cs typeface="Arial" panose="020B0604020202020204" pitchFamily="34" charset="0"/>
              </a:endParaRPr>
            </a:p>
          </p:txBody>
        </p:sp>
        <p:sp>
          <p:nvSpPr>
            <p:cNvPr id="76" name="Text Box 30"/>
            <p:cNvSpPr txBox="1">
              <a:spLocks noChangeArrowheads="1"/>
            </p:cNvSpPr>
            <p:nvPr/>
          </p:nvSpPr>
          <p:spPr bwMode="blackWhite">
            <a:xfrm>
              <a:off x="309" y="3821"/>
              <a:ext cx="579" cy="291"/>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r>
                <a:rPr lang="zh-TW" altLang="en-US" sz="1200" i="0" dirty="0">
                  <a:latin typeface="Arial" panose="020B0604020202020204" pitchFamily="34" charset="0"/>
                  <a:ea typeface="微軟正黑體" panose="020B0604030504040204" pitchFamily="34" charset="-120"/>
                  <a:cs typeface="Arial" panose="020B0604020202020204" pitchFamily="34" charset="0"/>
                </a:rPr>
                <a:t>國泰世</a:t>
              </a:r>
              <a:r>
                <a:rPr lang="zh-TW" altLang="en-US" sz="1200" i="0" dirty="0" smtClean="0">
                  <a:latin typeface="Arial" panose="020B0604020202020204" pitchFamily="34" charset="0"/>
                  <a:ea typeface="微軟正黑體" panose="020B0604030504040204" pitchFamily="34" charset="-120"/>
                  <a:cs typeface="Arial" panose="020B0604020202020204" pitchFamily="34" charset="0"/>
                </a:rPr>
                <a:t>華</a:t>
              </a:r>
              <a:endParaRPr lang="en-US" altLang="zh-TW" sz="1200" i="0" dirty="0" smtClean="0">
                <a:latin typeface="Arial" panose="020B0604020202020204" pitchFamily="34" charset="0"/>
                <a:ea typeface="微軟正黑體" panose="020B0604030504040204" pitchFamily="34" charset="-120"/>
                <a:cs typeface="Arial" panose="020B0604020202020204" pitchFamily="34" charset="0"/>
              </a:endParaRPr>
            </a:p>
            <a:p>
              <a:pPr eaLnBrk="1" hangingPunct="1">
                <a:spcBef>
                  <a:spcPct val="0"/>
                </a:spcBef>
                <a:buFontTx/>
                <a:buNone/>
              </a:pPr>
              <a:endParaRPr lang="zh-TW" altLang="en-US" sz="1200" i="0" dirty="0">
                <a:latin typeface="Arial" panose="020B0604020202020204" pitchFamily="34" charset="0"/>
                <a:ea typeface="微軟正黑體" panose="020B0604030504040204" pitchFamily="34" charset="-120"/>
                <a:cs typeface="Arial" panose="020B0604020202020204" pitchFamily="34" charset="0"/>
              </a:endParaRPr>
            </a:p>
          </p:txBody>
        </p:sp>
        <p:sp>
          <p:nvSpPr>
            <p:cNvPr id="77" name="Text Box 31"/>
            <p:cNvSpPr txBox="1">
              <a:spLocks noChangeArrowheads="1"/>
            </p:cNvSpPr>
            <p:nvPr/>
          </p:nvSpPr>
          <p:spPr bwMode="blackWhite">
            <a:xfrm>
              <a:off x="765" y="3821"/>
              <a:ext cx="504" cy="291"/>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r>
                <a:rPr lang="zh-TW" altLang="en-US" sz="1200" i="0" dirty="0">
                  <a:latin typeface="Arial" panose="020B0604020202020204" pitchFamily="34" charset="0"/>
                  <a:ea typeface="微軟正黑體" panose="020B0604030504040204" pitchFamily="34" charset="-120"/>
                  <a:cs typeface="Arial" panose="020B0604020202020204" pitchFamily="34" charset="0"/>
                </a:rPr>
                <a:t>國泰</a:t>
              </a:r>
              <a:r>
                <a:rPr lang="zh-TW" altLang="en-US" sz="1200" i="0" dirty="0" smtClean="0">
                  <a:latin typeface="Arial" panose="020B0604020202020204" pitchFamily="34" charset="0"/>
                  <a:ea typeface="微軟正黑體" panose="020B0604030504040204" pitchFamily="34" charset="-120"/>
                  <a:cs typeface="Arial" panose="020B0604020202020204" pitchFamily="34" charset="0"/>
                </a:rPr>
                <a:t>人壽</a:t>
              </a:r>
              <a:endParaRPr lang="en-US" altLang="zh-TW" sz="1200" i="0" dirty="0" smtClean="0">
                <a:latin typeface="Arial" panose="020B0604020202020204" pitchFamily="34" charset="0"/>
                <a:ea typeface="微軟正黑體" panose="020B0604030504040204" pitchFamily="34" charset="-120"/>
                <a:cs typeface="Arial" panose="020B0604020202020204" pitchFamily="34" charset="0"/>
              </a:endParaRPr>
            </a:p>
            <a:p>
              <a:pPr eaLnBrk="1" hangingPunct="1">
                <a:spcBef>
                  <a:spcPct val="0"/>
                </a:spcBef>
                <a:buFontTx/>
                <a:buNone/>
              </a:pPr>
              <a:endParaRPr lang="zh-TW" altLang="en-US" sz="1200" i="0" dirty="0">
                <a:latin typeface="Arial" panose="020B0604020202020204" pitchFamily="34" charset="0"/>
                <a:ea typeface="微軟正黑體" panose="020B0604030504040204" pitchFamily="34" charset="-120"/>
                <a:cs typeface="Arial" panose="020B0604020202020204" pitchFamily="34" charset="0"/>
              </a:endParaRPr>
            </a:p>
          </p:txBody>
        </p:sp>
        <p:sp>
          <p:nvSpPr>
            <p:cNvPr id="78" name="Text Box 32"/>
            <p:cNvSpPr txBox="1">
              <a:spLocks noChangeArrowheads="1"/>
            </p:cNvSpPr>
            <p:nvPr/>
          </p:nvSpPr>
          <p:spPr bwMode="blackWhite">
            <a:xfrm>
              <a:off x="1218" y="3821"/>
              <a:ext cx="531" cy="291"/>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r>
                <a:rPr lang="zh-TW" altLang="en-US" sz="1200" i="0" dirty="0">
                  <a:latin typeface="Arial" panose="020B0604020202020204" pitchFamily="34" charset="0"/>
                  <a:ea typeface="微軟正黑體" panose="020B0604030504040204" pitchFamily="34" charset="-120"/>
                  <a:cs typeface="Arial" panose="020B0604020202020204" pitchFamily="34" charset="0"/>
                </a:rPr>
                <a:t> 國泰</a:t>
              </a:r>
              <a:r>
                <a:rPr lang="zh-TW" altLang="en-US" sz="1200" i="0" dirty="0" smtClean="0">
                  <a:latin typeface="Arial" panose="020B0604020202020204" pitchFamily="34" charset="0"/>
                  <a:ea typeface="微軟正黑體" panose="020B0604030504040204" pitchFamily="34" charset="-120"/>
                  <a:cs typeface="Arial" panose="020B0604020202020204" pitchFamily="34" charset="0"/>
                </a:rPr>
                <a:t>產險</a:t>
              </a:r>
              <a:endParaRPr lang="en-US" altLang="zh-TW" sz="1200" i="0" dirty="0" smtClean="0">
                <a:latin typeface="Arial" panose="020B0604020202020204" pitchFamily="34" charset="0"/>
                <a:ea typeface="微軟正黑體" panose="020B0604030504040204" pitchFamily="34" charset="-120"/>
                <a:cs typeface="Arial" panose="020B0604020202020204" pitchFamily="34" charset="0"/>
              </a:endParaRPr>
            </a:p>
            <a:p>
              <a:pPr eaLnBrk="1" hangingPunct="1">
                <a:spcBef>
                  <a:spcPct val="0"/>
                </a:spcBef>
                <a:buFontTx/>
                <a:buNone/>
              </a:pPr>
              <a:r>
                <a:rPr lang="zh-TW" altLang="en-US" sz="1200" i="0" dirty="0" smtClean="0">
                  <a:latin typeface="Arial" panose="020B0604020202020204" pitchFamily="34" charset="0"/>
                  <a:ea typeface="微軟正黑體" panose="020B0604030504040204" pitchFamily="34" charset="-120"/>
                  <a:cs typeface="Arial" panose="020B0604020202020204" pitchFamily="34" charset="0"/>
                </a:rPr>
                <a:t> </a:t>
              </a:r>
              <a:endParaRPr lang="zh-TW" altLang="en-US" sz="1200" i="0" dirty="0">
                <a:latin typeface="Arial" panose="020B0604020202020204" pitchFamily="34" charset="0"/>
                <a:ea typeface="微軟正黑體" panose="020B0604030504040204" pitchFamily="34" charset="-120"/>
                <a:cs typeface="Arial" panose="020B0604020202020204" pitchFamily="34" charset="0"/>
              </a:endParaRPr>
            </a:p>
          </p:txBody>
        </p:sp>
        <p:sp>
          <p:nvSpPr>
            <p:cNvPr id="79" name="Text Box 43"/>
            <p:cNvSpPr txBox="1">
              <a:spLocks noChangeArrowheads="1"/>
            </p:cNvSpPr>
            <p:nvPr/>
          </p:nvSpPr>
          <p:spPr bwMode="blackWhite">
            <a:xfrm>
              <a:off x="2165" y="3821"/>
              <a:ext cx="498" cy="387"/>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新細明體" charset="-120"/>
                </a:defRPr>
              </a:lvl1pPr>
              <a:lvl2pPr marL="742950" indent="-285750" eaLnBrk="0" hangingPunct="0">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400">
                  <a:solidFill>
                    <a:schemeClr val="tx1"/>
                  </a:solidFill>
                  <a:latin typeface="Times New Roman" pitchFamily="18" charset="0"/>
                  <a:ea typeface="新細明體" charset="-120"/>
                </a:defRPr>
              </a:lvl3pPr>
              <a:lvl4pPr marL="1600200" indent="-228600" eaLnBrk="0" hangingPunct="0">
                <a:spcBef>
                  <a:spcPct val="20000"/>
                </a:spcBef>
                <a:buChar char="–"/>
                <a:defRPr kumimoji="1" sz="2000">
                  <a:solidFill>
                    <a:schemeClr val="tx1"/>
                  </a:solidFill>
                  <a:latin typeface="Times New Roman" pitchFamily="18" charset="0"/>
                  <a:ea typeface="新細明體" charset="-120"/>
                </a:defRPr>
              </a:lvl4pPr>
              <a:lvl5pPr marL="2057400" indent="-228600"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eaLnBrk="1" hangingPunct="1">
                <a:spcBef>
                  <a:spcPct val="0"/>
                </a:spcBef>
                <a:buFontTx/>
                <a:buNone/>
              </a:pPr>
              <a:r>
                <a:rPr lang="zh-TW" altLang="en-US" sz="1200" i="0" dirty="0">
                  <a:latin typeface="Arial" panose="020B0604020202020204" pitchFamily="34" charset="0"/>
                  <a:ea typeface="微軟正黑體" panose="020B0604030504040204" pitchFamily="34" charset="-120"/>
                  <a:cs typeface="Arial" panose="020B0604020202020204" pitchFamily="34" charset="0"/>
                </a:rPr>
                <a:t> 國泰</a:t>
              </a:r>
              <a:r>
                <a:rPr lang="zh-TW" altLang="en-US" sz="1200" i="0" dirty="0" smtClean="0">
                  <a:latin typeface="Arial" panose="020B0604020202020204" pitchFamily="34" charset="0"/>
                  <a:ea typeface="微軟正黑體" panose="020B0604030504040204" pitchFamily="34" charset="-120"/>
                  <a:cs typeface="Arial" panose="020B0604020202020204" pitchFamily="34" charset="0"/>
                </a:rPr>
                <a:t>證券</a:t>
              </a:r>
              <a:endParaRPr lang="en-US" altLang="zh-TW" sz="1200" i="0" dirty="0" smtClean="0">
                <a:latin typeface="Arial" panose="020B0604020202020204" pitchFamily="34" charset="0"/>
                <a:ea typeface="微軟正黑體" panose="020B0604030504040204" pitchFamily="34" charset="-120"/>
                <a:cs typeface="Arial" panose="020B0604020202020204" pitchFamily="34" charset="0"/>
              </a:endParaRPr>
            </a:p>
            <a:p>
              <a:pPr eaLnBrk="1" hangingPunct="1">
                <a:spcBef>
                  <a:spcPct val="0"/>
                </a:spcBef>
                <a:buFontTx/>
                <a:buNone/>
              </a:pPr>
              <a:endParaRPr lang="en-US" altLang="zh-TW" sz="1200" i="0" dirty="0" smtClean="0">
                <a:latin typeface="Arial" panose="020B0604020202020204" pitchFamily="34" charset="0"/>
                <a:ea typeface="微軟正黑體" panose="020B0604030504040204" pitchFamily="34" charset="-120"/>
                <a:cs typeface="Arial" panose="020B0604020202020204" pitchFamily="34" charset="0"/>
              </a:endParaRPr>
            </a:p>
            <a:p>
              <a:pPr eaLnBrk="1" hangingPunct="1">
                <a:spcBef>
                  <a:spcPct val="0"/>
                </a:spcBef>
                <a:buFontTx/>
                <a:buNone/>
              </a:pPr>
              <a:endParaRPr lang="zh-TW" altLang="en-US" sz="1200" i="0" dirty="0">
                <a:latin typeface="Arial" panose="020B0604020202020204" pitchFamily="34" charset="0"/>
                <a:ea typeface="微軟正黑體" panose="020B0604030504040204" pitchFamily="34" charset="-120"/>
                <a:cs typeface="Arial" panose="020B0604020202020204" pitchFamily="34" charset="0"/>
              </a:endParaRPr>
            </a:p>
          </p:txBody>
        </p:sp>
      </p:grpSp>
    </p:spTree>
    <p:extLst>
      <p:ext uri="{BB962C8B-B14F-4D97-AF65-F5344CB8AC3E}">
        <p14:creationId xmlns:p14="http://schemas.microsoft.com/office/powerpoint/2010/main" val="218594316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EnpEzlaKpkqOd9_.7kfFO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EnpEzlaKpkqOd9_.7kfFO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KTaRKU55bE6_ajQyAus7a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9P1d9LG_Qk2JIAG.RmHqO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KTaRKU55bE6_ajQyAus7a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9P1d9LG_Qk2JIAG.RmHqO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EnpEzlaKpkqOd9_.7kfFOQ"/>
</p:tagLst>
</file>

<file path=ppt/tags/tag7.xml><?xml version="1.0" encoding="utf-8"?>
<p:tagLst xmlns:a="http://schemas.openxmlformats.org/drawingml/2006/main" xmlns:r="http://schemas.openxmlformats.org/officeDocument/2006/relationships" xmlns:p="http://schemas.openxmlformats.org/presentationml/2006/main">
  <p:tag name="NAME" val="DirArro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KTaRKU55bE6_ajQyAus7a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9P1d9LG_Qk2JIAG.RmHqOQ"/>
</p:tagLst>
</file>

<file path=ppt/theme/theme1.xml><?xml version="1.0" encoding="utf-8"?>
<a:theme xmlns:a="http://schemas.openxmlformats.org/drawingml/2006/main" name="Office 佈景主題">
  <a:themeElements>
    <a:clrScheme name="國泰輔助色">
      <a:dk1>
        <a:sysClr val="windowText" lastClr="000000"/>
      </a:dk1>
      <a:lt1>
        <a:sysClr val="window" lastClr="FFFFFF"/>
      </a:lt1>
      <a:dk2>
        <a:srgbClr val="FFF200"/>
      </a:dk2>
      <a:lt2>
        <a:srgbClr val="00A94F"/>
      </a:lt2>
      <a:accent1>
        <a:srgbClr val="004C8D"/>
      </a:accent1>
      <a:accent2>
        <a:srgbClr val="4F8940"/>
      </a:accent2>
      <a:accent3>
        <a:srgbClr val="FBC93E"/>
      </a:accent3>
      <a:accent4>
        <a:srgbClr val="8C297A"/>
      </a:accent4>
      <a:accent5>
        <a:srgbClr val="C53246"/>
      </a:accent5>
      <a:accent6>
        <a:srgbClr val="29A4B1"/>
      </a:accent6>
      <a:hlink>
        <a:srgbClr val="0000FF"/>
      </a:hlink>
      <a:folHlink>
        <a:srgbClr val="800080"/>
      </a:folHlink>
    </a:clrScheme>
    <a:fontScheme name="國泰字體">
      <a:majorFont>
        <a:latin typeface="Calibri"/>
        <a:ea typeface="微軟正黑體"/>
        <a:cs typeface=""/>
      </a:majorFont>
      <a:minorFont>
        <a:latin typeface="Calibri"/>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11176</TotalTime>
  <Words>7556</Words>
  <Application>Microsoft Office PowerPoint</Application>
  <PresentationFormat>如螢幕大小 (4:3)</PresentationFormat>
  <Paragraphs>1667</Paragraphs>
  <Slides>61</Slides>
  <Notes>27</Notes>
  <HiddenSlides>0</HiddenSlides>
  <MMClips>0</MMClips>
  <ScaleCrop>false</ScaleCrop>
  <HeadingPairs>
    <vt:vector size="6" baseType="variant">
      <vt:variant>
        <vt:lpstr>使用字型</vt:lpstr>
      </vt:variant>
      <vt:variant>
        <vt:i4>19</vt:i4>
      </vt:variant>
      <vt:variant>
        <vt:lpstr>佈景主題</vt:lpstr>
      </vt:variant>
      <vt:variant>
        <vt:i4>1</vt:i4>
      </vt:variant>
      <vt:variant>
        <vt:lpstr>投影片標題</vt:lpstr>
      </vt:variant>
      <vt:variant>
        <vt:i4>61</vt:i4>
      </vt:variant>
    </vt:vector>
  </HeadingPairs>
  <TitlesOfParts>
    <vt:vector size="81" baseType="lpstr">
      <vt:lpstr>CordiaUPC</vt:lpstr>
      <vt:lpstr>Helvetica Neue Black Condensed</vt:lpstr>
      <vt:lpstr>Helvetica Neue Medium</vt:lpstr>
      <vt:lpstr>Noto Sans CJK TC Bold</vt:lpstr>
      <vt:lpstr>Noto Sans CJK TC Medium</vt:lpstr>
      <vt:lpstr>Noto Sans CJK TC Regular</vt:lpstr>
      <vt:lpstr>华文楷体</vt:lpstr>
      <vt:lpstr>微軟正黑體</vt:lpstr>
      <vt:lpstr>新細明體</vt:lpstr>
      <vt:lpstr>標楷體</vt:lpstr>
      <vt:lpstr>標楷體</vt:lpstr>
      <vt:lpstr>Arial</vt:lpstr>
      <vt:lpstr>Arial Black</vt:lpstr>
      <vt:lpstr>Arial Narrow</vt:lpstr>
      <vt:lpstr>Calibri</vt:lpstr>
      <vt:lpstr>Century Gothic</vt:lpstr>
      <vt:lpstr>Tahoma</vt:lpstr>
      <vt:lpstr>Times New Roman</vt:lpstr>
      <vt:lpstr>Wingdings</vt:lpstr>
      <vt:lpstr>Office 佈景主題</vt:lpstr>
      <vt:lpstr>2022年上半年法人說明會</vt:lpstr>
      <vt:lpstr>PowerPoint 簡報</vt:lpstr>
      <vt:lpstr>國泰金控提供完整的產品及服務</vt:lpstr>
      <vt:lpstr>金控總資產及市值領先主要台灣金融控股公司同業</vt:lpstr>
      <vt:lpstr>國泰金控持續精進企業永續</vt:lpstr>
      <vt:lpstr>積極參與國內外組織及倡議</vt:lpstr>
      <vt:lpstr>國泰金控獲利持續穩健增長</vt:lpstr>
      <vt:lpstr>PowerPoint 簡報</vt:lpstr>
      <vt:lpstr>PowerPoint 簡報</vt:lpstr>
      <vt:lpstr>PowerPoint 簡報</vt:lpstr>
      <vt:lpstr>2022年上半年營運回顧</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國泰人壽 – 歷年負債成本與損益兩平資產報酬率</vt:lpstr>
      <vt:lpstr>國泰人壽 – 資產配置</vt:lpstr>
      <vt:lpstr>PowerPoint 簡報</vt:lpstr>
      <vt:lpstr>PowerPoint 簡報</vt:lpstr>
      <vt:lpstr>國泰人壽 – 現金股利收入與國外固定收益投資區域</vt:lpstr>
      <vt:lpstr>國泰人壽 – 帳面淨值與金融資產未實現損益餘額</vt:lpstr>
      <vt:lpstr>國泰人壽 – 近期升息對淨值的影響說明</vt:lpstr>
      <vt:lpstr>國泰人壽 – 銷售通路</vt:lpstr>
      <vt:lpstr>PowerPoint 簡報</vt:lpstr>
      <vt:lpstr>PowerPoint 簡報</vt:lpstr>
      <vt:lpstr>PowerPoint 簡報</vt:lpstr>
      <vt:lpstr>PowerPoint 簡報</vt:lpstr>
      <vt:lpstr>PowerPoint 簡報</vt:lpstr>
      <vt:lpstr>國泰金企業永續獲得國際認可</vt:lpstr>
      <vt:lpstr>國泰將企業永續理念融入營運業務中</vt:lpstr>
      <vt:lpstr>整合ESG因素至所有營運流程中</vt:lpstr>
      <vt:lpstr>整合ESG因子至責任投資及放貸</vt:lpstr>
      <vt:lpstr>責任投資及放貸涵蓋多項資產配置</vt:lpstr>
      <vt:lpstr>參與多項國際倡議活動，接軌國際永續趨勢</vt:lpstr>
      <vt:lpstr>積極、深度與企業議合，敦促企業改善ESG表現</vt:lpstr>
      <vt:lpstr>將氣候相關風險及機會納入營運業務中</vt:lpstr>
      <vt:lpstr>提供綠色商品對環境帶來正面影響</vt:lpstr>
      <vt:lpstr>國泰淨零轉型，承諾2050年淨零碳排</vt:lpstr>
      <vt:lpstr>PowerPoint 簡報</vt:lpstr>
      <vt:lpstr>隱含價值(EV)及精算評估價值(AV)</vt:lpstr>
      <vt:lpstr>2020及2021年隱含價值相關數值彙整</vt:lpstr>
      <vt:lpstr>經濟假設：有效契約投資報酬率假設</vt:lpstr>
      <vt:lpstr>經濟假設：未來一年新契約投資報酬率假設</vt:lpstr>
      <vt:lpstr>IFRS 17 ─ 衡量概念</vt:lpstr>
      <vt:lpstr>IFRS 17 – Adoption date</vt:lpstr>
      <vt:lpstr>接軌 IFRS 17 會計影響</vt:lpstr>
      <vt:lpstr>接軌 IFRS 17 的長期影響</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孫于軒</cp:lastModifiedBy>
  <cp:revision>777</cp:revision>
  <cp:lastPrinted>2018-06-27T08:51:35Z</cp:lastPrinted>
  <dcterms:created xsi:type="dcterms:W3CDTF">2017-09-01T09:14:34Z</dcterms:created>
  <dcterms:modified xsi:type="dcterms:W3CDTF">2022-09-05T00:52:46Z</dcterms:modified>
</cp:coreProperties>
</file>